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59" r:id="rId4"/>
    <p:sldId id="258" r:id="rId5"/>
    <p:sldId id="260" r:id="rId6"/>
    <p:sldId id="261" r:id="rId7"/>
    <p:sldId id="262" r:id="rId8"/>
    <p:sldId id="264" r:id="rId9"/>
    <p:sldId id="265" r:id="rId10"/>
    <p:sldId id="266" r:id="rId11"/>
    <p:sldId id="267" r:id="rId12"/>
    <p:sldId id="269" r:id="rId13"/>
    <p:sldId id="270" r:id="rId14"/>
    <p:sldId id="271" r:id="rId15"/>
    <p:sldId id="272" r:id="rId16"/>
    <p:sldId id="273" r:id="rId17"/>
    <p:sldId id="274" r:id="rId18"/>
    <p:sldId id="275" r:id="rId19"/>
    <p:sldId id="276" r:id="rId20"/>
    <p:sldId id="277" r:id="rId21"/>
    <p:sldId id="278" r:id="rId22"/>
    <p:sldId id="279" r:id="rId23"/>
    <p:sldId id="280" r:id="rId24"/>
    <p:sldId id="281" r:id="rId25"/>
    <p:sldId id="282" r:id="rId26"/>
    <p:sldId id="283" r:id="rId27"/>
    <p:sldId id="284" r:id="rId28"/>
    <p:sldId id="286" r:id="rId29"/>
    <p:sldId id="287" r:id="rId30"/>
    <p:sldId id="288" r:id="rId31"/>
    <p:sldId id="289" r:id="rId32"/>
    <p:sldId id="290" r:id="rId33"/>
    <p:sldId id="291" r:id="rId34"/>
    <p:sldId id="292" r:id="rId35"/>
    <p:sldId id="293" r:id="rId36"/>
    <p:sldId id="294" r:id="rId37"/>
    <p:sldId id="295" r:id="rId38"/>
    <p:sldId id="297" r:id="rId39"/>
    <p:sldId id="296" r:id="rId40"/>
    <p:sldId id="298" r:id="rId41"/>
    <p:sldId id="299" r:id="rId42"/>
    <p:sldId id="300" r:id="rId43"/>
    <p:sldId id="301" r:id="rId44"/>
    <p:sldId id="302" r:id="rId45"/>
    <p:sldId id="303" r:id="rId46"/>
    <p:sldId id="304" r:id="rId47"/>
    <p:sldId id="305" r:id="rId48"/>
    <p:sldId id="306" r:id="rId49"/>
    <p:sldId id="307" r:id="rId50"/>
    <p:sldId id="308" r:id="rId51"/>
    <p:sldId id="309" r:id="rId52"/>
    <p:sldId id="310" r:id="rId53"/>
    <p:sldId id="311" r:id="rId54"/>
    <p:sldId id="312" r:id="rId55"/>
    <p:sldId id="313" r:id="rId56"/>
    <p:sldId id="314" r:id="rId57"/>
    <p:sldId id="315" r:id="rId58"/>
    <p:sldId id="316" r:id="rId59"/>
    <p:sldId id="317" r:id="rId60"/>
    <p:sldId id="318" r:id="rId61"/>
    <p:sldId id="319" r:id="rId62"/>
    <p:sldId id="320" r:id="rId63"/>
    <p:sldId id="321" r:id="rId64"/>
    <p:sldId id="322" r:id="rId65"/>
    <p:sldId id="323" r:id="rId66"/>
    <p:sldId id="324" r:id="rId67"/>
    <p:sldId id="325" r:id="rId68"/>
    <p:sldId id="326" r:id="rId69"/>
    <p:sldId id="327" r:id="rId70"/>
    <p:sldId id="328" r:id="rId71"/>
    <p:sldId id="329" r:id="rId72"/>
    <p:sldId id="330" r:id="rId73"/>
    <p:sldId id="331" r:id="rId74"/>
    <p:sldId id="332" r:id="rId75"/>
    <p:sldId id="333" r:id="rId76"/>
    <p:sldId id="334" r:id="rId77"/>
    <p:sldId id="335" r:id="rId78"/>
    <p:sldId id="336" r:id="rId79"/>
    <p:sldId id="337" r:id="rId80"/>
    <p:sldId id="338" r:id="rId81"/>
    <p:sldId id="339" r:id="rId82"/>
    <p:sldId id="340" r:id="rId83"/>
    <p:sldId id="341" r:id="rId84"/>
    <p:sldId id="342" r:id="rId85"/>
    <p:sldId id="343" r:id="rId86"/>
    <p:sldId id="344" r:id="rId87"/>
    <p:sldId id="345" r:id="rId88"/>
    <p:sldId id="346" r:id="rId89"/>
    <p:sldId id="347" r:id="rId90"/>
    <p:sldId id="348" r:id="rId91"/>
    <p:sldId id="349" r:id="rId92"/>
    <p:sldId id="350" r:id="rId93"/>
    <p:sldId id="351" r:id="rId94"/>
    <p:sldId id="352" r:id="rId95"/>
    <p:sldId id="353" r:id="rId96"/>
    <p:sldId id="354" r:id="rId97"/>
    <p:sldId id="355" r:id="rId98"/>
    <p:sldId id="356" r:id="rId99"/>
    <p:sldId id="357" r:id="rId100"/>
    <p:sldId id="358" r:id="rId101"/>
    <p:sldId id="359" r:id="rId102"/>
    <p:sldId id="360" r:id="rId103"/>
    <p:sldId id="361" r:id="rId104"/>
    <p:sldId id="362" r:id="rId105"/>
    <p:sldId id="363" r:id="rId106"/>
    <p:sldId id="364" r:id="rId107"/>
    <p:sldId id="365" r:id="rId108"/>
    <p:sldId id="366" r:id="rId109"/>
    <p:sldId id="367" r:id="rId110"/>
    <p:sldId id="368" r:id="rId111"/>
    <p:sldId id="369" r:id="rId112"/>
    <p:sldId id="370" r:id="rId113"/>
    <p:sldId id="371" r:id="rId114"/>
    <p:sldId id="372" r:id="rId115"/>
    <p:sldId id="406" r:id="rId116"/>
    <p:sldId id="373" r:id="rId117"/>
    <p:sldId id="374" r:id="rId118"/>
    <p:sldId id="375" r:id="rId119"/>
    <p:sldId id="376" r:id="rId120"/>
    <p:sldId id="377" r:id="rId121"/>
    <p:sldId id="378" r:id="rId122"/>
    <p:sldId id="407" r:id="rId123"/>
    <p:sldId id="379" r:id="rId124"/>
    <p:sldId id="380" r:id="rId125"/>
    <p:sldId id="381" r:id="rId126"/>
    <p:sldId id="382" r:id="rId127"/>
    <p:sldId id="383" r:id="rId128"/>
    <p:sldId id="384" r:id="rId129"/>
    <p:sldId id="385" r:id="rId130"/>
    <p:sldId id="386" r:id="rId131"/>
    <p:sldId id="387" r:id="rId132"/>
    <p:sldId id="388" r:id="rId133"/>
    <p:sldId id="389" r:id="rId134"/>
    <p:sldId id="390" r:id="rId135"/>
    <p:sldId id="391" r:id="rId136"/>
    <p:sldId id="392" r:id="rId137"/>
    <p:sldId id="393" r:id="rId138"/>
    <p:sldId id="394" r:id="rId139"/>
    <p:sldId id="395" r:id="rId140"/>
    <p:sldId id="396" r:id="rId141"/>
    <p:sldId id="397" r:id="rId142"/>
    <p:sldId id="398" r:id="rId143"/>
    <p:sldId id="399" r:id="rId144"/>
    <p:sldId id="400" r:id="rId145"/>
    <p:sldId id="401" r:id="rId146"/>
    <p:sldId id="402" r:id="rId147"/>
    <p:sldId id="403" r:id="rId148"/>
    <p:sldId id="404" r:id="rId149"/>
    <p:sldId id="405" r:id="rId150"/>
    <p:sldId id="408" r:id="rId151"/>
    <p:sldId id="409" r:id="rId152"/>
    <p:sldId id="411" r:id="rId153"/>
    <p:sldId id="412" r:id="rId154"/>
    <p:sldId id="413" r:id="rId155"/>
    <p:sldId id="410" r:id="rId156"/>
    <p:sldId id="414" r:id="rId157"/>
    <p:sldId id="415" r:id="rId158"/>
    <p:sldId id="416" r:id="rId159"/>
    <p:sldId id="417" r:id="rId160"/>
    <p:sldId id="418" r:id="rId161"/>
    <p:sldId id="419" r:id="rId162"/>
    <p:sldId id="420" r:id="rId163"/>
    <p:sldId id="421" r:id="rId164"/>
    <p:sldId id="422" r:id="rId165"/>
    <p:sldId id="423" r:id="rId166"/>
    <p:sldId id="424" r:id="rId167"/>
    <p:sldId id="425" r:id="rId168"/>
    <p:sldId id="427" r:id="rId169"/>
    <p:sldId id="426" r:id="rId170"/>
    <p:sldId id="428" r:id="rId171"/>
    <p:sldId id="429" r:id="rId172"/>
    <p:sldId id="430" r:id="rId173"/>
    <p:sldId id="431" r:id="rId174"/>
    <p:sldId id="268" r:id="rId175"/>
    <p:sldId id="263" r:id="rId176"/>
  </p:sldIdLst>
  <p:sldSz cx="9906000" cy="6858000" type="A4"/>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C5"/>
    <a:srgbClr val="E2E2E2"/>
    <a:srgbClr val="DCDCDC"/>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74" autoAdjust="0"/>
    <p:restoredTop sz="94660"/>
  </p:normalViewPr>
  <p:slideViewPr>
    <p:cSldViewPr snapToGrid="0">
      <p:cViewPr varScale="1">
        <p:scale>
          <a:sx n="72" d="100"/>
          <a:sy n="72" d="100"/>
        </p:scale>
        <p:origin x="444"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59" Type="http://schemas.openxmlformats.org/officeDocument/2006/relationships/slide" Target="slides/slide158.xml"/><Relationship Id="rId170" Type="http://schemas.openxmlformats.org/officeDocument/2006/relationships/slide" Target="slides/slide169.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slide" Target="slides/slide148.xml"/><Relationship Id="rId5" Type="http://schemas.openxmlformats.org/officeDocument/2006/relationships/slide" Target="slides/slide4.xml"/><Relationship Id="rId95" Type="http://schemas.openxmlformats.org/officeDocument/2006/relationships/slide" Target="slides/slide94.xml"/><Relationship Id="rId160" Type="http://schemas.openxmlformats.org/officeDocument/2006/relationships/slide" Target="slides/slide159.xml"/><Relationship Id="rId22" Type="http://schemas.openxmlformats.org/officeDocument/2006/relationships/slide" Target="slides/slide21.xml"/><Relationship Id="rId43" Type="http://schemas.openxmlformats.org/officeDocument/2006/relationships/slide" Target="slides/slide42.xml"/><Relationship Id="rId64" Type="http://schemas.openxmlformats.org/officeDocument/2006/relationships/slide" Target="slides/slide63.xml"/><Relationship Id="rId118" Type="http://schemas.openxmlformats.org/officeDocument/2006/relationships/slide" Target="slides/slide117.xml"/><Relationship Id="rId139" Type="http://schemas.openxmlformats.org/officeDocument/2006/relationships/slide" Target="slides/slide138.xml"/><Relationship Id="rId85" Type="http://schemas.openxmlformats.org/officeDocument/2006/relationships/slide" Target="slides/slide84.xml"/><Relationship Id="rId150" Type="http://schemas.openxmlformats.org/officeDocument/2006/relationships/slide" Target="slides/slide149.xml"/><Relationship Id="rId171" Type="http://schemas.openxmlformats.org/officeDocument/2006/relationships/slide" Target="slides/slide170.xml"/><Relationship Id="rId12" Type="http://schemas.openxmlformats.org/officeDocument/2006/relationships/slide" Target="slides/slide11.xml"/><Relationship Id="rId33" Type="http://schemas.openxmlformats.org/officeDocument/2006/relationships/slide" Target="slides/slide32.xml"/><Relationship Id="rId108" Type="http://schemas.openxmlformats.org/officeDocument/2006/relationships/slide" Target="slides/slide107.xml"/><Relationship Id="rId129" Type="http://schemas.openxmlformats.org/officeDocument/2006/relationships/slide" Target="slides/slide128.xml"/><Relationship Id="rId54" Type="http://schemas.openxmlformats.org/officeDocument/2006/relationships/slide" Target="slides/slide53.xml"/><Relationship Id="rId75" Type="http://schemas.openxmlformats.org/officeDocument/2006/relationships/slide" Target="slides/slide74.xml"/><Relationship Id="rId96" Type="http://schemas.openxmlformats.org/officeDocument/2006/relationships/slide" Target="slides/slide95.xml"/><Relationship Id="rId140" Type="http://schemas.openxmlformats.org/officeDocument/2006/relationships/slide" Target="slides/slide139.xml"/><Relationship Id="rId161" Type="http://schemas.openxmlformats.org/officeDocument/2006/relationships/slide" Target="slides/slide160.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slide" Target="slides/slide129.xml"/><Relationship Id="rId135" Type="http://schemas.openxmlformats.org/officeDocument/2006/relationships/slide" Target="slides/slide134.xml"/><Relationship Id="rId151" Type="http://schemas.openxmlformats.org/officeDocument/2006/relationships/slide" Target="slides/slide150.xml"/><Relationship Id="rId156" Type="http://schemas.openxmlformats.org/officeDocument/2006/relationships/slide" Target="slides/slide155.xml"/><Relationship Id="rId177" Type="http://schemas.openxmlformats.org/officeDocument/2006/relationships/presProps" Target="presProps.xml"/><Relationship Id="rId172" Type="http://schemas.openxmlformats.org/officeDocument/2006/relationships/slide" Target="slides/slide171.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167" Type="http://schemas.openxmlformats.org/officeDocument/2006/relationships/slide" Target="slides/slide166.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162" Type="http://schemas.openxmlformats.org/officeDocument/2006/relationships/slide" Target="slides/slide16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157" Type="http://schemas.openxmlformats.org/officeDocument/2006/relationships/slide" Target="slides/slide156.xml"/><Relationship Id="rId178" Type="http://schemas.openxmlformats.org/officeDocument/2006/relationships/viewProps" Target="viewProps.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slide" Target="slides/slide151.xml"/><Relationship Id="rId173" Type="http://schemas.openxmlformats.org/officeDocument/2006/relationships/slide" Target="slides/slide172.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slide" Target="slides/slide162.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74" Type="http://schemas.openxmlformats.org/officeDocument/2006/relationships/slide" Target="slides/slide173.xml"/><Relationship Id="rId179" Type="http://schemas.openxmlformats.org/officeDocument/2006/relationships/theme" Target="theme/theme1.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164" Type="http://schemas.openxmlformats.org/officeDocument/2006/relationships/slide" Target="slides/slide163.xml"/><Relationship Id="rId169" Type="http://schemas.openxmlformats.org/officeDocument/2006/relationships/slide" Target="slides/slide168.xml"/><Relationship Id="rId4" Type="http://schemas.openxmlformats.org/officeDocument/2006/relationships/slide" Target="slides/slide3.xml"/><Relationship Id="rId9" Type="http://schemas.openxmlformats.org/officeDocument/2006/relationships/slide" Target="slides/slide8.xml"/><Relationship Id="rId180" Type="http://schemas.openxmlformats.org/officeDocument/2006/relationships/tableStyles" Target="tableStyles.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75" Type="http://schemas.openxmlformats.org/officeDocument/2006/relationships/slide" Target="slides/slide174.xml"/><Relationship Id="rId16" Type="http://schemas.openxmlformats.org/officeDocument/2006/relationships/slide" Target="slides/slide15.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 Id="rId165" Type="http://schemas.openxmlformats.org/officeDocument/2006/relationships/slide" Target="slides/slide164.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 Id="rId80" Type="http://schemas.openxmlformats.org/officeDocument/2006/relationships/slide" Target="slides/slide79.xml"/><Relationship Id="rId155" Type="http://schemas.openxmlformats.org/officeDocument/2006/relationships/slide" Target="slides/slide154.xml"/><Relationship Id="rId176" Type="http://schemas.openxmlformats.org/officeDocument/2006/relationships/slide" Target="slides/slide175.xml"/><Relationship Id="rId17" Type="http://schemas.openxmlformats.org/officeDocument/2006/relationships/slide" Target="slides/slide16.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24" Type="http://schemas.openxmlformats.org/officeDocument/2006/relationships/slide" Target="slides/slide123.xml"/><Relationship Id="rId70" Type="http://schemas.openxmlformats.org/officeDocument/2006/relationships/slide" Target="slides/slide69.xml"/><Relationship Id="rId91" Type="http://schemas.openxmlformats.org/officeDocument/2006/relationships/slide" Target="slides/slide90.xml"/><Relationship Id="rId145" Type="http://schemas.openxmlformats.org/officeDocument/2006/relationships/slide" Target="slides/slide144.xml"/><Relationship Id="rId166" Type="http://schemas.openxmlformats.org/officeDocument/2006/relationships/slide" Target="slides/slide165.xml"/><Relationship Id="rId1" Type="http://schemas.openxmlformats.org/officeDocument/2006/relationships/slideMaster" Target="slideMasters/slide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jpeg>
</file>

<file path=ppt/media/image69.jpeg>
</file>

<file path=ppt/media/image7.png>
</file>

<file path=ppt/media/image70.png>
</file>

<file path=ppt/media/image71.png>
</file>

<file path=ppt/media/image72.jpeg>
</file>

<file path=ppt/media/image73.png>
</file>

<file path=ppt/media/image74.png>
</file>

<file path=ppt/media/image75.png>
</file>

<file path=ppt/media/image76.png>
</file>

<file path=ppt/media/image77.png>
</file>

<file path=ppt/media/image78.png>
</file>

<file path=ppt/media/image79.jpeg>
</file>

<file path=ppt/media/image8.png>
</file>

<file path=ppt/media/image80.png>
</file>

<file path=ppt/media/image81.jpe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42950" y="1122363"/>
            <a:ext cx="84201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238250" y="3602038"/>
            <a:ext cx="7429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D72A519-24CE-49D1-ABCB-351DB9124F4B}" type="datetimeFigureOut">
              <a:rPr lang="en-GB" smtClean="0"/>
              <a:t>18/04/2022</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FF9B2013-8888-48D6-A6C3-6849CFD893C4}" type="slidenum">
              <a:rPr lang="en-GB" smtClean="0"/>
              <a:t>‹#›</a:t>
            </a:fld>
            <a:endParaRPr lang="en-GB" dirty="0"/>
          </a:p>
        </p:txBody>
      </p:sp>
    </p:spTree>
    <p:extLst>
      <p:ext uri="{BB962C8B-B14F-4D97-AF65-F5344CB8AC3E}">
        <p14:creationId xmlns:p14="http://schemas.microsoft.com/office/powerpoint/2010/main" val="3001837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D72A519-24CE-49D1-ABCB-351DB9124F4B}" type="datetimeFigureOut">
              <a:rPr lang="en-GB" smtClean="0"/>
              <a:t>18/04/2022</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FF9B2013-8888-48D6-A6C3-6849CFD893C4}" type="slidenum">
              <a:rPr lang="en-GB" smtClean="0"/>
              <a:t>‹#›</a:t>
            </a:fld>
            <a:endParaRPr lang="en-GB" dirty="0"/>
          </a:p>
        </p:txBody>
      </p:sp>
    </p:spTree>
    <p:extLst>
      <p:ext uri="{BB962C8B-B14F-4D97-AF65-F5344CB8AC3E}">
        <p14:creationId xmlns:p14="http://schemas.microsoft.com/office/powerpoint/2010/main" val="21752565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88982" y="365125"/>
            <a:ext cx="2135981"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1038" y="365125"/>
            <a:ext cx="6284119"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D72A519-24CE-49D1-ABCB-351DB9124F4B}" type="datetimeFigureOut">
              <a:rPr lang="en-GB" smtClean="0"/>
              <a:t>18/04/2022</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FF9B2013-8888-48D6-A6C3-6849CFD893C4}" type="slidenum">
              <a:rPr lang="en-GB" smtClean="0"/>
              <a:t>‹#›</a:t>
            </a:fld>
            <a:endParaRPr lang="en-GB" dirty="0"/>
          </a:p>
        </p:txBody>
      </p:sp>
    </p:spTree>
    <p:extLst>
      <p:ext uri="{BB962C8B-B14F-4D97-AF65-F5344CB8AC3E}">
        <p14:creationId xmlns:p14="http://schemas.microsoft.com/office/powerpoint/2010/main" val="17615404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D72A519-24CE-49D1-ABCB-351DB9124F4B}" type="datetimeFigureOut">
              <a:rPr lang="en-GB" smtClean="0"/>
              <a:t>18/04/2022</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FF9B2013-8888-48D6-A6C3-6849CFD893C4}" type="slidenum">
              <a:rPr lang="en-GB" smtClean="0"/>
              <a:t>‹#›</a:t>
            </a:fld>
            <a:endParaRPr lang="en-GB" dirty="0"/>
          </a:p>
        </p:txBody>
      </p:sp>
    </p:spTree>
    <p:extLst>
      <p:ext uri="{BB962C8B-B14F-4D97-AF65-F5344CB8AC3E}">
        <p14:creationId xmlns:p14="http://schemas.microsoft.com/office/powerpoint/2010/main" val="16319281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5879" y="1709740"/>
            <a:ext cx="8543925"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75879" y="4589465"/>
            <a:ext cx="8543925"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D72A519-24CE-49D1-ABCB-351DB9124F4B}" type="datetimeFigureOut">
              <a:rPr lang="en-GB" smtClean="0"/>
              <a:t>18/04/2022</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FF9B2013-8888-48D6-A6C3-6849CFD893C4}" type="slidenum">
              <a:rPr lang="en-GB" smtClean="0"/>
              <a:t>‹#›</a:t>
            </a:fld>
            <a:endParaRPr lang="en-GB" dirty="0"/>
          </a:p>
        </p:txBody>
      </p:sp>
    </p:spTree>
    <p:extLst>
      <p:ext uri="{BB962C8B-B14F-4D97-AF65-F5344CB8AC3E}">
        <p14:creationId xmlns:p14="http://schemas.microsoft.com/office/powerpoint/2010/main" val="1984172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1038" y="1825625"/>
            <a:ext cx="421005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14913" y="1825625"/>
            <a:ext cx="421005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D72A519-24CE-49D1-ABCB-351DB9124F4B}" type="datetimeFigureOut">
              <a:rPr lang="en-GB" smtClean="0"/>
              <a:t>18/04/2022</a:t>
            </a:fld>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FF9B2013-8888-48D6-A6C3-6849CFD893C4}" type="slidenum">
              <a:rPr lang="en-GB" smtClean="0"/>
              <a:t>‹#›</a:t>
            </a:fld>
            <a:endParaRPr lang="en-GB" dirty="0"/>
          </a:p>
        </p:txBody>
      </p:sp>
    </p:spTree>
    <p:extLst>
      <p:ext uri="{BB962C8B-B14F-4D97-AF65-F5344CB8AC3E}">
        <p14:creationId xmlns:p14="http://schemas.microsoft.com/office/powerpoint/2010/main" val="42555659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82328" y="365127"/>
            <a:ext cx="8543925"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82329" y="1681163"/>
            <a:ext cx="419070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2329" y="2505075"/>
            <a:ext cx="4190702"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14913" y="1681163"/>
            <a:ext cx="4211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14913" y="2505075"/>
            <a:ext cx="4211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D72A519-24CE-49D1-ABCB-351DB9124F4B}" type="datetimeFigureOut">
              <a:rPr lang="en-GB" smtClean="0"/>
              <a:t>18/04/2022</a:t>
            </a:fld>
            <a:endParaRPr lang="en-GB" dirty="0"/>
          </a:p>
        </p:txBody>
      </p:sp>
      <p:sp>
        <p:nvSpPr>
          <p:cNvPr id="8" name="Footer Placeholder 7"/>
          <p:cNvSpPr>
            <a:spLocks noGrp="1"/>
          </p:cNvSpPr>
          <p:nvPr>
            <p:ph type="ftr" sz="quarter" idx="11"/>
          </p:nvPr>
        </p:nvSpPr>
        <p:spPr/>
        <p:txBody>
          <a:bodyPr/>
          <a:lstStyle/>
          <a:p>
            <a:endParaRPr lang="en-GB" dirty="0"/>
          </a:p>
        </p:txBody>
      </p:sp>
      <p:sp>
        <p:nvSpPr>
          <p:cNvPr id="9" name="Slide Number Placeholder 8"/>
          <p:cNvSpPr>
            <a:spLocks noGrp="1"/>
          </p:cNvSpPr>
          <p:nvPr>
            <p:ph type="sldNum" sz="quarter" idx="12"/>
          </p:nvPr>
        </p:nvSpPr>
        <p:spPr/>
        <p:txBody>
          <a:bodyPr/>
          <a:lstStyle/>
          <a:p>
            <a:fld id="{FF9B2013-8888-48D6-A6C3-6849CFD893C4}" type="slidenum">
              <a:rPr lang="en-GB" smtClean="0"/>
              <a:t>‹#›</a:t>
            </a:fld>
            <a:endParaRPr lang="en-GB" dirty="0"/>
          </a:p>
        </p:txBody>
      </p:sp>
    </p:spTree>
    <p:extLst>
      <p:ext uri="{BB962C8B-B14F-4D97-AF65-F5344CB8AC3E}">
        <p14:creationId xmlns:p14="http://schemas.microsoft.com/office/powerpoint/2010/main" val="17200093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D72A519-24CE-49D1-ABCB-351DB9124F4B}" type="datetimeFigureOut">
              <a:rPr lang="en-GB" smtClean="0"/>
              <a:t>18/04/2022</a:t>
            </a:fld>
            <a:endParaRPr lang="en-GB" dirty="0"/>
          </a:p>
        </p:txBody>
      </p:sp>
      <p:sp>
        <p:nvSpPr>
          <p:cNvPr id="4" name="Footer Placeholder 3"/>
          <p:cNvSpPr>
            <a:spLocks noGrp="1"/>
          </p:cNvSpPr>
          <p:nvPr>
            <p:ph type="ftr" sz="quarter" idx="11"/>
          </p:nvPr>
        </p:nvSpPr>
        <p:spPr/>
        <p:txBody>
          <a:bodyPr/>
          <a:lstStyle/>
          <a:p>
            <a:endParaRPr lang="en-GB" dirty="0"/>
          </a:p>
        </p:txBody>
      </p:sp>
      <p:sp>
        <p:nvSpPr>
          <p:cNvPr id="5" name="Slide Number Placeholder 4"/>
          <p:cNvSpPr>
            <a:spLocks noGrp="1"/>
          </p:cNvSpPr>
          <p:nvPr>
            <p:ph type="sldNum" sz="quarter" idx="12"/>
          </p:nvPr>
        </p:nvSpPr>
        <p:spPr/>
        <p:txBody>
          <a:bodyPr/>
          <a:lstStyle/>
          <a:p>
            <a:fld id="{FF9B2013-8888-48D6-A6C3-6849CFD893C4}" type="slidenum">
              <a:rPr lang="en-GB" smtClean="0"/>
              <a:t>‹#›</a:t>
            </a:fld>
            <a:endParaRPr lang="en-GB" dirty="0"/>
          </a:p>
        </p:txBody>
      </p:sp>
    </p:spTree>
    <p:extLst>
      <p:ext uri="{BB962C8B-B14F-4D97-AF65-F5344CB8AC3E}">
        <p14:creationId xmlns:p14="http://schemas.microsoft.com/office/powerpoint/2010/main" val="10789983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D72A519-24CE-49D1-ABCB-351DB9124F4B}" type="datetimeFigureOut">
              <a:rPr lang="en-GB" smtClean="0"/>
              <a:t>18/04/2022</a:t>
            </a:fld>
            <a:endParaRPr lang="en-GB" dirty="0"/>
          </a:p>
        </p:txBody>
      </p:sp>
      <p:sp>
        <p:nvSpPr>
          <p:cNvPr id="3" name="Footer Placeholder 2"/>
          <p:cNvSpPr>
            <a:spLocks noGrp="1"/>
          </p:cNvSpPr>
          <p:nvPr>
            <p:ph type="ftr" sz="quarter" idx="11"/>
          </p:nvPr>
        </p:nvSpPr>
        <p:spPr/>
        <p:txBody>
          <a:bodyPr/>
          <a:lstStyle/>
          <a:p>
            <a:endParaRPr lang="en-GB" dirty="0"/>
          </a:p>
        </p:txBody>
      </p:sp>
      <p:sp>
        <p:nvSpPr>
          <p:cNvPr id="4" name="Slide Number Placeholder 3"/>
          <p:cNvSpPr>
            <a:spLocks noGrp="1"/>
          </p:cNvSpPr>
          <p:nvPr>
            <p:ph type="sldNum" sz="quarter" idx="12"/>
          </p:nvPr>
        </p:nvSpPr>
        <p:spPr/>
        <p:txBody>
          <a:bodyPr/>
          <a:lstStyle/>
          <a:p>
            <a:fld id="{FF9B2013-8888-48D6-A6C3-6849CFD893C4}" type="slidenum">
              <a:rPr lang="en-GB" smtClean="0"/>
              <a:t>‹#›</a:t>
            </a:fld>
            <a:endParaRPr lang="en-GB" dirty="0"/>
          </a:p>
        </p:txBody>
      </p:sp>
    </p:spTree>
    <p:extLst>
      <p:ext uri="{BB962C8B-B14F-4D97-AF65-F5344CB8AC3E}">
        <p14:creationId xmlns:p14="http://schemas.microsoft.com/office/powerpoint/2010/main" val="31251838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4211340" y="987427"/>
            <a:ext cx="5014913"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D72A519-24CE-49D1-ABCB-351DB9124F4B}" type="datetimeFigureOut">
              <a:rPr lang="en-GB" smtClean="0"/>
              <a:t>18/04/2022</a:t>
            </a:fld>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FF9B2013-8888-48D6-A6C3-6849CFD893C4}" type="slidenum">
              <a:rPr lang="en-GB" smtClean="0"/>
              <a:t>‹#›</a:t>
            </a:fld>
            <a:endParaRPr lang="en-GB" dirty="0"/>
          </a:p>
        </p:txBody>
      </p:sp>
    </p:spTree>
    <p:extLst>
      <p:ext uri="{BB962C8B-B14F-4D97-AF65-F5344CB8AC3E}">
        <p14:creationId xmlns:p14="http://schemas.microsoft.com/office/powerpoint/2010/main" val="274731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211340" y="987427"/>
            <a:ext cx="5014913"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D72A519-24CE-49D1-ABCB-351DB9124F4B}" type="datetimeFigureOut">
              <a:rPr lang="en-GB" smtClean="0"/>
              <a:t>18/04/2022</a:t>
            </a:fld>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FF9B2013-8888-48D6-A6C3-6849CFD893C4}" type="slidenum">
              <a:rPr lang="en-GB" smtClean="0"/>
              <a:t>‹#›</a:t>
            </a:fld>
            <a:endParaRPr lang="en-GB" dirty="0"/>
          </a:p>
        </p:txBody>
      </p:sp>
    </p:spTree>
    <p:extLst>
      <p:ext uri="{BB962C8B-B14F-4D97-AF65-F5344CB8AC3E}">
        <p14:creationId xmlns:p14="http://schemas.microsoft.com/office/powerpoint/2010/main" val="21570731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1038" y="365127"/>
            <a:ext cx="8543925"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1038" y="1825625"/>
            <a:ext cx="8543925"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81038" y="6356352"/>
            <a:ext cx="222885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D72A519-24CE-49D1-ABCB-351DB9124F4B}" type="datetimeFigureOut">
              <a:rPr lang="en-GB" smtClean="0"/>
              <a:t>18/04/2022</a:t>
            </a:fld>
            <a:endParaRPr lang="en-GB" dirty="0"/>
          </a:p>
        </p:txBody>
      </p:sp>
      <p:sp>
        <p:nvSpPr>
          <p:cNvPr id="5" name="Footer Placeholder 4"/>
          <p:cNvSpPr>
            <a:spLocks noGrp="1"/>
          </p:cNvSpPr>
          <p:nvPr>
            <p:ph type="ftr" sz="quarter" idx="3"/>
          </p:nvPr>
        </p:nvSpPr>
        <p:spPr>
          <a:xfrm>
            <a:off x="3281363" y="6356352"/>
            <a:ext cx="334327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dirty="0"/>
          </a:p>
        </p:txBody>
      </p:sp>
      <p:sp>
        <p:nvSpPr>
          <p:cNvPr id="6" name="Slide Number Placeholder 5"/>
          <p:cNvSpPr>
            <a:spLocks noGrp="1"/>
          </p:cNvSpPr>
          <p:nvPr>
            <p:ph type="sldNum" sz="quarter" idx="4"/>
          </p:nvPr>
        </p:nvSpPr>
        <p:spPr>
          <a:xfrm>
            <a:off x="6996113" y="6356352"/>
            <a:ext cx="222885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F9B2013-8888-48D6-A6C3-6849CFD893C4}" type="slidenum">
              <a:rPr lang="en-GB" smtClean="0"/>
              <a:t>‹#›</a:t>
            </a:fld>
            <a:endParaRPr lang="en-GB" dirty="0"/>
          </a:p>
        </p:txBody>
      </p:sp>
    </p:spTree>
    <p:extLst>
      <p:ext uri="{BB962C8B-B14F-4D97-AF65-F5344CB8AC3E}">
        <p14:creationId xmlns:p14="http://schemas.microsoft.com/office/powerpoint/2010/main" val="59596661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www.udemy.com/course/the-complete-javascript-course/"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https://developer.mozilla.org/en-US/docs/Web/JavaScript/Reference/Operators/Operator_Precedence" TargetMode="External"/><Relationship Id="rId1" Type="http://schemas.openxmlformats.org/officeDocument/2006/relationships/slideLayout" Target="../slideLayouts/slideLayout7.xml"/></Relationships>
</file>

<file path=ppt/slides/_rels/slide100.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7.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3.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7.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6.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7.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9.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6.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7.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1.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7.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3.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7.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7.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7.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0.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7.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4.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7.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8.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7.xml"/></Relationships>
</file>

<file path=ppt/slides/_rels/slide139.xml.rels><?xml version="1.0" encoding="UTF-8" standalone="yes"?>
<Relationships xmlns="http://schemas.openxmlformats.org/package/2006/relationships"><Relationship Id="rId2" Type="http://schemas.openxmlformats.org/officeDocument/2006/relationships/image" Target="../media/image66.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4.xml.rels><?xml version="1.0" encoding="UTF-8" standalone="yes"?>
<Relationships xmlns="http://schemas.openxmlformats.org/package/2006/relationships"><Relationship Id="rId2" Type="http://schemas.openxmlformats.org/officeDocument/2006/relationships/image" Target="../media/image67.png"/><Relationship Id="rId1" Type="http://schemas.openxmlformats.org/officeDocument/2006/relationships/slideLayout" Target="../slideLayouts/slideLayout7.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1.xml.rels><?xml version="1.0" encoding="UTF-8" standalone="yes"?>
<Relationships xmlns="http://schemas.openxmlformats.org/package/2006/relationships"><Relationship Id="rId3" Type="http://schemas.openxmlformats.org/officeDocument/2006/relationships/image" Target="../media/image69.jpeg"/><Relationship Id="rId2" Type="http://schemas.openxmlformats.org/officeDocument/2006/relationships/image" Target="../media/image68.jpeg"/><Relationship Id="rId1" Type="http://schemas.openxmlformats.org/officeDocument/2006/relationships/slideLayout" Target="../slideLayouts/slideLayout7.xml"/><Relationship Id="rId6" Type="http://schemas.openxmlformats.org/officeDocument/2006/relationships/image" Target="../media/image71.png"/><Relationship Id="rId5" Type="http://schemas.openxmlformats.org/officeDocument/2006/relationships/image" Target="../media/image3.png"/><Relationship Id="rId4" Type="http://schemas.openxmlformats.org/officeDocument/2006/relationships/image" Target="../media/image70.png"/></Relationships>
</file>

<file path=ppt/slides/_rels/slide152.xml.rels><?xml version="1.0" encoding="UTF-8" standalone="yes"?>
<Relationships xmlns="http://schemas.openxmlformats.org/package/2006/relationships"><Relationship Id="rId3" Type="http://schemas.openxmlformats.org/officeDocument/2006/relationships/image" Target="../media/image69.jpeg"/><Relationship Id="rId2" Type="http://schemas.openxmlformats.org/officeDocument/2006/relationships/image" Target="../media/image68.jpeg"/><Relationship Id="rId1" Type="http://schemas.openxmlformats.org/officeDocument/2006/relationships/slideLayout" Target="../slideLayouts/slideLayout7.xml"/><Relationship Id="rId4" Type="http://schemas.openxmlformats.org/officeDocument/2006/relationships/image" Target="../media/image72.jpeg"/></Relationships>
</file>

<file path=ppt/slides/_rels/slide153.xml.rels><?xml version="1.0" encoding="UTF-8" standalone="yes"?>
<Relationships xmlns="http://schemas.openxmlformats.org/package/2006/relationships"><Relationship Id="rId2" Type="http://schemas.openxmlformats.org/officeDocument/2006/relationships/image" Target="../media/image73.png"/><Relationship Id="rId1" Type="http://schemas.openxmlformats.org/officeDocument/2006/relationships/slideLayout" Target="../slideLayouts/slideLayout7.xml"/></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5.xml.rels><?xml version="1.0" encoding="UTF-8" standalone="yes"?>
<Relationships xmlns="http://schemas.openxmlformats.org/package/2006/relationships"><Relationship Id="rId2" Type="http://schemas.openxmlformats.org/officeDocument/2006/relationships/image" Target="../media/image74.png"/><Relationship Id="rId1" Type="http://schemas.openxmlformats.org/officeDocument/2006/relationships/slideLayout" Target="../slideLayouts/slideLayout7.xml"/></Relationships>
</file>

<file path=ppt/slides/_rels/slide156.xml.rels><?xml version="1.0" encoding="UTF-8" standalone="yes"?>
<Relationships xmlns="http://schemas.openxmlformats.org/package/2006/relationships"><Relationship Id="rId2" Type="http://schemas.openxmlformats.org/officeDocument/2006/relationships/image" Target="../media/image75.png"/><Relationship Id="rId1" Type="http://schemas.openxmlformats.org/officeDocument/2006/relationships/slideLayout" Target="../slideLayouts/slideLayout7.xml"/></Relationships>
</file>

<file path=ppt/slides/_rels/slide157.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image" Target="../media/image76.png"/><Relationship Id="rId1" Type="http://schemas.openxmlformats.org/officeDocument/2006/relationships/slideLayout" Target="../slideLayouts/slideLayout7.xml"/><Relationship Id="rId5" Type="http://schemas.openxmlformats.org/officeDocument/2006/relationships/image" Target="../media/image78.png"/><Relationship Id="rId4" Type="http://schemas.openxmlformats.org/officeDocument/2006/relationships/image" Target="../media/image77.png"/></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9.xml.rels><?xml version="1.0" encoding="UTF-8" standalone="yes"?>
<Relationships xmlns="http://schemas.openxmlformats.org/package/2006/relationships"><Relationship Id="rId3" Type="http://schemas.openxmlformats.org/officeDocument/2006/relationships/image" Target="../media/image80.png"/><Relationship Id="rId7" Type="http://schemas.openxmlformats.org/officeDocument/2006/relationships/image" Target="../media/image84.png"/><Relationship Id="rId2" Type="http://schemas.openxmlformats.org/officeDocument/2006/relationships/image" Target="../media/image79.jpeg"/><Relationship Id="rId1" Type="http://schemas.openxmlformats.org/officeDocument/2006/relationships/slideLayout" Target="../slideLayouts/slideLayout7.xml"/><Relationship Id="rId6" Type="http://schemas.openxmlformats.org/officeDocument/2006/relationships/image" Target="../media/image83.png"/><Relationship Id="rId5" Type="http://schemas.openxmlformats.org/officeDocument/2006/relationships/image" Target="../media/image82.png"/><Relationship Id="rId4" Type="http://schemas.openxmlformats.org/officeDocument/2006/relationships/image" Target="../media/image81.jpe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1.xml.rels><?xml version="1.0" encoding="UTF-8" standalone="yes"?>
<Relationships xmlns="http://schemas.openxmlformats.org/package/2006/relationships"><Relationship Id="rId3" Type="http://schemas.openxmlformats.org/officeDocument/2006/relationships/image" Target="../media/image85.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62.xml.rels><?xml version="1.0" encoding="UTF-8" standalone="yes"?>
<Relationships xmlns="http://schemas.openxmlformats.org/package/2006/relationships"><Relationship Id="rId2" Type="http://schemas.openxmlformats.org/officeDocument/2006/relationships/image" Target="../media/image84.png"/><Relationship Id="rId1" Type="http://schemas.openxmlformats.org/officeDocument/2006/relationships/slideLayout" Target="../slideLayouts/slideLayout7.xml"/></Relationships>
</file>

<file path=ppt/slides/_rels/slide163.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image" Target="../media/image84.png"/><Relationship Id="rId1" Type="http://schemas.openxmlformats.org/officeDocument/2006/relationships/slideLayout" Target="../slideLayouts/slideLayout7.xml"/></Relationships>
</file>

<file path=ppt/slides/_rels/slide164.xml.rels><?xml version="1.0" encoding="UTF-8" standalone="yes"?>
<Relationships xmlns="http://schemas.openxmlformats.org/package/2006/relationships"><Relationship Id="rId2" Type="http://schemas.openxmlformats.org/officeDocument/2006/relationships/image" Target="../media/image86.png"/><Relationship Id="rId1" Type="http://schemas.openxmlformats.org/officeDocument/2006/relationships/slideLayout" Target="../slideLayouts/slideLayout7.xml"/></Relationships>
</file>

<file path=ppt/slides/_rels/slide165.xml.rels><?xml version="1.0" encoding="UTF-8" standalone="yes"?>
<Relationships xmlns="http://schemas.openxmlformats.org/package/2006/relationships"><Relationship Id="rId2" Type="http://schemas.openxmlformats.org/officeDocument/2006/relationships/image" Target="../media/image87.png"/><Relationship Id="rId1" Type="http://schemas.openxmlformats.org/officeDocument/2006/relationships/slideLayout" Target="../slideLayouts/slideLayout7.xml"/></Relationships>
</file>

<file path=ppt/slides/_rels/slide166.xml.rels><?xml version="1.0" encoding="UTF-8" standalone="yes"?>
<Relationships xmlns="http://schemas.openxmlformats.org/package/2006/relationships"><Relationship Id="rId2" Type="http://schemas.openxmlformats.org/officeDocument/2006/relationships/image" Target="../media/image84.png"/><Relationship Id="rId1" Type="http://schemas.openxmlformats.org/officeDocument/2006/relationships/slideLayout" Target="../slideLayouts/slideLayout7.xml"/></Relationships>
</file>

<file path=ppt/slides/_rels/slide167.xml.rels><?xml version="1.0" encoding="UTF-8" standalone="yes"?>
<Relationships xmlns="http://schemas.openxmlformats.org/package/2006/relationships"><Relationship Id="rId2" Type="http://schemas.openxmlformats.org/officeDocument/2006/relationships/image" Target="../media/image87.png"/><Relationship Id="rId1" Type="http://schemas.openxmlformats.org/officeDocument/2006/relationships/slideLayout" Target="../slideLayouts/slideLayout7.xml"/></Relationships>
</file>

<file path=ppt/slides/_rels/slide168.xml.rels><?xml version="1.0" encoding="UTF-8" standalone="yes"?>
<Relationships xmlns="http://schemas.openxmlformats.org/package/2006/relationships"><Relationship Id="rId3" Type="http://schemas.openxmlformats.org/officeDocument/2006/relationships/image" Target="../media/image89.png"/><Relationship Id="rId2" Type="http://schemas.openxmlformats.org/officeDocument/2006/relationships/image" Target="../media/image88.png"/><Relationship Id="rId1" Type="http://schemas.openxmlformats.org/officeDocument/2006/relationships/slideLayout" Target="../slideLayouts/slideLayout7.xml"/><Relationship Id="rId4" Type="http://schemas.openxmlformats.org/officeDocument/2006/relationships/image" Target="../media/image90.png"/></Relationships>
</file>

<file path=ppt/slides/_rels/slide169.xml.rels><?xml version="1.0" encoding="UTF-8" standalone="yes"?>
<Relationships xmlns="http://schemas.openxmlformats.org/package/2006/relationships"><Relationship Id="rId2" Type="http://schemas.openxmlformats.org/officeDocument/2006/relationships/image" Target="../media/image91.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0.xml.rels><?xml version="1.0" encoding="UTF-8" standalone="yes"?>
<Relationships xmlns="http://schemas.openxmlformats.org/package/2006/relationships"><Relationship Id="rId2" Type="http://schemas.openxmlformats.org/officeDocument/2006/relationships/image" Target="../media/image91.png"/><Relationship Id="rId1" Type="http://schemas.openxmlformats.org/officeDocument/2006/relationships/slideLayout" Target="../slideLayouts/slideLayout7.xml"/></Relationships>
</file>

<file path=ppt/slides/_rels/slide171.xml.rels><?xml version="1.0" encoding="UTF-8" standalone="yes"?>
<Relationships xmlns="http://schemas.openxmlformats.org/package/2006/relationships"><Relationship Id="rId2" Type="http://schemas.openxmlformats.org/officeDocument/2006/relationships/image" Target="../media/image92.png"/><Relationship Id="rId1" Type="http://schemas.openxmlformats.org/officeDocument/2006/relationships/slideLayout" Target="../slideLayouts/slideLayout7.xml"/></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7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hyperlink" Target="https://kangax.github.io/compat-table/es2016plus/" TargetMode="External"/><Relationship Id="rId2" Type="http://schemas.openxmlformats.org/officeDocument/2006/relationships/hyperlink" Target="https://kangax.github.io/compat-table/es6/" TargetMode="Externa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10.png"/></Relationships>
</file>

<file path=ppt/slides/_rels/slide4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4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2" Type="http://schemas.openxmlformats.org/officeDocument/2006/relationships/hyperlink" Target="https://developer.mozilla.org/en-US/docs/Web/JavaScript/Reference/Operators/Operator_Precedence" TargetMode="External"/><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7.xml"/><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image" Target="../media/image3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72.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73.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5.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7.xml"/></Relationships>
</file>

<file path=ppt/slides/_rels/slide76.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7.xml"/></Relationships>
</file>

<file path=ppt/slides/_rels/slide77.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78.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7.xml"/></Relationships>
</file>

<file path=ppt/slides/_rels/slide79.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0.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7.xml"/></Relationships>
</file>

<file path=ppt/slides/_rels/slide81.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7.xml"/></Relationships>
</file>

<file path=ppt/slides/_rels/slide82.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7.xml"/></Relationships>
</file>

<file path=ppt/slides/_rels/slide83.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7.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8.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7.xml"/></Relationships>
</file>

<file path=ppt/slides/_rels/slide89.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4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2.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7.xml"/></Relationships>
</file>

<file path=ppt/slides/_rels/slide93.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7.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5.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7.xml"/></Relationships>
</file>

<file path=ppt/slides/_rels/slide96.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7.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8.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7.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DB9FAFA3-3091-4117-A7DF-3647F2F05CA9}"/>
              </a:ext>
            </a:extLst>
          </p:cNvPr>
          <p:cNvSpPr txBox="1">
            <a:spLocks/>
          </p:cNvSpPr>
          <p:nvPr/>
        </p:nvSpPr>
        <p:spPr>
          <a:xfrm>
            <a:off x="122296" y="93460"/>
            <a:ext cx="9725610"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l"/>
            <a:r>
              <a:rPr lang="en-GB" sz="2800" dirty="0">
                <a:solidFill>
                  <a:srgbClr val="FFFFFF"/>
                </a:solidFill>
                <a:latin typeface="sf pro text"/>
                <a:hlinkClick r:id="rId2"/>
              </a:rPr>
              <a:t>The Complete JavaScript Course 2022: From Zero to Expert!</a:t>
            </a:r>
            <a:endParaRPr lang="en-GB" sz="2800" dirty="0">
              <a:solidFill>
                <a:srgbClr val="FFFFFF"/>
              </a:solidFill>
              <a:latin typeface="sf pro text"/>
            </a:endParaRPr>
          </a:p>
          <a:p>
            <a:br>
              <a:rPr lang="en-GB" sz="2800" dirty="0"/>
            </a:br>
            <a:br>
              <a:rPr lang="en-GB" sz="2800" dirty="0"/>
            </a:br>
            <a:endParaRPr lang="en-GB" sz="2800" dirty="0"/>
          </a:p>
        </p:txBody>
      </p:sp>
      <p:sp>
        <p:nvSpPr>
          <p:cNvPr id="4" name="Title 1">
            <a:extLst>
              <a:ext uri="{FF2B5EF4-FFF2-40B4-BE49-F238E27FC236}">
                <a16:creationId xmlns:a16="http://schemas.microsoft.com/office/drawing/2014/main" id="{77B01559-09CC-4FDA-9D25-EF7BDEE1A130}"/>
              </a:ext>
            </a:extLst>
          </p:cNvPr>
          <p:cNvSpPr txBox="1">
            <a:spLocks/>
          </p:cNvSpPr>
          <p:nvPr/>
        </p:nvSpPr>
        <p:spPr>
          <a:xfrm>
            <a:off x="325496" y="914400"/>
            <a:ext cx="9414852" cy="2968977"/>
          </a:xfrm>
          <a:prstGeom prst="rect">
            <a:avLst/>
          </a:prstGeom>
        </p:spPr>
        <p:txBody>
          <a:bodyPr vert="horz" lIns="99060" tIns="49530" rIns="99060" bIns="4953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557195" indent="-557195" algn="l">
              <a:buAutoNum type="arabicPeriod"/>
            </a:pPr>
            <a:r>
              <a:rPr lang="en-GB" sz="2000" dirty="0"/>
              <a:t>A brief Introduction to Javascript</a:t>
            </a:r>
          </a:p>
          <a:p>
            <a:pPr marL="557195" indent="-557195" algn="l">
              <a:buAutoNum type="arabicPeriod"/>
            </a:pPr>
            <a:r>
              <a:rPr lang="en-GB" sz="2000" dirty="0"/>
              <a:t>JavaScript Fundamentals part 1</a:t>
            </a:r>
          </a:p>
          <a:p>
            <a:pPr marL="557195" indent="-557195" algn="l">
              <a:buFontTx/>
              <a:buAutoNum type="arabicPeriod"/>
            </a:pPr>
            <a:r>
              <a:rPr lang="en-GB" sz="2000" dirty="0"/>
              <a:t>JavaScript Fundamentals part 2</a:t>
            </a:r>
          </a:p>
          <a:p>
            <a:pPr marL="557195" indent="-557195" algn="l">
              <a:buFontTx/>
              <a:buAutoNum type="arabicPeriod"/>
            </a:pPr>
            <a:r>
              <a:rPr lang="en-GB" sz="2000" dirty="0"/>
              <a:t>Developer Skills and Vs console setup</a:t>
            </a:r>
          </a:p>
          <a:p>
            <a:pPr marL="557195" indent="-557195" algn="l">
              <a:buFontTx/>
              <a:buAutoNum type="arabicPeriod"/>
            </a:pPr>
            <a:r>
              <a:rPr lang="en-GB" sz="2000" dirty="0"/>
              <a:t>JavaScript in the Browser: DOM and Event Fundamentals - Guess my Number</a:t>
            </a:r>
          </a:p>
          <a:p>
            <a:pPr marL="557195" indent="-557195" algn="l">
              <a:buFontTx/>
              <a:buAutoNum type="arabicPeriod"/>
            </a:pPr>
            <a:r>
              <a:rPr lang="en-GB" sz="2000" dirty="0"/>
              <a:t>JavaScript in the Browser: DOM and Event Fundamentals - pop up modal window</a:t>
            </a:r>
          </a:p>
          <a:p>
            <a:pPr marL="557195" indent="-557195" algn="l">
              <a:buFontTx/>
              <a:buAutoNum type="arabicPeriod"/>
            </a:pPr>
            <a:r>
              <a:rPr lang="en-GB" sz="2000" dirty="0"/>
              <a:t>JavaScript in the Browser: DOM and Event Fundamentals – Pig Game</a:t>
            </a:r>
          </a:p>
          <a:p>
            <a:pPr marL="557195" indent="-557195" algn="l">
              <a:buFontTx/>
              <a:buAutoNum type="arabicPeriod"/>
            </a:pPr>
            <a:r>
              <a:rPr lang="en-GB" sz="2000" dirty="0"/>
              <a:t>How JavaScript works behind the Scenes</a:t>
            </a:r>
          </a:p>
          <a:p>
            <a:pPr marL="1014395" lvl="1" indent="-557195">
              <a:buAutoNum type="arabicPeriod"/>
            </a:pPr>
            <a:endParaRPr lang="en-GB" sz="100" dirty="0"/>
          </a:p>
        </p:txBody>
      </p:sp>
    </p:spTree>
    <p:extLst>
      <p:ext uri="{BB962C8B-B14F-4D97-AF65-F5344CB8AC3E}">
        <p14:creationId xmlns:p14="http://schemas.microsoft.com/office/powerpoint/2010/main" val="31270373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91268B-CF00-40F8-86E9-529333CCB991}"/>
              </a:ext>
            </a:extLst>
          </p:cNvPr>
          <p:cNvSpPr txBox="1">
            <a:spLocks/>
          </p:cNvSpPr>
          <p:nvPr/>
        </p:nvSpPr>
        <p:spPr>
          <a:xfrm>
            <a:off x="179453" y="261864"/>
            <a:ext cx="8537833"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latin typeface="+mn-lt"/>
              </a:rPr>
              <a:t>Operator Precedence</a:t>
            </a:r>
            <a:r>
              <a:rPr lang="en-GB" sz="1200" dirty="0"/>
              <a:t>.</a:t>
            </a:r>
            <a:endParaRPr lang="en-GB" sz="1200" i="1" dirty="0"/>
          </a:p>
          <a:p>
            <a:pPr algn="l"/>
            <a:br>
              <a:rPr lang="en-GB" sz="3200" dirty="0">
                <a:latin typeface="+mn-lt"/>
              </a:rPr>
            </a:br>
            <a:br>
              <a:rPr lang="en-GB" sz="3200" dirty="0">
                <a:latin typeface="+mn-lt"/>
              </a:rPr>
            </a:br>
            <a:endParaRPr lang="en-GB" sz="3200" dirty="0">
              <a:latin typeface="+mn-lt"/>
            </a:endParaRPr>
          </a:p>
        </p:txBody>
      </p:sp>
      <p:sp>
        <p:nvSpPr>
          <p:cNvPr id="3" name="TextBox 2">
            <a:extLst>
              <a:ext uri="{FF2B5EF4-FFF2-40B4-BE49-F238E27FC236}">
                <a16:creationId xmlns:a16="http://schemas.microsoft.com/office/drawing/2014/main" id="{DE105A73-C907-4208-9A0A-AF9D077C5EC9}"/>
              </a:ext>
            </a:extLst>
          </p:cNvPr>
          <p:cNvSpPr txBox="1"/>
          <p:nvPr/>
        </p:nvSpPr>
        <p:spPr>
          <a:xfrm>
            <a:off x="179452" y="753329"/>
            <a:ext cx="9726547" cy="923330"/>
          </a:xfrm>
          <a:prstGeom prst="rect">
            <a:avLst/>
          </a:prstGeom>
          <a:noFill/>
        </p:spPr>
        <p:txBody>
          <a:bodyPr wrap="square" rtlCol="0">
            <a:spAutoFit/>
          </a:bodyPr>
          <a:lstStyle/>
          <a:p>
            <a:r>
              <a:rPr lang="en-GB" dirty="0">
                <a:hlinkClick r:id="rId2"/>
              </a:rPr>
              <a:t>https://developer.mozilla.org/en-US/docs/Web/JavaScript/Reference/Operators/Operator_Precedence</a:t>
            </a:r>
            <a:endParaRPr lang="en-GB" dirty="0"/>
          </a:p>
          <a:p>
            <a:endParaRPr lang="en-GB" dirty="0"/>
          </a:p>
        </p:txBody>
      </p:sp>
      <p:sp>
        <p:nvSpPr>
          <p:cNvPr id="4" name="TextBox 3">
            <a:extLst>
              <a:ext uri="{FF2B5EF4-FFF2-40B4-BE49-F238E27FC236}">
                <a16:creationId xmlns:a16="http://schemas.microsoft.com/office/drawing/2014/main" id="{27D47383-1FF5-4EAD-9CED-7911082E93C8}"/>
              </a:ext>
            </a:extLst>
          </p:cNvPr>
          <p:cNvSpPr txBox="1"/>
          <p:nvPr/>
        </p:nvSpPr>
        <p:spPr>
          <a:xfrm>
            <a:off x="179451" y="1532459"/>
            <a:ext cx="9630590" cy="1477328"/>
          </a:xfrm>
          <a:prstGeom prst="rect">
            <a:avLst/>
          </a:prstGeom>
          <a:noFill/>
        </p:spPr>
        <p:txBody>
          <a:bodyPr wrap="square" rtlCol="0">
            <a:spAutoFit/>
          </a:bodyPr>
          <a:lstStyle/>
          <a:p>
            <a:r>
              <a:rPr lang="en-GB" b="0" dirty="0">
                <a:solidFill>
                  <a:srgbClr val="9CDCFE"/>
                </a:solidFill>
                <a:effectLst/>
                <a:latin typeface="Consolas" panose="020B0609020204030204" pitchFamily="49" charset="0"/>
              </a:rPr>
              <a:t>console</a:t>
            </a:r>
            <a:r>
              <a:rPr lang="en-GB" b="0" dirty="0">
                <a:solidFill>
                  <a:srgbClr val="D4D4D4"/>
                </a:solidFill>
                <a:effectLst/>
                <a:latin typeface="Consolas" panose="020B0609020204030204" pitchFamily="49" charset="0"/>
              </a:rPr>
              <a:t>.</a:t>
            </a:r>
            <a:r>
              <a:rPr lang="en-GB" b="0" dirty="0">
                <a:solidFill>
                  <a:srgbClr val="DCDCAA"/>
                </a:solidFill>
                <a:effectLst/>
                <a:latin typeface="Consolas" panose="020B0609020204030204" pitchFamily="49" charset="0"/>
              </a:rPr>
              <a:t>log</a:t>
            </a:r>
            <a:r>
              <a:rPr lang="en-GB" b="0" dirty="0">
                <a:solidFill>
                  <a:srgbClr val="D4D4D4"/>
                </a:solidFill>
                <a:effectLst/>
                <a:latin typeface="Consolas" panose="020B0609020204030204" pitchFamily="49" charset="0"/>
              </a:rPr>
              <a:t>(</a:t>
            </a:r>
            <a:r>
              <a:rPr lang="en-GB" b="0" dirty="0">
                <a:solidFill>
                  <a:srgbClr val="4FC1FF"/>
                </a:solidFill>
                <a:effectLst/>
                <a:latin typeface="Consolas" panose="020B0609020204030204" pitchFamily="49" charset="0"/>
              </a:rPr>
              <a:t>now</a:t>
            </a:r>
            <a:r>
              <a:rPr lang="en-GB" b="0" dirty="0">
                <a:solidFill>
                  <a:srgbClr val="D4D4D4"/>
                </a:solidFill>
                <a:effectLst/>
                <a:latin typeface="Consolas" panose="020B0609020204030204" pitchFamily="49" charset="0"/>
              </a:rPr>
              <a:t> - </a:t>
            </a:r>
            <a:r>
              <a:rPr lang="en-GB" b="0" dirty="0">
                <a:solidFill>
                  <a:srgbClr val="B5CEA8"/>
                </a:solidFill>
                <a:effectLst/>
                <a:latin typeface="Consolas" panose="020B0609020204030204" pitchFamily="49" charset="0"/>
              </a:rPr>
              <a:t>1991</a:t>
            </a:r>
            <a:r>
              <a:rPr lang="en-GB" b="0" dirty="0">
                <a:solidFill>
                  <a:srgbClr val="D4D4D4"/>
                </a:solidFill>
                <a:effectLst/>
                <a:latin typeface="Consolas" panose="020B0609020204030204" pitchFamily="49" charset="0"/>
              </a:rPr>
              <a:t> &gt; </a:t>
            </a:r>
            <a:r>
              <a:rPr lang="en-GB" b="0" dirty="0">
                <a:solidFill>
                  <a:srgbClr val="4FC1FF"/>
                </a:solidFill>
                <a:effectLst/>
                <a:latin typeface="Consolas" panose="020B0609020204030204" pitchFamily="49" charset="0"/>
              </a:rPr>
              <a:t>now</a:t>
            </a:r>
            <a:r>
              <a:rPr lang="en-GB" b="0" dirty="0">
                <a:solidFill>
                  <a:srgbClr val="D4D4D4"/>
                </a:solidFill>
                <a:effectLst/>
                <a:latin typeface="Consolas" panose="020B0609020204030204" pitchFamily="49" charset="0"/>
              </a:rPr>
              <a:t> - </a:t>
            </a:r>
            <a:r>
              <a:rPr lang="en-GB" b="0" dirty="0">
                <a:solidFill>
                  <a:srgbClr val="B5CEA8"/>
                </a:solidFill>
                <a:effectLst/>
                <a:latin typeface="Consolas" panose="020B0609020204030204" pitchFamily="49" charset="0"/>
              </a:rPr>
              <a:t>2018</a:t>
            </a:r>
            <a:r>
              <a:rPr lang="en-GB" b="0" dirty="0">
                <a:solidFill>
                  <a:srgbClr val="D4D4D4"/>
                </a:solidFill>
                <a:effectLst/>
                <a:latin typeface="Consolas" panose="020B0609020204030204" pitchFamily="49" charset="0"/>
              </a:rPr>
              <a:t>);</a:t>
            </a:r>
          </a:p>
          <a:p>
            <a:r>
              <a:rPr lang="en-GB" b="0" dirty="0">
                <a:effectLst/>
                <a:latin typeface="Calibri" panose="020F0502020204030204" pitchFamily="34" charset="0"/>
                <a:cs typeface="Calibri" panose="020F0502020204030204" pitchFamily="34" charset="0"/>
              </a:rPr>
              <a:t>Consulting the operator precedence table on the above website we see that Minus has a higher precedence number than &gt; so it is executed first. </a:t>
            </a:r>
          </a:p>
          <a:p>
            <a:endParaRPr lang="en-GB" dirty="0">
              <a:latin typeface="Calibri" panose="020F0502020204030204" pitchFamily="34" charset="0"/>
              <a:cs typeface="Calibri" panose="020F0502020204030204" pitchFamily="34" charset="0"/>
            </a:endParaRPr>
          </a:p>
          <a:p>
            <a:r>
              <a:rPr lang="en-GB" b="0" dirty="0">
                <a:effectLst/>
                <a:latin typeface="Calibri" panose="020F0502020204030204" pitchFamily="34" charset="0"/>
                <a:cs typeface="Calibri" panose="020F0502020204030204" pitchFamily="34" charset="0"/>
              </a:rPr>
              <a:t>Operator precedence also has </a:t>
            </a:r>
            <a:r>
              <a:rPr lang="en-GB" b="1" i="0" dirty="0">
                <a:solidFill>
                  <a:srgbClr val="15141A"/>
                </a:solidFill>
                <a:effectLst/>
                <a:latin typeface="Inter"/>
              </a:rPr>
              <a:t>Associativity</a:t>
            </a:r>
            <a:r>
              <a:rPr lang="en-GB" i="0" dirty="0">
                <a:solidFill>
                  <a:srgbClr val="15141A"/>
                </a:solidFill>
                <a:effectLst/>
                <a:latin typeface="Inter"/>
              </a:rPr>
              <a:t>. I.e. if the code is executed left-to-right or right-to-left.</a:t>
            </a:r>
            <a:endParaRPr lang="en-GB" b="0"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014545879"/>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684EBA1-7DA2-4125-925A-74143513F8E7}"/>
              </a:ext>
            </a:extLst>
          </p:cNvPr>
          <p:cNvPicPr>
            <a:picLocks noChangeAspect="1"/>
          </p:cNvPicPr>
          <p:nvPr/>
        </p:nvPicPr>
        <p:blipFill>
          <a:blip r:embed="rId2"/>
          <a:stretch>
            <a:fillRect/>
          </a:stretch>
        </p:blipFill>
        <p:spPr>
          <a:xfrm>
            <a:off x="1852611" y="1145277"/>
            <a:ext cx="6200775" cy="5362575"/>
          </a:xfrm>
          <a:prstGeom prst="rect">
            <a:avLst/>
          </a:prstGeom>
        </p:spPr>
      </p:pic>
      <p:sp>
        <p:nvSpPr>
          <p:cNvPr id="4" name="TextBox 3">
            <a:extLst>
              <a:ext uri="{FF2B5EF4-FFF2-40B4-BE49-F238E27FC236}">
                <a16:creationId xmlns:a16="http://schemas.microsoft.com/office/drawing/2014/main" id="{8E6E2337-FB4E-434C-A6C3-2AD8462D26DD}"/>
              </a:ext>
            </a:extLst>
          </p:cNvPr>
          <p:cNvSpPr txBox="1"/>
          <p:nvPr/>
        </p:nvSpPr>
        <p:spPr>
          <a:xfrm>
            <a:off x="215347" y="204374"/>
            <a:ext cx="9475304" cy="646331"/>
          </a:xfrm>
          <a:prstGeom prst="rect">
            <a:avLst/>
          </a:prstGeom>
          <a:noFill/>
        </p:spPr>
        <p:txBody>
          <a:bodyPr wrap="square">
            <a:spAutoFit/>
          </a:bodyPr>
          <a:lstStyle/>
          <a:p>
            <a:pPr>
              <a:spcBef>
                <a:spcPts val="600"/>
              </a:spcBef>
            </a:pPr>
            <a:r>
              <a:rPr lang="en-GB" b="1" dirty="0">
                <a:effectLst/>
                <a:latin typeface="Calibri" panose="020F0502020204030204" pitchFamily="34" charset="0"/>
                <a:cs typeface="Calibri" panose="020F0502020204030204" pitchFamily="34" charset="0"/>
              </a:rPr>
              <a:t>Now the game only lets us guess if the score is above zero, otherwise it will change the ‘.message’ to you loose and set the score to zero.</a:t>
            </a:r>
          </a:p>
        </p:txBody>
      </p:sp>
    </p:spTree>
    <p:extLst>
      <p:ext uri="{BB962C8B-B14F-4D97-AF65-F5344CB8AC3E}">
        <p14:creationId xmlns:p14="http://schemas.microsoft.com/office/powerpoint/2010/main" val="2164240877"/>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83DB5AD-88C7-4FD6-A357-02766B4B1C7F}"/>
              </a:ext>
            </a:extLst>
          </p:cNvPr>
          <p:cNvSpPr txBox="1"/>
          <p:nvPr/>
        </p:nvSpPr>
        <p:spPr>
          <a:xfrm>
            <a:off x="148189" y="0"/>
            <a:ext cx="7796300" cy="584775"/>
          </a:xfrm>
          <a:prstGeom prst="rect">
            <a:avLst/>
          </a:prstGeom>
          <a:noFill/>
        </p:spPr>
        <p:txBody>
          <a:bodyPr wrap="square">
            <a:spAutoFit/>
          </a:bodyPr>
          <a:lstStyle/>
          <a:p>
            <a:r>
              <a:rPr lang="en-GB" sz="3200" b="0" i="0" dirty="0">
                <a:solidFill>
                  <a:srgbClr val="1C1D1F"/>
                </a:solidFill>
                <a:effectLst/>
              </a:rPr>
              <a:t>Manipulating CSS styles using JavaScript.</a:t>
            </a:r>
          </a:p>
        </p:txBody>
      </p:sp>
      <p:sp>
        <p:nvSpPr>
          <p:cNvPr id="4" name="TextBox 3">
            <a:extLst>
              <a:ext uri="{FF2B5EF4-FFF2-40B4-BE49-F238E27FC236}">
                <a16:creationId xmlns:a16="http://schemas.microsoft.com/office/drawing/2014/main" id="{4B9BF390-8CAE-468F-B799-C39E2723E0BE}"/>
              </a:ext>
            </a:extLst>
          </p:cNvPr>
          <p:cNvSpPr txBox="1"/>
          <p:nvPr/>
        </p:nvSpPr>
        <p:spPr>
          <a:xfrm>
            <a:off x="148189" y="492011"/>
            <a:ext cx="9609622" cy="667875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When the player wins the game we want the background colour of the whole screen to change to green.  We also want to make the element .number wider when the player wins and display the secret number.</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'.check'</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there is no input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No number!'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player wins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Correct number!’</a:t>
            </a:r>
            <a:r>
              <a:rPr lang="en-GB" sz="1600" b="1" dirty="0">
                <a:solidFill>
                  <a:srgbClr val="D4D4D4"/>
                </a:solidFill>
                <a:effectLst/>
                <a:latin typeface="Consolas" panose="020B0609020204030204" pitchFamily="49" charset="0"/>
              </a:rPr>
              <a:t>;</a:t>
            </a:r>
          </a:p>
          <a:p>
            <a:r>
              <a:rPr lang="en-GB" sz="1600" b="1" dirty="0">
                <a:solidFill>
                  <a:srgbClr val="D4D4D4"/>
                </a:solidFill>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err="1">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'body'</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style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backgroundColor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'#60b347'</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style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width</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'30rem’</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b="1" dirty="0">
                <a:latin typeface="Calibri" panose="020F0502020204030204" pitchFamily="34" charset="0"/>
                <a:cs typeface="Calibri" panose="020F0502020204030204" pitchFamily="34" charset="0"/>
              </a:rPr>
              <a:t>Note 1: when css style property has a two word name like background-color in javascript it becomes backgroundColor. We remove the hyphen and use camel case.</a:t>
            </a:r>
          </a:p>
          <a:p>
            <a:r>
              <a:rPr lang="en-GB" b="1" dirty="0">
                <a:effectLst/>
                <a:latin typeface="Calibri" panose="020F0502020204030204" pitchFamily="34" charset="0"/>
                <a:cs typeface="Calibri" panose="020F0502020204030204" pitchFamily="34" charset="0"/>
              </a:rPr>
              <a:t>Note 2: The style property value must always be a string, i.e. within qu</a:t>
            </a:r>
            <a:r>
              <a:rPr lang="en-GB" b="1" dirty="0">
                <a:latin typeface="Calibri" panose="020F0502020204030204" pitchFamily="34" charset="0"/>
                <a:cs typeface="Calibri" panose="020F0502020204030204" pitchFamily="34" charset="0"/>
              </a:rPr>
              <a:t>otes.</a:t>
            </a:r>
            <a:endParaRPr lang="en-GB" b="1" dirty="0">
              <a:effectLst/>
              <a:latin typeface="Calibri" panose="020F0502020204030204" pitchFamily="34" charset="0"/>
              <a:cs typeface="Calibri" panose="020F0502020204030204" pitchFamily="34" charset="0"/>
            </a:endParaRPr>
          </a:p>
        </p:txBody>
      </p:sp>
      <p:sp>
        <p:nvSpPr>
          <p:cNvPr id="6" name="Rectangle: Rounded Corners 5">
            <a:extLst>
              <a:ext uri="{FF2B5EF4-FFF2-40B4-BE49-F238E27FC236}">
                <a16:creationId xmlns:a16="http://schemas.microsoft.com/office/drawing/2014/main" id="{228B4A1D-FCC7-4C96-80B6-D3AD6EA23D67}"/>
              </a:ext>
            </a:extLst>
          </p:cNvPr>
          <p:cNvSpPr/>
          <p:nvPr/>
        </p:nvSpPr>
        <p:spPr>
          <a:xfrm>
            <a:off x="4386470" y="4982817"/>
            <a:ext cx="2160104" cy="357809"/>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Rectangle: Rounded Corners 6">
            <a:extLst>
              <a:ext uri="{FF2B5EF4-FFF2-40B4-BE49-F238E27FC236}">
                <a16:creationId xmlns:a16="http://schemas.microsoft.com/office/drawing/2014/main" id="{31AF6E9A-3505-46AA-93C0-194D7F63414B}"/>
              </a:ext>
            </a:extLst>
          </p:cNvPr>
          <p:cNvSpPr/>
          <p:nvPr/>
        </p:nvSpPr>
        <p:spPr>
          <a:xfrm>
            <a:off x="5956853" y="5466521"/>
            <a:ext cx="1053547" cy="357809"/>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225254522"/>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4A92177-51D2-4FF7-80CD-66E7B6347C95}"/>
              </a:ext>
            </a:extLst>
          </p:cNvPr>
          <p:cNvSpPr txBox="1"/>
          <p:nvPr/>
        </p:nvSpPr>
        <p:spPr>
          <a:xfrm>
            <a:off x="148189" y="351145"/>
            <a:ext cx="9609622" cy="5755422"/>
          </a:xfrm>
          <a:prstGeom prst="rect">
            <a:avLst/>
          </a:prstGeom>
          <a:noFill/>
        </p:spPr>
        <p:txBody>
          <a:bodyPr wrap="square">
            <a:spAutoFit/>
          </a:bodyPr>
          <a:lstStyle/>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guess is too high</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&gt;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Too high!'</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'🔥You lost the Game!'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guess is too low</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&lt;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Too low!'</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'🔥You lost the Game!'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1686057181"/>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5010340-ECF1-4B35-8BA4-E380E2E5F63A}"/>
              </a:ext>
            </a:extLst>
          </p:cNvPr>
          <p:cNvSpPr txBox="1"/>
          <p:nvPr/>
        </p:nvSpPr>
        <p:spPr>
          <a:xfrm>
            <a:off x="215347" y="204374"/>
            <a:ext cx="9475304" cy="646331"/>
          </a:xfrm>
          <a:prstGeom prst="rect">
            <a:avLst/>
          </a:prstGeom>
          <a:noFill/>
        </p:spPr>
        <p:txBody>
          <a:bodyPr wrap="square">
            <a:spAutoFit/>
          </a:bodyPr>
          <a:lstStyle/>
          <a:p>
            <a:pPr>
              <a:spcBef>
                <a:spcPts val="600"/>
              </a:spcBef>
            </a:pPr>
            <a:r>
              <a:rPr lang="en-GB" b="1" dirty="0">
                <a:effectLst/>
                <a:latin typeface="Calibri" panose="020F0502020204030204" pitchFamily="34" charset="0"/>
                <a:cs typeface="Calibri" panose="020F0502020204030204" pitchFamily="34" charset="0"/>
              </a:rPr>
              <a:t>Note that when we change CSS style in JavaScript, It does not modify the CSS file but applies the changes as inline style to the html element in the DOM.</a:t>
            </a:r>
          </a:p>
        </p:txBody>
      </p:sp>
      <p:pic>
        <p:nvPicPr>
          <p:cNvPr id="6" name="Picture 5">
            <a:extLst>
              <a:ext uri="{FF2B5EF4-FFF2-40B4-BE49-F238E27FC236}">
                <a16:creationId xmlns:a16="http://schemas.microsoft.com/office/drawing/2014/main" id="{21C7097E-47DF-459C-9373-1318BDCC9814}"/>
              </a:ext>
            </a:extLst>
          </p:cNvPr>
          <p:cNvPicPr>
            <a:picLocks noChangeAspect="1"/>
          </p:cNvPicPr>
          <p:nvPr/>
        </p:nvPicPr>
        <p:blipFill>
          <a:blip r:embed="rId2"/>
          <a:stretch>
            <a:fillRect/>
          </a:stretch>
        </p:blipFill>
        <p:spPr>
          <a:xfrm>
            <a:off x="278295" y="1092401"/>
            <a:ext cx="9349409" cy="4969013"/>
          </a:xfrm>
          <a:prstGeom prst="rect">
            <a:avLst/>
          </a:prstGeom>
        </p:spPr>
      </p:pic>
    </p:spTree>
    <p:extLst>
      <p:ext uri="{BB962C8B-B14F-4D97-AF65-F5344CB8AC3E}">
        <p14:creationId xmlns:p14="http://schemas.microsoft.com/office/powerpoint/2010/main" val="387584062"/>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1CBFE02-3582-46D4-8CA9-2A9CCBED9497}"/>
              </a:ext>
            </a:extLst>
          </p:cNvPr>
          <p:cNvSpPr txBox="1"/>
          <p:nvPr/>
        </p:nvSpPr>
        <p:spPr>
          <a:xfrm>
            <a:off x="457200" y="306299"/>
            <a:ext cx="9448800" cy="6001643"/>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CODING CHALLENGE 1: Implement a game reset function, so the player can make a new guess.</a:t>
            </a:r>
          </a:p>
          <a:p>
            <a:pPr>
              <a:spcBef>
                <a:spcPts val="600"/>
              </a:spcBef>
            </a:pPr>
            <a:r>
              <a:rPr lang="en-GB" b="1" dirty="0">
                <a:effectLst/>
                <a:latin typeface="Calibri" panose="020F0502020204030204" pitchFamily="34" charset="0"/>
                <a:cs typeface="Calibri" panose="020F0502020204030204" pitchFamily="34" charset="0"/>
              </a:rPr>
              <a:t>1. Select the element with the 'again' class and attach a click event handler.</a:t>
            </a:r>
          </a:p>
          <a:p>
            <a:pPr>
              <a:spcBef>
                <a:spcPts val="600"/>
              </a:spcBef>
            </a:pPr>
            <a:r>
              <a:rPr lang="en-GB" b="1" dirty="0">
                <a:effectLst/>
                <a:latin typeface="Calibri" panose="020F0502020204030204" pitchFamily="34" charset="0"/>
                <a:cs typeface="Calibri" panose="020F0502020204030204" pitchFamily="34" charset="0"/>
              </a:rPr>
              <a:t>2. In the handler function, restore initial values of the score and </a:t>
            </a:r>
            <a:r>
              <a:rPr lang="en-GB" b="1" dirty="0" err="1">
                <a:effectLst/>
                <a:latin typeface="Calibri" panose="020F0502020204030204" pitchFamily="34" charset="0"/>
                <a:cs typeface="Calibri" panose="020F0502020204030204" pitchFamily="34" charset="0"/>
              </a:rPr>
              <a:t>SecretNumber</a:t>
            </a:r>
            <a:r>
              <a:rPr lang="en-GB" b="1" dirty="0">
                <a:effectLst/>
                <a:latin typeface="Calibri" panose="020F0502020204030204" pitchFamily="34" charset="0"/>
                <a:cs typeface="Calibri" panose="020F0502020204030204" pitchFamily="34" charset="0"/>
              </a:rPr>
              <a:t> variables.</a:t>
            </a:r>
          </a:p>
          <a:p>
            <a:pPr>
              <a:spcBef>
                <a:spcPts val="600"/>
              </a:spcBef>
            </a:pPr>
            <a:r>
              <a:rPr lang="en-GB" b="1" dirty="0">
                <a:effectLst/>
                <a:latin typeface="Calibri" panose="020F0502020204030204" pitchFamily="34" charset="0"/>
                <a:cs typeface="Calibri" panose="020F0502020204030204" pitchFamily="34" charset="0"/>
              </a:rPr>
              <a:t>3. Restore the initial conditions of the message, number, score and guess input field.</a:t>
            </a:r>
          </a:p>
          <a:p>
            <a:pPr>
              <a:spcBef>
                <a:spcPts val="600"/>
              </a:spcBef>
            </a:pPr>
            <a:r>
              <a:rPr lang="en-GB" b="1" dirty="0">
                <a:effectLst/>
                <a:latin typeface="Calibri" panose="020F0502020204030204" pitchFamily="34" charset="0"/>
                <a:cs typeface="Calibri" panose="020F0502020204030204" pitchFamily="34" charset="0"/>
              </a:rPr>
              <a:t>4. Also restore the original background colour (#222) and number width (15rem);</a:t>
            </a:r>
          </a:p>
          <a:p>
            <a:br>
              <a:rPr lang="en-GB" b="0"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'.check'</a:t>
            </a:r>
            <a:r>
              <a:rPr lang="en-GB" sz="1600" b="1" dirty="0">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there is no input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No number!'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player wins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Correct 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'body'</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style</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backgroundColor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'#60b347'</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style</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width</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'30rem'</a:t>
            </a:r>
            <a:r>
              <a:rPr lang="en-GB" sz="1600" b="1"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2600365034"/>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ACD9EE3-958C-47A3-8BFC-66F5E6401DA9}"/>
              </a:ext>
            </a:extLst>
          </p:cNvPr>
          <p:cNvSpPr txBox="1"/>
          <p:nvPr/>
        </p:nvSpPr>
        <p:spPr>
          <a:xfrm>
            <a:off x="457200" y="173777"/>
            <a:ext cx="9448800" cy="9694962"/>
          </a:xfrm>
          <a:prstGeom prst="rect">
            <a:avLst/>
          </a:prstGeom>
          <a:noFill/>
        </p:spPr>
        <p:txBody>
          <a:bodyPr wrap="square">
            <a:spAutoFit/>
          </a:bodyPr>
          <a:lstStyle/>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guess is too high</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&gt; </a:t>
            </a:r>
            <a:r>
              <a:rPr lang="en-GB" sz="1600" b="1" dirty="0" err="1">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Too high!'</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'🔥You lost the Game!'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guess is too low</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&lt; </a:t>
            </a:r>
            <a:r>
              <a:rPr lang="en-GB" sz="1600" b="1" dirty="0" err="1">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Too low!'</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'🔥You lost the Game!'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'.again'</a:t>
            </a:r>
            <a:r>
              <a:rPr lang="en-GB" sz="1600" b="1" dirty="0">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'Start guessing...'</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'body'</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style</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backgroundColor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'#222'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style</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width</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'15rem'</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2470353846"/>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072C903-647C-48E3-8031-4E8259058856}"/>
              </a:ext>
            </a:extLst>
          </p:cNvPr>
          <p:cNvSpPr txBox="1"/>
          <p:nvPr/>
        </p:nvSpPr>
        <p:spPr>
          <a:xfrm>
            <a:off x="457200" y="173777"/>
            <a:ext cx="9448800" cy="3539430"/>
          </a:xfrm>
          <a:prstGeom prst="rect">
            <a:avLst/>
          </a:prstGeom>
          <a:noFill/>
        </p:spPr>
        <p:txBody>
          <a:bodyPr wrap="square">
            <a:spAutoFit/>
          </a:bodyPr>
          <a:lstStyle/>
          <a:p>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'.again'</a:t>
            </a:r>
            <a:r>
              <a:rPr lang="en-GB" sz="1600" b="1" dirty="0">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'Start guessing...'</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'body'</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style</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backgroundColor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'#222'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style</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width</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'15rem'</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endParaRPr lang="en-GB" sz="1600" b="1" dirty="0">
              <a:solidFill>
                <a:srgbClr val="D4D4D4"/>
              </a:solidFill>
              <a:effectLst/>
              <a:latin typeface="Consolas" panose="020B0609020204030204" pitchFamily="49" charset="0"/>
            </a:endParaRPr>
          </a:p>
        </p:txBody>
      </p:sp>
      <p:pic>
        <p:nvPicPr>
          <p:cNvPr id="4" name="Picture 3">
            <a:extLst>
              <a:ext uri="{FF2B5EF4-FFF2-40B4-BE49-F238E27FC236}">
                <a16:creationId xmlns:a16="http://schemas.microsoft.com/office/drawing/2014/main" id="{72413A80-992B-4AC4-9FF2-F8467E1ECD24}"/>
              </a:ext>
            </a:extLst>
          </p:cNvPr>
          <p:cNvPicPr>
            <a:picLocks noChangeAspect="1"/>
          </p:cNvPicPr>
          <p:nvPr/>
        </p:nvPicPr>
        <p:blipFill>
          <a:blip r:embed="rId2"/>
          <a:stretch>
            <a:fillRect/>
          </a:stretch>
        </p:blipFill>
        <p:spPr>
          <a:xfrm>
            <a:off x="808383" y="3259004"/>
            <a:ext cx="7785652" cy="3425219"/>
          </a:xfrm>
          <a:prstGeom prst="rect">
            <a:avLst/>
          </a:prstGeom>
        </p:spPr>
      </p:pic>
      <p:sp>
        <p:nvSpPr>
          <p:cNvPr id="5" name="Rectangle: Rounded Corners 4">
            <a:extLst>
              <a:ext uri="{FF2B5EF4-FFF2-40B4-BE49-F238E27FC236}">
                <a16:creationId xmlns:a16="http://schemas.microsoft.com/office/drawing/2014/main" id="{9AFC4A87-A3BB-4D58-BA0A-B73E98CAF10E}"/>
              </a:ext>
            </a:extLst>
          </p:cNvPr>
          <p:cNvSpPr/>
          <p:nvPr/>
        </p:nvSpPr>
        <p:spPr>
          <a:xfrm>
            <a:off x="808382" y="3338516"/>
            <a:ext cx="1351721" cy="527805"/>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 name="Rectangle: Rounded Corners 5">
            <a:extLst>
              <a:ext uri="{FF2B5EF4-FFF2-40B4-BE49-F238E27FC236}">
                <a16:creationId xmlns:a16="http://schemas.microsoft.com/office/drawing/2014/main" id="{0E14BCDB-40AC-4DED-BD1B-F32460206517}"/>
              </a:ext>
            </a:extLst>
          </p:cNvPr>
          <p:cNvSpPr/>
          <p:nvPr/>
        </p:nvSpPr>
        <p:spPr>
          <a:xfrm>
            <a:off x="6149009" y="4028662"/>
            <a:ext cx="993913" cy="821634"/>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Rectangle: Rounded Corners 6">
            <a:extLst>
              <a:ext uri="{FF2B5EF4-FFF2-40B4-BE49-F238E27FC236}">
                <a16:creationId xmlns:a16="http://schemas.microsoft.com/office/drawing/2014/main" id="{1561DB17-81BE-44B8-BBB4-5042A4485ED4}"/>
              </a:ext>
            </a:extLst>
          </p:cNvPr>
          <p:cNvSpPr/>
          <p:nvPr/>
        </p:nvSpPr>
        <p:spPr>
          <a:xfrm>
            <a:off x="4880114" y="4876800"/>
            <a:ext cx="1666460" cy="821634"/>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Rectangle: Rounded Corners 7">
            <a:extLst>
              <a:ext uri="{FF2B5EF4-FFF2-40B4-BE49-F238E27FC236}">
                <a16:creationId xmlns:a16="http://schemas.microsoft.com/office/drawing/2014/main" id="{ADF5CFB4-2B6F-4BEB-AF95-8738F175C3AB}"/>
              </a:ext>
            </a:extLst>
          </p:cNvPr>
          <p:cNvSpPr/>
          <p:nvPr/>
        </p:nvSpPr>
        <p:spPr>
          <a:xfrm>
            <a:off x="6546574" y="4883426"/>
            <a:ext cx="1444487" cy="457200"/>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9" name="Rectangle: Rounded Corners 8">
            <a:extLst>
              <a:ext uri="{FF2B5EF4-FFF2-40B4-BE49-F238E27FC236}">
                <a16:creationId xmlns:a16="http://schemas.microsoft.com/office/drawing/2014/main" id="{124772C6-51D9-4E89-89E8-BA1C4E62A341}"/>
              </a:ext>
            </a:extLst>
          </p:cNvPr>
          <p:cNvSpPr/>
          <p:nvPr/>
        </p:nvSpPr>
        <p:spPr>
          <a:xfrm>
            <a:off x="7653131" y="5552660"/>
            <a:ext cx="430695" cy="347869"/>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3283383698"/>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33BB4AD-A8E0-4935-B6C5-98F88DD429EB}"/>
              </a:ext>
            </a:extLst>
          </p:cNvPr>
          <p:cNvSpPr txBox="1"/>
          <p:nvPr/>
        </p:nvSpPr>
        <p:spPr>
          <a:xfrm>
            <a:off x="281608" y="176399"/>
            <a:ext cx="9342783" cy="6863417"/>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IMPLEMENT HIGH SCORE FUNCTION: The </a:t>
            </a:r>
            <a:r>
              <a:rPr lang="en-GB" b="1" dirty="0" err="1">
                <a:effectLst/>
                <a:latin typeface="Calibri" panose="020F0502020204030204" pitchFamily="34" charset="0"/>
                <a:cs typeface="Calibri" panose="020F0502020204030204" pitchFamily="34" charset="0"/>
              </a:rPr>
              <a:t>highscore</a:t>
            </a:r>
            <a:r>
              <a:rPr lang="en-GB" b="1" dirty="0">
                <a:effectLst/>
                <a:latin typeface="Calibri" panose="020F0502020204030204" pitchFamily="34" charset="0"/>
                <a:cs typeface="Calibri" panose="020F0502020204030204" pitchFamily="34" charset="0"/>
              </a:rPr>
              <a:t> value is the highest score achieved over multiple games. i.e. first game score 10, second game score 15, third game score 17. the </a:t>
            </a:r>
            <a:r>
              <a:rPr lang="en-GB" b="1" dirty="0" err="1">
                <a:effectLst/>
                <a:latin typeface="Calibri" panose="020F0502020204030204" pitchFamily="34" charset="0"/>
                <a:cs typeface="Calibri" panose="020F0502020204030204" pitchFamily="34" charset="0"/>
              </a:rPr>
              <a:t>highscore</a:t>
            </a:r>
            <a:r>
              <a:rPr lang="en-GB" b="1" dirty="0">
                <a:effectLst/>
                <a:latin typeface="Calibri" panose="020F0502020204030204" pitchFamily="34" charset="0"/>
                <a:cs typeface="Calibri" panose="020F0502020204030204" pitchFamily="34" charset="0"/>
              </a:rPr>
              <a:t> would be 17.</a:t>
            </a:r>
          </a:p>
          <a:p>
            <a:br>
              <a:rPr lang="en-GB" b="0"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'.check'</a:t>
            </a:r>
            <a:r>
              <a:rPr lang="en-GB" sz="1600" b="1" dirty="0">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there is no input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No number!'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player wins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Correct 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'body'</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style</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backgroundColor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'#60b347'</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style</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width</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'30rem'</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&gt; </a:t>
            </a:r>
            <a:r>
              <a:rPr lang="en-GB" sz="1600" b="1" dirty="0" err="1">
                <a:solidFill>
                  <a:srgbClr val="9CDCFE"/>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highscore</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p:txBody>
      </p:sp>
    </p:spTree>
    <p:extLst>
      <p:ext uri="{BB962C8B-B14F-4D97-AF65-F5344CB8AC3E}">
        <p14:creationId xmlns:p14="http://schemas.microsoft.com/office/powerpoint/2010/main" val="1499633478"/>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979C887-5CCC-45B0-8281-95D452D848DC}"/>
              </a:ext>
            </a:extLst>
          </p:cNvPr>
          <p:cNvSpPr txBox="1"/>
          <p:nvPr/>
        </p:nvSpPr>
        <p:spPr>
          <a:xfrm>
            <a:off x="281608" y="308921"/>
            <a:ext cx="9342783" cy="5755422"/>
          </a:xfrm>
          <a:prstGeom prst="rect">
            <a:avLst/>
          </a:prstGeom>
          <a:noFill/>
        </p:spPr>
        <p:txBody>
          <a:bodyPr wrap="square">
            <a:spAutoFit/>
          </a:bodyPr>
          <a:lstStyle/>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guess is too high</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&gt; </a:t>
            </a:r>
            <a:r>
              <a:rPr lang="en-GB" sz="1600" b="1" dirty="0" err="1">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Too high!'</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'🔥You lost the Game!'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guess is too low</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&lt; </a:t>
            </a:r>
            <a:r>
              <a:rPr lang="en-GB" sz="1600" b="1" dirty="0" err="1">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Too low!'</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'🔥You lost the Game!'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1334727480"/>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3F6A21F-CE06-44CF-8294-0102DF76FBCD}"/>
              </a:ext>
            </a:extLst>
          </p:cNvPr>
          <p:cNvSpPr txBox="1"/>
          <p:nvPr/>
        </p:nvSpPr>
        <p:spPr>
          <a:xfrm>
            <a:off x="281608" y="176399"/>
            <a:ext cx="9342783" cy="3539430"/>
          </a:xfrm>
          <a:prstGeom prst="rect">
            <a:avLst/>
          </a:prstGeom>
          <a:noFill/>
        </p:spPr>
        <p:txBody>
          <a:bodyPr wrap="square">
            <a:spAutoFit/>
          </a:bodyPr>
          <a:lstStyle/>
          <a:p>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'.again'</a:t>
            </a:r>
            <a:r>
              <a:rPr lang="en-GB" sz="1600" b="1" dirty="0">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'Start guessing...'</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'body'</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style</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backgroundColor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'#222'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style</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width</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'15rem'</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0" dirty="0">
                <a:solidFill>
                  <a:srgbClr val="D4D4D4"/>
                </a:solidFill>
                <a:effectLst/>
                <a:latin typeface="Consolas" panose="020B0609020204030204" pitchFamily="49" charset="0"/>
              </a:rPr>
            </a:br>
            <a:endParaRPr lang="en-GB" sz="1600" b="0" dirty="0">
              <a:solidFill>
                <a:srgbClr val="D4D4D4"/>
              </a:solidFill>
              <a:effectLst/>
              <a:latin typeface="Consolas" panose="020B0609020204030204" pitchFamily="49" charset="0"/>
            </a:endParaRPr>
          </a:p>
        </p:txBody>
      </p:sp>
      <p:pic>
        <p:nvPicPr>
          <p:cNvPr id="4" name="Picture 3">
            <a:extLst>
              <a:ext uri="{FF2B5EF4-FFF2-40B4-BE49-F238E27FC236}">
                <a16:creationId xmlns:a16="http://schemas.microsoft.com/office/drawing/2014/main" id="{B708F04E-BDB6-4C1C-8FB7-5288B868F9B0}"/>
              </a:ext>
            </a:extLst>
          </p:cNvPr>
          <p:cNvPicPr>
            <a:picLocks noChangeAspect="1"/>
          </p:cNvPicPr>
          <p:nvPr/>
        </p:nvPicPr>
        <p:blipFill>
          <a:blip r:embed="rId2"/>
          <a:stretch>
            <a:fillRect/>
          </a:stretch>
        </p:blipFill>
        <p:spPr>
          <a:xfrm>
            <a:off x="129208" y="3255621"/>
            <a:ext cx="9495183" cy="2772593"/>
          </a:xfrm>
          <a:prstGeom prst="rect">
            <a:avLst/>
          </a:prstGeom>
        </p:spPr>
      </p:pic>
      <p:sp>
        <p:nvSpPr>
          <p:cNvPr id="5" name="Rectangle: Rounded Corners 4">
            <a:extLst>
              <a:ext uri="{FF2B5EF4-FFF2-40B4-BE49-F238E27FC236}">
                <a16:creationId xmlns:a16="http://schemas.microsoft.com/office/drawing/2014/main" id="{9C3D188E-9266-445B-808C-BA6E0EC3249A}"/>
              </a:ext>
            </a:extLst>
          </p:cNvPr>
          <p:cNvSpPr/>
          <p:nvPr/>
        </p:nvSpPr>
        <p:spPr>
          <a:xfrm>
            <a:off x="2961857" y="5367127"/>
            <a:ext cx="271669" cy="228599"/>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 name="Rectangle: Rounded Corners 5">
            <a:extLst>
              <a:ext uri="{FF2B5EF4-FFF2-40B4-BE49-F238E27FC236}">
                <a16:creationId xmlns:a16="http://schemas.microsoft.com/office/drawing/2014/main" id="{71321C32-980A-4B47-89F8-6DFF378AEF5B}"/>
              </a:ext>
            </a:extLst>
          </p:cNvPr>
          <p:cNvSpPr/>
          <p:nvPr/>
        </p:nvSpPr>
        <p:spPr>
          <a:xfrm>
            <a:off x="6135757" y="5360503"/>
            <a:ext cx="271669" cy="228599"/>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Rectangle: Rounded Corners 6">
            <a:extLst>
              <a:ext uri="{FF2B5EF4-FFF2-40B4-BE49-F238E27FC236}">
                <a16:creationId xmlns:a16="http://schemas.microsoft.com/office/drawing/2014/main" id="{DCEF3EB6-A2F7-4516-B1A0-72BFBAD6372B}"/>
              </a:ext>
            </a:extLst>
          </p:cNvPr>
          <p:cNvSpPr/>
          <p:nvPr/>
        </p:nvSpPr>
        <p:spPr>
          <a:xfrm>
            <a:off x="9283153" y="5367131"/>
            <a:ext cx="271669" cy="228599"/>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TextBox 7">
            <a:extLst>
              <a:ext uri="{FF2B5EF4-FFF2-40B4-BE49-F238E27FC236}">
                <a16:creationId xmlns:a16="http://schemas.microsoft.com/office/drawing/2014/main" id="{9374D28E-1211-4FEB-AA44-CE74326C4270}"/>
              </a:ext>
            </a:extLst>
          </p:cNvPr>
          <p:cNvSpPr txBox="1"/>
          <p:nvPr/>
        </p:nvSpPr>
        <p:spPr>
          <a:xfrm>
            <a:off x="139147" y="6192310"/>
            <a:ext cx="9475304" cy="369332"/>
          </a:xfrm>
          <a:prstGeom prst="rect">
            <a:avLst/>
          </a:prstGeom>
          <a:noFill/>
        </p:spPr>
        <p:txBody>
          <a:bodyPr wrap="square">
            <a:spAutoFit/>
          </a:bodyPr>
          <a:lstStyle/>
          <a:p>
            <a:pPr>
              <a:spcBef>
                <a:spcPts val="600"/>
              </a:spcBef>
            </a:pPr>
            <a:r>
              <a:rPr lang="en-GB" b="1" dirty="0">
                <a:effectLst/>
                <a:latin typeface="Calibri" panose="020F0502020204030204" pitchFamily="34" charset="0"/>
                <a:cs typeface="Calibri" panose="020F0502020204030204" pitchFamily="34" charset="0"/>
              </a:rPr>
              <a:t>Now the </a:t>
            </a:r>
            <a:r>
              <a:rPr lang="en-GB" b="1" dirty="0" err="1">
                <a:effectLst/>
                <a:latin typeface="Calibri" panose="020F0502020204030204" pitchFamily="34" charset="0"/>
                <a:cs typeface="Calibri" panose="020F0502020204030204" pitchFamily="34" charset="0"/>
              </a:rPr>
              <a:t>highscore</a:t>
            </a:r>
            <a:r>
              <a:rPr lang="en-GB" b="1" dirty="0">
                <a:effectLst/>
                <a:latin typeface="Calibri" panose="020F0502020204030204" pitchFamily="34" charset="0"/>
                <a:cs typeface="Calibri" panose="020F0502020204030204" pitchFamily="34" charset="0"/>
              </a:rPr>
              <a:t> changes if in subsequent rounds the player scores more than before.</a:t>
            </a:r>
          </a:p>
        </p:txBody>
      </p:sp>
    </p:spTree>
    <p:extLst>
      <p:ext uri="{BB962C8B-B14F-4D97-AF65-F5344CB8AC3E}">
        <p14:creationId xmlns:p14="http://schemas.microsoft.com/office/powerpoint/2010/main" val="36824903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57509-ACC9-4400-B025-870E440ABBA4}"/>
              </a:ext>
            </a:extLst>
          </p:cNvPr>
          <p:cNvSpPr txBox="1">
            <a:spLocks/>
          </p:cNvSpPr>
          <p:nvPr/>
        </p:nvSpPr>
        <p:spPr>
          <a:xfrm>
            <a:off x="179453" y="112008"/>
            <a:ext cx="8537833"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latin typeface="+mn-lt"/>
              </a:rPr>
              <a:t>Strings and Template Literals</a:t>
            </a:r>
            <a:r>
              <a:rPr lang="en-GB" sz="1200" dirty="0"/>
              <a:t>.</a:t>
            </a:r>
            <a:endParaRPr lang="en-GB" sz="1200" i="1" dirty="0"/>
          </a:p>
          <a:p>
            <a:pPr algn="l"/>
            <a:br>
              <a:rPr lang="en-GB" sz="3200" dirty="0">
                <a:latin typeface="+mn-lt"/>
              </a:rPr>
            </a:br>
            <a:br>
              <a:rPr lang="en-GB" sz="3200" dirty="0">
                <a:latin typeface="+mn-lt"/>
              </a:rPr>
            </a:br>
            <a:endParaRPr lang="en-GB" sz="3200" dirty="0">
              <a:latin typeface="+mn-lt"/>
            </a:endParaRPr>
          </a:p>
        </p:txBody>
      </p:sp>
      <p:sp>
        <p:nvSpPr>
          <p:cNvPr id="4" name="TextBox 3">
            <a:extLst>
              <a:ext uri="{FF2B5EF4-FFF2-40B4-BE49-F238E27FC236}">
                <a16:creationId xmlns:a16="http://schemas.microsoft.com/office/drawing/2014/main" id="{753B131A-0BDD-4FE3-BD75-A66BDB68E3B2}"/>
              </a:ext>
            </a:extLst>
          </p:cNvPr>
          <p:cNvSpPr txBox="1"/>
          <p:nvPr/>
        </p:nvSpPr>
        <p:spPr>
          <a:xfrm>
            <a:off x="179453" y="612844"/>
            <a:ext cx="9630590" cy="2062103"/>
          </a:xfrm>
          <a:prstGeom prst="rect">
            <a:avLst/>
          </a:prstGeom>
          <a:noFill/>
        </p:spPr>
        <p:txBody>
          <a:bodyPr wrap="square" rtlCol="0">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job</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"teacher"</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year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"I'm "</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a "</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year</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year old "</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job</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p>
        </p:txBody>
      </p:sp>
      <p:pic>
        <p:nvPicPr>
          <p:cNvPr id="6" name="Picture 5">
            <a:extLst>
              <a:ext uri="{FF2B5EF4-FFF2-40B4-BE49-F238E27FC236}">
                <a16:creationId xmlns:a16="http://schemas.microsoft.com/office/drawing/2014/main" id="{49D43794-E492-4D87-8189-67D01213A376}"/>
              </a:ext>
            </a:extLst>
          </p:cNvPr>
          <p:cNvPicPr>
            <a:picLocks noChangeAspect="1"/>
          </p:cNvPicPr>
          <p:nvPr/>
        </p:nvPicPr>
        <p:blipFill>
          <a:blip r:embed="rId2"/>
          <a:stretch>
            <a:fillRect/>
          </a:stretch>
        </p:blipFill>
        <p:spPr>
          <a:xfrm>
            <a:off x="4640197" y="3364334"/>
            <a:ext cx="5086350" cy="2276475"/>
          </a:xfrm>
          <a:prstGeom prst="rect">
            <a:avLst/>
          </a:prstGeom>
        </p:spPr>
      </p:pic>
      <p:sp>
        <p:nvSpPr>
          <p:cNvPr id="7" name="TextBox 6">
            <a:extLst>
              <a:ext uri="{FF2B5EF4-FFF2-40B4-BE49-F238E27FC236}">
                <a16:creationId xmlns:a16="http://schemas.microsoft.com/office/drawing/2014/main" id="{6645DDA1-F70C-41DA-8ECC-AB4AC6B038A9}"/>
              </a:ext>
            </a:extLst>
          </p:cNvPr>
          <p:cNvSpPr txBox="1"/>
          <p:nvPr/>
        </p:nvSpPr>
        <p:spPr>
          <a:xfrm>
            <a:off x="179453" y="2880695"/>
            <a:ext cx="9630590" cy="584775"/>
          </a:xfrm>
          <a:prstGeom prst="rect">
            <a:avLst/>
          </a:prstGeom>
          <a:noFill/>
        </p:spPr>
        <p:txBody>
          <a:bodyPr wrap="square" rtlCol="0">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jonasNew</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`I'm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firstName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year</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birthYear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year old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job</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jonasNew</a:t>
            </a:r>
            <a:r>
              <a:rPr lang="en-GB" sz="1600" b="1" dirty="0">
                <a:solidFill>
                  <a:srgbClr val="D4D4D4"/>
                </a:solidFill>
                <a:effectLst/>
                <a:latin typeface="Consolas" panose="020B0609020204030204" pitchFamily="49" charset="0"/>
              </a:rPr>
              <a:t>);</a:t>
            </a:r>
          </a:p>
        </p:txBody>
      </p:sp>
      <p:sp>
        <p:nvSpPr>
          <p:cNvPr id="8" name="TextBox 7">
            <a:extLst>
              <a:ext uri="{FF2B5EF4-FFF2-40B4-BE49-F238E27FC236}">
                <a16:creationId xmlns:a16="http://schemas.microsoft.com/office/drawing/2014/main" id="{92B261F8-BF96-4025-A74B-E562AC7868F4}"/>
              </a:ext>
            </a:extLst>
          </p:cNvPr>
          <p:cNvSpPr txBox="1"/>
          <p:nvPr/>
        </p:nvSpPr>
        <p:spPr>
          <a:xfrm>
            <a:off x="4552831" y="928469"/>
            <a:ext cx="5254978"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We use concatenation with strings to produce a the text output of I'm Jonas, a 46 year old teacher!</a:t>
            </a:r>
          </a:p>
        </p:txBody>
      </p:sp>
      <p:sp>
        <p:nvSpPr>
          <p:cNvPr id="9" name="TextBox 8">
            <a:extLst>
              <a:ext uri="{FF2B5EF4-FFF2-40B4-BE49-F238E27FC236}">
                <a16:creationId xmlns:a16="http://schemas.microsoft.com/office/drawing/2014/main" id="{72ECE5B6-FE1F-464A-9C94-07C516350CA0}"/>
              </a:ext>
            </a:extLst>
          </p:cNvPr>
          <p:cNvSpPr txBox="1"/>
          <p:nvPr/>
        </p:nvSpPr>
        <p:spPr>
          <a:xfrm>
            <a:off x="107532" y="3666414"/>
            <a:ext cx="4415126" cy="2031325"/>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 better way to achieve this would be using template literals. Here the variables are placed inside curly braces and preceded by a dollar sign. Note that the start and end of the string is defined by a backtick ` symbol which on a Spanish keyboard is found to the left of the P key.</a:t>
            </a:r>
          </a:p>
        </p:txBody>
      </p:sp>
      <p:sp>
        <p:nvSpPr>
          <p:cNvPr id="10" name="Rectangle: Rounded Corners 9">
            <a:extLst>
              <a:ext uri="{FF2B5EF4-FFF2-40B4-BE49-F238E27FC236}">
                <a16:creationId xmlns:a16="http://schemas.microsoft.com/office/drawing/2014/main" id="{9D41C73D-ADEC-47A0-B9A3-9E71D2CCD800}"/>
              </a:ext>
            </a:extLst>
          </p:cNvPr>
          <p:cNvSpPr/>
          <p:nvPr/>
        </p:nvSpPr>
        <p:spPr>
          <a:xfrm>
            <a:off x="8353492" y="4204891"/>
            <a:ext cx="352219" cy="383822"/>
          </a:xfrm>
          <a:prstGeom prst="round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1" name="TextBox 10">
            <a:extLst>
              <a:ext uri="{FF2B5EF4-FFF2-40B4-BE49-F238E27FC236}">
                <a16:creationId xmlns:a16="http://schemas.microsoft.com/office/drawing/2014/main" id="{5FE9639E-DE6E-489F-9E3E-D48958DAE827}"/>
              </a:ext>
            </a:extLst>
          </p:cNvPr>
          <p:cNvSpPr txBox="1"/>
          <p:nvPr/>
        </p:nvSpPr>
        <p:spPr>
          <a:xfrm>
            <a:off x="95957" y="5947874"/>
            <a:ext cx="9630590" cy="338554"/>
          </a:xfrm>
          <a:prstGeom prst="rect">
            <a:avLst/>
          </a:prstGeom>
          <a:noFill/>
        </p:spPr>
        <p:txBody>
          <a:bodyPr wrap="square" rtlCol="0">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`Just a regular string....`</a:t>
            </a:r>
            <a:r>
              <a:rPr lang="en-GB" sz="1600" b="1" dirty="0">
                <a:solidFill>
                  <a:srgbClr val="D4D4D4"/>
                </a:solidFill>
                <a:effectLst/>
                <a:latin typeface="Consolas" panose="020B0609020204030204" pitchFamily="49" charset="0"/>
              </a:rPr>
              <a:t>)</a:t>
            </a:r>
          </a:p>
        </p:txBody>
      </p:sp>
      <p:sp>
        <p:nvSpPr>
          <p:cNvPr id="12" name="TextBox 11">
            <a:extLst>
              <a:ext uri="{FF2B5EF4-FFF2-40B4-BE49-F238E27FC236}">
                <a16:creationId xmlns:a16="http://schemas.microsoft.com/office/drawing/2014/main" id="{EA9FA283-CA2C-433E-BEA5-806B642A5097}"/>
              </a:ext>
            </a:extLst>
          </p:cNvPr>
          <p:cNvSpPr txBox="1"/>
          <p:nvPr/>
        </p:nvSpPr>
        <p:spPr>
          <a:xfrm>
            <a:off x="107532" y="6269232"/>
            <a:ext cx="5254978"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We also use backticks to outpu</a:t>
            </a:r>
            <a:r>
              <a:rPr lang="en-GB" b="1" dirty="0">
                <a:latin typeface="Calibri" panose="020F0502020204030204" pitchFamily="34" charset="0"/>
                <a:cs typeface="Calibri" panose="020F0502020204030204" pitchFamily="34" charset="0"/>
              </a:rPr>
              <a:t>t directly a string.</a:t>
            </a:r>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14153106"/>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D787F34-56A8-4739-9DA6-7F9A52F48FA4}"/>
              </a:ext>
            </a:extLst>
          </p:cNvPr>
          <p:cNvSpPr txBox="1"/>
          <p:nvPr/>
        </p:nvSpPr>
        <p:spPr>
          <a:xfrm>
            <a:off x="92765" y="0"/>
            <a:ext cx="7796300" cy="584775"/>
          </a:xfrm>
          <a:prstGeom prst="rect">
            <a:avLst/>
          </a:prstGeom>
          <a:noFill/>
        </p:spPr>
        <p:txBody>
          <a:bodyPr wrap="square">
            <a:spAutoFit/>
          </a:bodyPr>
          <a:lstStyle/>
          <a:p>
            <a:r>
              <a:rPr lang="en-GB" sz="3200" b="0" i="0" dirty="0">
                <a:solidFill>
                  <a:srgbClr val="1C1D1F"/>
                </a:solidFill>
                <a:effectLst/>
              </a:rPr>
              <a:t>Refactoring out code: The dry principle</a:t>
            </a:r>
          </a:p>
        </p:txBody>
      </p:sp>
      <p:sp>
        <p:nvSpPr>
          <p:cNvPr id="3" name="TextBox 2">
            <a:extLst>
              <a:ext uri="{FF2B5EF4-FFF2-40B4-BE49-F238E27FC236}">
                <a16:creationId xmlns:a16="http://schemas.microsoft.com/office/drawing/2014/main" id="{7D565793-82BD-4561-AD06-395214DEC385}"/>
              </a:ext>
            </a:extLst>
          </p:cNvPr>
          <p:cNvSpPr txBox="1"/>
          <p:nvPr/>
        </p:nvSpPr>
        <p:spPr>
          <a:xfrm>
            <a:off x="215348" y="518513"/>
            <a:ext cx="9475304" cy="6370975"/>
          </a:xfrm>
          <a:prstGeom prst="rect">
            <a:avLst/>
          </a:prstGeom>
          <a:noFill/>
        </p:spPr>
        <p:txBody>
          <a:bodyPr wrap="square">
            <a:spAutoFit/>
          </a:bodyPr>
          <a:lstStyle/>
          <a:p>
            <a:pPr>
              <a:spcBef>
                <a:spcPts val="600"/>
              </a:spcBef>
            </a:pPr>
            <a:r>
              <a:rPr lang="en-GB" b="1" dirty="0">
                <a:effectLst/>
                <a:latin typeface="Calibri" panose="020F0502020204030204" pitchFamily="34" charset="0"/>
                <a:cs typeface="Calibri" panose="020F0502020204030204" pitchFamily="34" charset="0"/>
              </a:rPr>
              <a:t>Looking over the code we have sections that are almost duplicate code. We can tidy this up by reducing duplicate code. The advantage of this is that if we change something like an element class then we would have to change it in multiple places in the code and it can become a nightmare of bugs. We do refactoring to eliminate duplicate code and clean it up.</a:t>
            </a:r>
          </a:p>
          <a:p>
            <a:endParaRPr lang="en-GB" sz="1400" b="1" dirty="0">
              <a:solidFill>
                <a:srgbClr val="D4D4D4"/>
              </a:solidFill>
              <a:effectLst/>
              <a:latin typeface="Consolas" panose="020B0609020204030204" pitchFamily="49" charset="0"/>
            </a:endParaRPr>
          </a:p>
          <a:p>
            <a:r>
              <a:rPr lang="en-GB" sz="1400" b="1" dirty="0">
                <a:solidFill>
                  <a:srgbClr val="D4D4D4"/>
                </a:solidFill>
                <a:effectLst/>
                <a:latin typeface="Consolas" panose="020B0609020204030204" pitchFamily="49" charset="0"/>
              </a:rPr>
              <a:t>  </a:t>
            </a:r>
            <a:r>
              <a:rPr lang="en-GB" sz="1400" b="1" dirty="0">
                <a:solidFill>
                  <a:srgbClr val="6A9955"/>
                </a:solidFill>
                <a:effectLst/>
                <a:latin typeface="Consolas" panose="020B0609020204030204" pitchFamily="49" charset="0"/>
              </a:rPr>
              <a:t>// When guess is too high</a:t>
            </a:r>
            <a:endParaRPr lang="en-GB" sz="1400" b="1" dirty="0">
              <a:solidFill>
                <a:srgbClr val="D4D4D4"/>
              </a:solidFill>
              <a:effectLst/>
              <a:latin typeface="Consolas" panose="020B0609020204030204" pitchFamily="49" charset="0"/>
            </a:endParaRPr>
          </a:p>
          <a:p>
            <a:r>
              <a:rPr lang="en-GB" sz="1400" b="1" dirty="0">
                <a:solidFill>
                  <a:srgbClr val="D4D4D4"/>
                </a:solidFill>
                <a:effectLst/>
                <a:latin typeface="Consolas" panose="020B0609020204030204" pitchFamily="49" charset="0"/>
              </a:rPr>
              <a:t>  } </a:t>
            </a:r>
            <a:r>
              <a:rPr lang="en-GB" sz="1400" b="1" dirty="0">
                <a:solidFill>
                  <a:srgbClr val="C586C0"/>
                </a:solidFill>
                <a:effectLst/>
                <a:latin typeface="Consolas" panose="020B0609020204030204" pitchFamily="49" charset="0"/>
              </a:rPr>
              <a:t>else</a:t>
            </a:r>
            <a:r>
              <a:rPr lang="en-GB" sz="1400" b="1" dirty="0">
                <a:solidFill>
                  <a:srgbClr val="D4D4D4"/>
                </a:solidFill>
                <a:effectLst/>
                <a:latin typeface="Consolas" panose="020B0609020204030204" pitchFamily="49" charset="0"/>
              </a:rPr>
              <a:t> </a:t>
            </a:r>
            <a:r>
              <a:rPr lang="en-GB" sz="1400" b="1" dirty="0">
                <a:solidFill>
                  <a:srgbClr val="C586C0"/>
                </a:solidFill>
                <a:effectLst/>
                <a:latin typeface="Consolas" panose="020B0609020204030204" pitchFamily="49" charset="0"/>
              </a:rPr>
              <a:t>if</a:t>
            </a:r>
            <a:r>
              <a:rPr lang="en-GB" sz="1400" b="1" dirty="0">
                <a:solidFill>
                  <a:srgbClr val="D4D4D4"/>
                </a:solidFill>
                <a:effectLst/>
                <a:latin typeface="Consolas" panose="020B0609020204030204" pitchFamily="49" charset="0"/>
              </a:rPr>
              <a:t> (</a:t>
            </a:r>
            <a:r>
              <a:rPr lang="en-GB" sz="1400" b="1" dirty="0">
                <a:solidFill>
                  <a:srgbClr val="4FC1FF"/>
                </a:solidFill>
                <a:effectLst/>
                <a:latin typeface="Consolas" panose="020B0609020204030204" pitchFamily="49" charset="0"/>
              </a:rPr>
              <a:t>guess</a:t>
            </a:r>
            <a:r>
              <a:rPr lang="en-GB" sz="1400" b="1" dirty="0">
                <a:solidFill>
                  <a:srgbClr val="D4D4D4"/>
                </a:solidFill>
                <a:effectLst/>
                <a:latin typeface="Consolas" panose="020B0609020204030204" pitchFamily="49" charset="0"/>
              </a:rPr>
              <a:t> &gt; </a:t>
            </a:r>
            <a:r>
              <a:rPr lang="en-GB" sz="1400" b="1" dirty="0" err="1">
                <a:solidFill>
                  <a:srgbClr val="9CDCFE"/>
                </a:solidFill>
                <a:effectLst/>
                <a:latin typeface="Consolas" panose="020B0609020204030204" pitchFamily="49" charset="0"/>
              </a:rPr>
              <a:t>secretNumber</a:t>
            </a:r>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r>
              <a:rPr lang="en-GB" sz="1400" b="1" dirty="0">
                <a:solidFill>
                  <a:srgbClr val="C586C0"/>
                </a:solidFill>
                <a:effectLst/>
                <a:latin typeface="Consolas" panose="020B0609020204030204" pitchFamily="49" charset="0"/>
              </a:rPr>
              <a:t>if</a:t>
            </a:r>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 &gt; </a:t>
            </a:r>
            <a:r>
              <a:rPr lang="en-GB" sz="1400" b="1" dirty="0">
                <a:solidFill>
                  <a:srgbClr val="B5CEA8"/>
                </a:solidFill>
                <a:effectLst/>
                <a:latin typeface="Consolas" panose="020B0609020204030204" pitchFamily="49" charset="0"/>
              </a:rPr>
              <a:t>1</a:t>
            </a:r>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r>
              <a:rPr lang="en-GB" sz="1400" b="1" dirty="0" err="1">
                <a:solidFill>
                  <a:srgbClr val="9CDCFE"/>
                </a:solidFill>
                <a:effectLst/>
                <a:latin typeface="Consolas" panose="020B0609020204030204" pitchFamily="49" charset="0"/>
              </a:rPr>
              <a:t>document</a:t>
            </a:r>
            <a:r>
              <a:rPr lang="en-GB" sz="1400" b="1" dirty="0" err="1">
                <a:solidFill>
                  <a:srgbClr val="D4D4D4"/>
                </a:solidFill>
                <a:effectLst/>
                <a:latin typeface="Consolas" panose="020B0609020204030204" pitchFamily="49" charset="0"/>
              </a:rPr>
              <a:t>.</a:t>
            </a:r>
            <a:r>
              <a:rPr lang="en-GB" sz="1400" b="1" dirty="0" err="1">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'.message'</a:t>
            </a:r>
            <a:r>
              <a:rPr lang="en-GB" sz="1400" b="1" dirty="0">
                <a:solidFill>
                  <a:srgbClr val="D4D4D4"/>
                </a:solidFill>
                <a:effectLst/>
                <a:latin typeface="Consolas" panose="020B0609020204030204" pitchFamily="49" charset="0"/>
              </a:rPr>
              <a:t>).</a:t>
            </a:r>
            <a:r>
              <a:rPr lang="en-GB" sz="1400" b="1" dirty="0" err="1">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CE9178"/>
                </a:solidFill>
                <a:effectLst/>
                <a:latin typeface="Consolas" panose="020B0609020204030204" pitchFamily="49" charset="0"/>
              </a:rPr>
              <a:t>'❌ Too high!'</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r>
              <a:rPr lang="en-GB" sz="1400" b="1" dirty="0" err="1">
                <a:solidFill>
                  <a:srgbClr val="9CDCFE"/>
                </a:solidFill>
                <a:effectLst/>
                <a:latin typeface="Consolas" panose="020B0609020204030204" pitchFamily="49" charset="0"/>
              </a:rPr>
              <a:t>document</a:t>
            </a:r>
            <a:r>
              <a:rPr lang="en-GB" sz="1400" b="1" dirty="0" err="1">
                <a:solidFill>
                  <a:srgbClr val="D4D4D4"/>
                </a:solidFill>
                <a:effectLst/>
                <a:latin typeface="Consolas" panose="020B0609020204030204" pitchFamily="49" charset="0"/>
              </a:rPr>
              <a:t>.</a:t>
            </a:r>
            <a:r>
              <a:rPr lang="en-GB" sz="1400" b="1" dirty="0" err="1">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a:t>
            </a:r>
            <a:r>
              <a:rPr lang="en-GB" sz="1400" b="1" dirty="0" err="1">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9CDCFE"/>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 </a:t>
            </a:r>
            <a:r>
              <a:rPr lang="en-GB" sz="1400" b="1" dirty="0">
                <a:solidFill>
                  <a:srgbClr val="C586C0"/>
                </a:solidFill>
                <a:effectLst/>
                <a:latin typeface="Consolas" panose="020B0609020204030204" pitchFamily="49" charset="0"/>
              </a:rPr>
              <a:t>else</a:t>
            </a:r>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r>
              <a:rPr lang="en-GB" sz="1400" b="1" dirty="0" err="1">
                <a:solidFill>
                  <a:srgbClr val="9CDCFE"/>
                </a:solidFill>
                <a:effectLst/>
                <a:latin typeface="Consolas" panose="020B0609020204030204" pitchFamily="49" charset="0"/>
              </a:rPr>
              <a:t>document</a:t>
            </a:r>
            <a:r>
              <a:rPr lang="en-GB" sz="1400" b="1" dirty="0" err="1">
                <a:solidFill>
                  <a:srgbClr val="D4D4D4"/>
                </a:solidFill>
                <a:effectLst/>
                <a:latin typeface="Consolas" panose="020B0609020204030204" pitchFamily="49" charset="0"/>
              </a:rPr>
              <a:t>.</a:t>
            </a:r>
            <a:r>
              <a:rPr lang="en-GB" sz="1400" b="1" dirty="0" err="1">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'.message'</a:t>
            </a:r>
            <a:r>
              <a:rPr lang="en-GB" sz="1400" b="1" dirty="0">
                <a:solidFill>
                  <a:srgbClr val="D4D4D4"/>
                </a:solidFill>
                <a:effectLst/>
                <a:latin typeface="Consolas" panose="020B0609020204030204" pitchFamily="49" charset="0"/>
              </a:rPr>
              <a:t>).</a:t>
            </a:r>
            <a:r>
              <a:rPr lang="en-GB" sz="1400" b="1" dirty="0" err="1">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CE9178"/>
                </a:solidFill>
                <a:effectLst/>
                <a:latin typeface="Consolas" panose="020B0609020204030204" pitchFamily="49" charset="0"/>
              </a:rPr>
              <a:t>'🔥You lost the Game!'</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r>
              <a:rPr lang="en-GB" sz="1400" b="1" dirty="0" err="1">
                <a:solidFill>
                  <a:srgbClr val="9CDCFE"/>
                </a:solidFill>
                <a:effectLst/>
                <a:latin typeface="Consolas" panose="020B0609020204030204" pitchFamily="49" charset="0"/>
              </a:rPr>
              <a:t>document</a:t>
            </a:r>
            <a:r>
              <a:rPr lang="en-GB" sz="1400" b="1" dirty="0" err="1">
                <a:solidFill>
                  <a:srgbClr val="D4D4D4"/>
                </a:solidFill>
                <a:effectLst/>
                <a:latin typeface="Consolas" panose="020B0609020204030204" pitchFamily="49" charset="0"/>
              </a:rPr>
              <a:t>.</a:t>
            </a:r>
            <a:r>
              <a:rPr lang="en-GB" sz="1400" b="1" dirty="0" err="1">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a:t>
            </a:r>
            <a:r>
              <a:rPr lang="en-GB" sz="1400" b="1" dirty="0" err="1">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B5CEA8"/>
                </a:solidFill>
                <a:effectLst/>
                <a:latin typeface="Consolas" panose="020B0609020204030204" pitchFamily="49" charset="0"/>
              </a:rPr>
              <a:t>0</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p>
          <a:p>
            <a:br>
              <a:rPr lang="en-GB" sz="1400" b="1" dirty="0">
                <a:solidFill>
                  <a:srgbClr val="D4D4D4"/>
                </a:solidFill>
                <a:effectLst/>
                <a:latin typeface="Consolas" panose="020B0609020204030204" pitchFamily="49" charset="0"/>
              </a:rPr>
            </a:br>
            <a:r>
              <a:rPr lang="en-GB" sz="1400" b="1" dirty="0">
                <a:solidFill>
                  <a:srgbClr val="D4D4D4"/>
                </a:solidFill>
                <a:effectLst/>
                <a:latin typeface="Consolas" panose="020B0609020204030204" pitchFamily="49" charset="0"/>
              </a:rPr>
              <a:t>    </a:t>
            </a:r>
            <a:r>
              <a:rPr lang="en-GB" sz="1400" b="1" dirty="0">
                <a:solidFill>
                  <a:srgbClr val="6A9955"/>
                </a:solidFill>
                <a:effectLst/>
                <a:latin typeface="Consolas" panose="020B0609020204030204" pitchFamily="49" charset="0"/>
              </a:rPr>
              <a:t>// When guess is too low</a:t>
            </a:r>
            <a:endParaRPr lang="en-GB" sz="1400" b="1" dirty="0">
              <a:solidFill>
                <a:srgbClr val="D4D4D4"/>
              </a:solidFill>
              <a:effectLst/>
              <a:latin typeface="Consolas" panose="020B0609020204030204" pitchFamily="49" charset="0"/>
            </a:endParaRPr>
          </a:p>
          <a:p>
            <a:r>
              <a:rPr lang="en-GB" sz="1400" b="1" dirty="0">
                <a:solidFill>
                  <a:srgbClr val="D4D4D4"/>
                </a:solidFill>
                <a:effectLst/>
                <a:latin typeface="Consolas" panose="020B0609020204030204" pitchFamily="49" charset="0"/>
              </a:rPr>
              <a:t>  } </a:t>
            </a:r>
            <a:r>
              <a:rPr lang="en-GB" sz="1400" b="1" dirty="0">
                <a:solidFill>
                  <a:srgbClr val="C586C0"/>
                </a:solidFill>
                <a:effectLst/>
                <a:latin typeface="Consolas" panose="020B0609020204030204" pitchFamily="49" charset="0"/>
              </a:rPr>
              <a:t>else</a:t>
            </a:r>
            <a:r>
              <a:rPr lang="en-GB" sz="1400" b="1" dirty="0">
                <a:solidFill>
                  <a:srgbClr val="D4D4D4"/>
                </a:solidFill>
                <a:effectLst/>
                <a:latin typeface="Consolas" panose="020B0609020204030204" pitchFamily="49" charset="0"/>
              </a:rPr>
              <a:t> </a:t>
            </a:r>
            <a:r>
              <a:rPr lang="en-GB" sz="1400" b="1" dirty="0">
                <a:solidFill>
                  <a:srgbClr val="C586C0"/>
                </a:solidFill>
                <a:effectLst/>
                <a:latin typeface="Consolas" panose="020B0609020204030204" pitchFamily="49" charset="0"/>
              </a:rPr>
              <a:t>if</a:t>
            </a:r>
            <a:r>
              <a:rPr lang="en-GB" sz="1400" b="1" dirty="0">
                <a:solidFill>
                  <a:srgbClr val="D4D4D4"/>
                </a:solidFill>
                <a:effectLst/>
                <a:latin typeface="Consolas" panose="020B0609020204030204" pitchFamily="49" charset="0"/>
              </a:rPr>
              <a:t> (</a:t>
            </a:r>
            <a:r>
              <a:rPr lang="en-GB" sz="1400" b="1" dirty="0">
                <a:solidFill>
                  <a:srgbClr val="4FC1FF"/>
                </a:solidFill>
                <a:effectLst/>
                <a:latin typeface="Consolas" panose="020B0609020204030204" pitchFamily="49" charset="0"/>
              </a:rPr>
              <a:t>guess</a:t>
            </a:r>
            <a:r>
              <a:rPr lang="en-GB" sz="1400" b="1" dirty="0">
                <a:solidFill>
                  <a:srgbClr val="D4D4D4"/>
                </a:solidFill>
                <a:effectLst/>
                <a:latin typeface="Consolas" panose="020B0609020204030204" pitchFamily="49" charset="0"/>
              </a:rPr>
              <a:t> &lt; </a:t>
            </a:r>
            <a:r>
              <a:rPr lang="en-GB" sz="1400" b="1" dirty="0" err="1">
                <a:solidFill>
                  <a:srgbClr val="9CDCFE"/>
                </a:solidFill>
                <a:effectLst/>
                <a:latin typeface="Consolas" panose="020B0609020204030204" pitchFamily="49" charset="0"/>
              </a:rPr>
              <a:t>secretNumber</a:t>
            </a:r>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r>
              <a:rPr lang="en-GB" sz="1400" b="1" dirty="0">
                <a:solidFill>
                  <a:srgbClr val="C586C0"/>
                </a:solidFill>
                <a:effectLst/>
                <a:latin typeface="Consolas" panose="020B0609020204030204" pitchFamily="49" charset="0"/>
              </a:rPr>
              <a:t>if</a:t>
            </a:r>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 &gt; </a:t>
            </a:r>
            <a:r>
              <a:rPr lang="en-GB" sz="1400" b="1" dirty="0">
                <a:solidFill>
                  <a:srgbClr val="B5CEA8"/>
                </a:solidFill>
                <a:effectLst/>
                <a:latin typeface="Consolas" panose="020B0609020204030204" pitchFamily="49" charset="0"/>
              </a:rPr>
              <a:t>1</a:t>
            </a:r>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r>
              <a:rPr lang="en-GB" sz="1400" b="1" dirty="0" err="1">
                <a:solidFill>
                  <a:srgbClr val="9CDCFE"/>
                </a:solidFill>
                <a:effectLst/>
                <a:latin typeface="Consolas" panose="020B0609020204030204" pitchFamily="49" charset="0"/>
              </a:rPr>
              <a:t>document</a:t>
            </a:r>
            <a:r>
              <a:rPr lang="en-GB" sz="1400" b="1" dirty="0" err="1">
                <a:solidFill>
                  <a:srgbClr val="D4D4D4"/>
                </a:solidFill>
                <a:effectLst/>
                <a:latin typeface="Consolas" panose="020B0609020204030204" pitchFamily="49" charset="0"/>
              </a:rPr>
              <a:t>.</a:t>
            </a:r>
            <a:r>
              <a:rPr lang="en-GB" sz="1400" b="1" dirty="0" err="1">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'.message'</a:t>
            </a:r>
            <a:r>
              <a:rPr lang="en-GB" sz="1400" b="1" dirty="0">
                <a:solidFill>
                  <a:srgbClr val="D4D4D4"/>
                </a:solidFill>
                <a:effectLst/>
                <a:latin typeface="Consolas" panose="020B0609020204030204" pitchFamily="49" charset="0"/>
              </a:rPr>
              <a:t>).</a:t>
            </a:r>
            <a:r>
              <a:rPr lang="en-GB" sz="1400" b="1" dirty="0" err="1">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CE9178"/>
                </a:solidFill>
                <a:effectLst/>
                <a:latin typeface="Consolas" panose="020B0609020204030204" pitchFamily="49" charset="0"/>
              </a:rPr>
              <a:t>'❌ Too low!'</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r>
              <a:rPr lang="en-GB" sz="1400" b="1" dirty="0" err="1">
                <a:solidFill>
                  <a:srgbClr val="9CDCFE"/>
                </a:solidFill>
                <a:effectLst/>
                <a:latin typeface="Consolas" panose="020B0609020204030204" pitchFamily="49" charset="0"/>
              </a:rPr>
              <a:t>document</a:t>
            </a:r>
            <a:r>
              <a:rPr lang="en-GB" sz="1400" b="1" dirty="0" err="1">
                <a:solidFill>
                  <a:srgbClr val="D4D4D4"/>
                </a:solidFill>
                <a:effectLst/>
                <a:latin typeface="Consolas" panose="020B0609020204030204" pitchFamily="49" charset="0"/>
              </a:rPr>
              <a:t>.</a:t>
            </a:r>
            <a:r>
              <a:rPr lang="en-GB" sz="1400" b="1" dirty="0" err="1">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a:t>
            </a:r>
            <a:r>
              <a:rPr lang="en-GB" sz="1400" b="1" dirty="0" err="1">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9CDCFE"/>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 </a:t>
            </a:r>
            <a:r>
              <a:rPr lang="en-GB" sz="1400" b="1" dirty="0">
                <a:solidFill>
                  <a:srgbClr val="C586C0"/>
                </a:solidFill>
                <a:effectLst/>
                <a:latin typeface="Consolas" panose="020B0609020204030204" pitchFamily="49" charset="0"/>
              </a:rPr>
              <a:t>else</a:t>
            </a:r>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r>
              <a:rPr lang="en-GB" sz="1400" b="1" dirty="0" err="1">
                <a:solidFill>
                  <a:srgbClr val="9CDCFE"/>
                </a:solidFill>
                <a:effectLst/>
                <a:latin typeface="Consolas" panose="020B0609020204030204" pitchFamily="49" charset="0"/>
              </a:rPr>
              <a:t>document</a:t>
            </a:r>
            <a:r>
              <a:rPr lang="en-GB" sz="1400" b="1" dirty="0" err="1">
                <a:solidFill>
                  <a:srgbClr val="D4D4D4"/>
                </a:solidFill>
                <a:effectLst/>
                <a:latin typeface="Consolas" panose="020B0609020204030204" pitchFamily="49" charset="0"/>
              </a:rPr>
              <a:t>.</a:t>
            </a:r>
            <a:r>
              <a:rPr lang="en-GB" sz="1400" b="1" dirty="0" err="1">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'.message'</a:t>
            </a:r>
            <a:r>
              <a:rPr lang="en-GB" sz="1400" b="1" dirty="0">
                <a:solidFill>
                  <a:srgbClr val="D4D4D4"/>
                </a:solidFill>
                <a:effectLst/>
                <a:latin typeface="Consolas" panose="020B0609020204030204" pitchFamily="49" charset="0"/>
              </a:rPr>
              <a:t>).</a:t>
            </a:r>
            <a:r>
              <a:rPr lang="en-GB" sz="1400" b="1" dirty="0" err="1">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CE9178"/>
                </a:solidFill>
                <a:effectLst/>
                <a:latin typeface="Consolas" panose="020B0609020204030204" pitchFamily="49" charset="0"/>
              </a:rPr>
              <a:t>'🔥You lost the Game!'</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r>
              <a:rPr lang="en-GB" sz="1400" b="1" dirty="0" err="1">
                <a:solidFill>
                  <a:srgbClr val="9CDCFE"/>
                </a:solidFill>
                <a:effectLst/>
                <a:latin typeface="Consolas" panose="020B0609020204030204" pitchFamily="49" charset="0"/>
              </a:rPr>
              <a:t>document</a:t>
            </a:r>
            <a:r>
              <a:rPr lang="en-GB" sz="1400" b="1" dirty="0" err="1">
                <a:solidFill>
                  <a:srgbClr val="D4D4D4"/>
                </a:solidFill>
                <a:effectLst/>
                <a:latin typeface="Consolas" panose="020B0609020204030204" pitchFamily="49" charset="0"/>
              </a:rPr>
              <a:t>.</a:t>
            </a:r>
            <a:r>
              <a:rPr lang="en-GB" sz="1400" b="1" dirty="0" err="1">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a:t>
            </a:r>
            <a:r>
              <a:rPr lang="en-GB" sz="1400" b="1" dirty="0" err="1">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B5CEA8"/>
                </a:solidFill>
                <a:effectLst/>
                <a:latin typeface="Consolas" panose="020B0609020204030204" pitchFamily="49" charset="0"/>
              </a:rPr>
              <a:t>0</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a:t>
            </a:r>
            <a:endParaRPr lang="en-GB" b="1" dirty="0">
              <a:effectLst/>
              <a:latin typeface="Calibri" panose="020F0502020204030204" pitchFamily="34" charset="0"/>
              <a:cs typeface="Calibri" panose="020F0502020204030204" pitchFamily="34" charset="0"/>
            </a:endParaRPr>
          </a:p>
        </p:txBody>
      </p:sp>
      <p:sp>
        <p:nvSpPr>
          <p:cNvPr id="4" name="TextBox 3">
            <a:extLst>
              <a:ext uri="{FF2B5EF4-FFF2-40B4-BE49-F238E27FC236}">
                <a16:creationId xmlns:a16="http://schemas.microsoft.com/office/drawing/2014/main" id="{D5D00DE2-E836-4077-A2A3-8C990D894F7E}"/>
              </a:ext>
            </a:extLst>
          </p:cNvPr>
          <p:cNvSpPr txBox="1"/>
          <p:nvPr/>
        </p:nvSpPr>
        <p:spPr>
          <a:xfrm>
            <a:off x="7341705" y="2014329"/>
            <a:ext cx="2537791" cy="1200329"/>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Step 1 is to identify duplicate or almost identical code.</a:t>
            </a:r>
          </a:p>
          <a:p>
            <a:endParaRPr lang="en-GB" dirty="0"/>
          </a:p>
        </p:txBody>
      </p:sp>
      <p:sp>
        <p:nvSpPr>
          <p:cNvPr id="5" name="TextBox 4">
            <a:extLst>
              <a:ext uri="{FF2B5EF4-FFF2-40B4-BE49-F238E27FC236}">
                <a16:creationId xmlns:a16="http://schemas.microsoft.com/office/drawing/2014/main" id="{EBACE5D3-B588-403E-A5BD-EB87DA883822}"/>
              </a:ext>
            </a:extLst>
          </p:cNvPr>
          <p:cNvSpPr txBox="1"/>
          <p:nvPr/>
        </p:nvSpPr>
        <p:spPr>
          <a:xfrm>
            <a:off x="7341704" y="3653659"/>
            <a:ext cx="2537791" cy="2308324"/>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If the guess is too high or the guess is too low are basically the same code. What we can really refactor this to is if the guess is not equal to </a:t>
            </a:r>
            <a:r>
              <a:rPr lang="en-GB" b="1" dirty="0" err="1">
                <a:effectLst/>
                <a:latin typeface="Calibri" panose="020F0502020204030204" pitchFamily="34" charset="0"/>
                <a:cs typeface="Calibri" panose="020F0502020204030204" pitchFamily="34" charset="0"/>
              </a:rPr>
              <a:t>secretNumber</a:t>
            </a:r>
            <a:r>
              <a:rPr lang="en-GB" b="1" dirty="0">
                <a:effectLst/>
                <a:latin typeface="Calibri" panose="020F0502020204030204" pitchFamily="34" charset="0"/>
                <a:cs typeface="Calibri" panose="020F0502020204030204" pitchFamily="34" charset="0"/>
              </a:rPr>
              <a:t>.</a:t>
            </a:r>
          </a:p>
          <a:p>
            <a:endParaRPr lang="en-GB" dirty="0"/>
          </a:p>
        </p:txBody>
      </p:sp>
    </p:spTree>
    <p:extLst>
      <p:ext uri="{BB962C8B-B14F-4D97-AF65-F5344CB8AC3E}">
        <p14:creationId xmlns:p14="http://schemas.microsoft.com/office/powerpoint/2010/main" val="1151809021"/>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AA08813-1FF1-4B2D-9839-A0FFD5B859FE}"/>
              </a:ext>
            </a:extLst>
          </p:cNvPr>
          <p:cNvSpPr txBox="1"/>
          <p:nvPr/>
        </p:nvSpPr>
        <p:spPr>
          <a:xfrm>
            <a:off x="208722" y="551289"/>
            <a:ext cx="9488555" cy="5755422"/>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'.check'</a:t>
            </a:r>
            <a:r>
              <a:rPr lang="en-GB" sz="1600" b="1" dirty="0">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there is no input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No number!'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player wins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Correct 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'body'</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style</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backgroundColor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'#60b347'</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style</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width</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'30rem'</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&gt; </a:t>
            </a:r>
            <a:r>
              <a:rPr lang="en-GB" sz="1600" b="1" dirty="0" err="1">
                <a:solidFill>
                  <a:srgbClr val="9CDCFE"/>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highscore</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endParaRPr lang="en-GB" sz="1600" b="1"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A8B24327-74BF-49D0-846C-E241EFB390FF}"/>
              </a:ext>
            </a:extLst>
          </p:cNvPr>
          <p:cNvSpPr txBox="1"/>
          <p:nvPr/>
        </p:nvSpPr>
        <p:spPr>
          <a:xfrm>
            <a:off x="7063409" y="278295"/>
            <a:ext cx="2537791" cy="923330"/>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This part of the code stays the same</a:t>
            </a:r>
          </a:p>
          <a:p>
            <a:endParaRPr lang="en-GB" dirty="0"/>
          </a:p>
        </p:txBody>
      </p:sp>
    </p:spTree>
    <p:extLst>
      <p:ext uri="{BB962C8B-B14F-4D97-AF65-F5344CB8AC3E}">
        <p14:creationId xmlns:p14="http://schemas.microsoft.com/office/powerpoint/2010/main" val="1569031133"/>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90CA9D7-9ADB-4C18-BFE2-5D6B70E23105}"/>
              </a:ext>
            </a:extLst>
          </p:cNvPr>
          <p:cNvSpPr txBox="1"/>
          <p:nvPr/>
        </p:nvSpPr>
        <p:spPr>
          <a:xfrm>
            <a:off x="208722" y="187343"/>
            <a:ext cx="9488555" cy="6740307"/>
          </a:xfrm>
          <a:prstGeom prst="rect">
            <a:avLst/>
          </a:prstGeom>
          <a:noFill/>
        </p:spPr>
        <p:txBody>
          <a:bodyPr wrap="square">
            <a:spAutoFit/>
          </a:bodyPr>
          <a:lstStyle/>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guess is not equal to </a:t>
            </a:r>
            <a:r>
              <a:rPr lang="en-GB" sz="1600" b="1" dirty="0" err="1">
                <a:solidFill>
                  <a:srgbClr val="6A9955"/>
                </a:solidFill>
                <a:effectLst/>
                <a:latin typeface="Consolas" panose="020B0609020204030204" pitchFamily="49" charset="0"/>
              </a:rPr>
              <a:t>secretNumber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&gt; </a:t>
            </a:r>
            <a:r>
              <a:rPr lang="en-GB" sz="1600" b="1" dirty="0" err="1">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Too high!'</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Too low!'</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'🔥You lost the Game!'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'.again'</a:t>
            </a:r>
            <a:r>
              <a:rPr lang="en-GB" sz="1600" b="1" dirty="0">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'Start guessing...'</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'body'</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style</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backgroundColor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'#222'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style</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width</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'15rem'</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3" name="TextBox 2">
            <a:extLst>
              <a:ext uri="{FF2B5EF4-FFF2-40B4-BE49-F238E27FC236}">
                <a16:creationId xmlns:a16="http://schemas.microsoft.com/office/drawing/2014/main" id="{4930D5CA-733D-484C-A551-327967D5E119}"/>
              </a:ext>
            </a:extLst>
          </p:cNvPr>
          <p:cNvSpPr txBox="1"/>
          <p:nvPr/>
        </p:nvSpPr>
        <p:spPr>
          <a:xfrm>
            <a:off x="2464904" y="2820212"/>
            <a:ext cx="6884505"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Here we can reduce the guess not equal to </a:t>
            </a:r>
            <a:r>
              <a:rPr lang="en-GB" b="1" dirty="0" err="1">
                <a:effectLst/>
                <a:latin typeface="Calibri" panose="020F0502020204030204" pitchFamily="34" charset="0"/>
                <a:cs typeface="Calibri" panose="020F0502020204030204" pitchFamily="34" charset="0"/>
              </a:rPr>
              <a:t>secretNumber</a:t>
            </a:r>
            <a:r>
              <a:rPr lang="en-GB" b="1" dirty="0">
                <a:effectLst/>
                <a:latin typeface="Calibri" panose="020F0502020204030204" pitchFamily="34" charset="0"/>
                <a:cs typeface="Calibri" panose="020F0502020204030204" pitchFamily="34" charset="0"/>
              </a:rPr>
              <a:t> to a ternary operator to change the message. The rest of the code is the same.</a:t>
            </a:r>
            <a:endParaRPr lang="en-GB" dirty="0"/>
          </a:p>
        </p:txBody>
      </p:sp>
      <p:sp>
        <p:nvSpPr>
          <p:cNvPr id="4" name="Rectangle: Rounded Corners 3">
            <a:extLst>
              <a:ext uri="{FF2B5EF4-FFF2-40B4-BE49-F238E27FC236}">
                <a16:creationId xmlns:a16="http://schemas.microsoft.com/office/drawing/2014/main" id="{7161B65E-9EC6-4E29-9F46-C611EF5230DA}"/>
              </a:ext>
            </a:extLst>
          </p:cNvPr>
          <p:cNvSpPr/>
          <p:nvPr/>
        </p:nvSpPr>
        <p:spPr>
          <a:xfrm>
            <a:off x="808384" y="991915"/>
            <a:ext cx="6665842" cy="505581"/>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1602526991"/>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D19D46-FB55-4016-B4A0-693F6B9A7E42}"/>
              </a:ext>
            </a:extLst>
          </p:cNvPr>
          <p:cNvSpPr txBox="1"/>
          <p:nvPr/>
        </p:nvSpPr>
        <p:spPr>
          <a:xfrm>
            <a:off x="119269" y="106016"/>
            <a:ext cx="9667461" cy="6494085"/>
          </a:xfrm>
          <a:prstGeom prst="rect">
            <a:avLst/>
          </a:prstGeom>
          <a:noFill/>
        </p:spPr>
        <p:txBody>
          <a:bodyPr wrap="square" rtlCol="0">
            <a:spAutoFit/>
          </a:bodyPr>
          <a:lstStyle/>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displayMessage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'.check'</a:t>
            </a:r>
            <a:r>
              <a:rPr lang="en-GB" sz="1600" b="1" dirty="0">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there is no input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displayMessage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 No number!'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player wins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displayMessage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 Correct 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'body'</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style</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backgroundColor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'#60b347'</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style</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width</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'30rem’</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sz="1600" b="1" dirty="0">
                <a:solidFill>
                  <a:srgbClr val="C586C0"/>
                </a:solidFill>
                <a:effectLst/>
                <a:latin typeface="Consolas" panose="020B0609020204030204" pitchFamily="49" charset="0"/>
              </a:rPr>
              <a:t>	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&gt; </a:t>
            </a:r>
            <a:r>
              <a:rPr lang="en-GB" sz="1600" b="1" dirty="0" err="1">
                <a:solidFill>
                  <a:srgbClr val="9CDCFE"/>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highscore</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p:txBody>
      </p:sp>
      <p:sp>
        <p:nvSpPr>
          <p:cNvPr id="3" name="TextBox 2">
            <a:extLst>
              <a:ext uri="{FF2B5EF4-FFF2-40B4-BE49-F238E27FC236}">
                <a16:creationId xmlns:a16="http://schemas.microsoft.com/office/drawing/2014/main" id="{7D1BE2FF-E12A-423D-9BC1-A209E5E27366}"/>
              </a:ext>
            </a:extLst>
          </p:cNvPr>
          <p:cNvSpPr txBox="1"/>
          <p:nvPr/>
        </p:nvSpPr>
        <p:spPr>
          <a:xfrm>
            <a:off x="6875632" y="257899"/>
            <a:ext cx="2911098" cy="2031325"/>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Step 2 is to identify duplicate or almost identical lines of code and consider putting it in a function and call that function multiple times when we need it.</a:t>
            </a:r>
          </a:p>
          <a:p>
            <a:endParaRPr lang="en-GB" dirty="0"/>
          </a:p>
        </p:txBody>
      </p:sp>
      <p:sp>
        <p:nvSpPr>
          <p:cNvPr id="4" name="Rectangle: Rounded Corners 3">
            <a:extLst>
              <a:ext uri="{FF2B5EF4-FFF2-40B4-BE49-F238E27FC236}">
                <a16:creationId xmlns:a16="http://schemas.microsoft.com/office/drawing/2014/main" id="{0B284EC7-D765-4D5F-8FD3-FEEF53508CD1}"/>
              </a:ext>
            </a:extLst>
          </p:cNvPr>
          <p:cNvSpPr/>
          <p:nvPr/>
        </p:nvSpPr>
        <p:spPr>
          <a:xfrm>
            <a:off x="119268" y="1020770"/>
            <a:ext cx="6756363" cy="967056"/>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 name="Rectangle: Rounded Corners 4">
            <a:extLst>
              <a:ext uri="{FF2B5EF4-FFF2-40B4-BE49-F238E27FC236}">
                <a16:creationId xmlns:a16="http://schemas.microsoft.com/office/drawing/2014/main" id="{ACED5835-DD49-4F3B-B14E-7EB5F057CA38}"/>
              </a:ext>
            </a:extLst>
          </p:cNvPr>
          <p:cNvSpPr/>
          <p:nvPr/>
        </p:nvSpPr>
        <p:spPr>
          <a:xfrm>
            <a:off x="549964" y="3300050"/>
            <a:ext cx="6756363" cy="343945"/>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 name="TextBox 5">
            <a:extLst>
              <a:ext uri="{FF2B5EF4-FFF2-40B4-BE49-F238E27FC236}">
                <a16:creationId xmlns:a16="http://schemas.microsoft.com/office/drawing/2014/main" id="{7752CACF-E639-47FA-8E2C-D83538CEA8FE}"/>
              </a:ext>
            </a:extLst>
          </p:cNvPr>
          <p:cNvSpPr txBox="1"/>
          <p:nvPr/>
        </p:nvSpPr>
        <p:spPr>
          <a:xfrm>
            <a:off x="5439904" y="3274663"/>
            <a:ext cx="1824419" cy="369332"/>
          </a:xfrm>
          <a:prstGeom prst="rect">
            <a:avLst/>
          </a:prstGeom>
          <a:noFill/>
        </p:spPr>
        <p:txBody>
          <a:bodyPr wrap="square" rtlCol="0">
            <a:spAutoFit/>
          </a:bodyPr>
          <a:lstStyle/>
          <a:p>
            <a:r>
              <a:rPr lang="en-GB" b="1" dirty="0">
                <a:solidFill>
                  <a:srgbClr val="FF0000"/>
                </a:solidFill>
                <a:effectLst/>
                <a:latin typeface="Calibri" panose="020F0502020204030204" pitchFamily="34" charset="0"/>
                <a:cs typeface="Calibri" panose="020F0502020204030204" pitchFamily="34" charset="0"/>
              </a:rPr>
              <a:t>Call the function</a:t>
            </a:r>
            <a:endParaRPr lang="en-GB" dirty="0">
              <a:solidFill>
                <a:srgbClr val="FF0000"/>
              </a:solidFill>
            </a:endParaRPr>
          </a:p>
        </p:txBody>
      </p:sp>
      <p:sp>
        <p:nvSpPr>
          <p:cNvPr id="7" name="Rectangle: Rounded Corners 6">
            <a:extLst>
              <a:ext uri="{FF2B5EF4-FFF2-40B4-BE49-F238E27FC236}">
                <a16:creationId xmlns:a16="http://schemas.microsoft.com/office/drawing/2014/main" id="{FE134B2C-0958-44E9-8E2B-40227CCAC326}"/>
              </a:ext>
            </a:extLst>
          </p:cNvPr>
          <p:cNvSpPr/>
          <p:nvPr/>
        </p:nvSpPr>
        <p:spPr>
          <a:xfrm>
            <a:off x="507960" y="4238722"/>
            <a:ext cx="6756363" cy="343945"/>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TextBox 7">
            <a:extLst>
              <a:ext uri="{FF2B5EF4-FFF2-40B4-BE49-F238E27FC236}">
                <a16:creationId xmlns:a16="http://schemas.microsoft.com/office/drawing/2014/main" id="{1CB36D84-063D-4DD7-948B-2F9EE98D6488}"/>
              </a:ext>
            </a:extLst>
          </p:cNvPr>
          <p:cNvSpPr txBox="1"/>
          <p:nvPr/>
        </p:nvSpPr>
        <p:spPr>
          <a:xfrm>
            <a:off x="5397900" y="4213335"/>
            <a:ext cx="1824419" cy="369332"/>
          </a:xfrm>
          <a:prstGeom prst="rect">
            <a:avLst/>
          </a:prstGeom>
          <a:noFill/>
        </p:spPr>
        <p:txBody>
          <a:bodyPr wrap="square" rtlCol="0">
            <a:spAutoFit/>
          </a:bodyPr>
          <a:lstStyle/>
          <a:p>
            <a:r>
              <a:rPr lang="en-GB" b="1" dirty="0">
                <a:solidFill>
                  <a:srgbClr val="FF0000"/>
                </a:solidFill>
                <a:effectLst/>
                <a:latin typeface="Calibri" panose="020F0502020204030204" pitchFamily="34" charset="0"/>
                <a:cs typeface="Calibri" panose="020F0502020204030204" pitchFamily="34" charset="0"/>
              </a:rPr>
              <a:t>Call the function</a:t>
            </a:r>
            <a:endParaRPr lang="en-GB" dirty="0">
              <a:solidFill>
                <a:srgbClr val="FF0000"/>
              </a:solidFill>
            </a:endParaRPr>
          </a:p>
        </p:txBody>
      </p:sp>
    </p:spTree>
    <p:extLst>
      <p:ext uri="{BB962C8B-B14F-4D97-AF65-F5344CB8AC3E}">
        <p14:creationId xmlns:p14="http://schemas.microsoft.com/office/powerpoint/2010/main" val="1356258338"/>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D0B2F72-2AE4-4EA9-B460-8CB709A6E112}"/>
              </a:ext>
            </a:extLst>
          </p:cNvPr>
          <p:cNvSpPr txBox="1"/>
          <p:nvPr/>
        </p:nvSpPr>
        <p:spPr>
          <a:xfrm>
            <a:off x="145773" y="13252"/>
            <a:ext cx="9667461" cy="7263527"/>
          </a:xfrm>
          <a:prstGeom prst="rect">
            <a:avLst/>
          </a:prstGeom>
          <a:noFill/>
        </p:spPr>
        <p:txBody>
          <a:bodyPr wrap="square" rtlCol="0">
            <a:spAutoFit/>
          </a:bodyPr>
          <a:lstStyle/>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&gt; </a:t>
            </a:r>
            <a:r>
              <a:rPr lang="en-GB" sz="1600" b="1" dirty="0" err="1">
                <a:solidFill>
                  <a:srgbClr val="9CDCFE"/>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highscore</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guess is not equal to </a:t>
            </a:r>
            <a:r>
              <a:rPr lang="en-GB" sz="1600" b="1" dirty="0" err="1">
                <a:solidFill>
                  <a:srgbClr val="6A9955"/>
                </a:solidFill>
                <a:effectLst/>
                <a:latin typeface="Consolas" panose="020B0609020204030204" pitchFamily="49" charset="0"/>
              </a:rPr>
              <a:t>secretNumber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displayMessage</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&gt; </a:t>
            </a:r>
            <a:r>
              <a:rPr lang="en-GB" sz="1600" b="1" dirty="0" err="1">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Too high!'</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Too low!'</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displayMessage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'🔥You lost the Game!'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'.again'</a:t>
            </a:r>
            <a:r>
              <a:rPr lang="en-GB" sz="1600" b="1" dirty="0">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displayMessage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'Start guessing...'</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'body'</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style</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backgroundColor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'#222'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style</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width</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'15rem'</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endParaRPr lang="en-GB" dirty="0"/>
          </a:p>
        </p:txBody>
      </p:sp>
      <p:sp>
        <p:nvSpPr>
          <p:cNvPr id="3" name="Rectangle: Rounded Corners 2">
            <a:extLst>
              <a:ext uri="{FF2B5EF4-FFF2-40B4-BE49-F238E27FC236}">
                <a16:creationId xmlns:a16="http://schemas.microsoft.com/office/drawing/2014/main" id="{B79B162F-D62B-4D87-9C93-7AB42B153781}"/>
              </a:ext>
            </a:extLst>
          </p:cNvPr>
          <p:cNvSpPr/>
          <p:nvPr/>
        </p:nvSpPr>
        <p:spPr>
          <a:xfrm>
            <a:off x="428446" y="4901339"/>
            <a:ext cx="6756363" cy="343945"/>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 name="TextBox 3">
            <a:extLst>
              <a:ext uri="{FF2B5EF4-FFF2-40B4-BE49-F238E27FC236}">
                <a16:creationId xmlns:a16="http://schemas.microsoft.com/office/drawing/2014/main" id="{4BED3765-97BB-457E-B325-7408035EE0FE}"/>
              </a:ext>
            </a:extLst>
          </p:cNvPr>
          <p:cNvSpPr txBox="1"/>
          <p:nvPr/>
        </p:nvSpPr>
        <p:spPr>
          <a:xfrm>
            <a:off x="5318386" y="4875952"/>
            <a:ext cx="1824419" cy="369332"/>
          </a:xfrm>
          <a:prstGeom prst="rect">
            <a:avLst/>
          </a:prstGeom>
          <a:noFill/>
        </p:spPr>
        <p:txBody>
          <a:bodyPr wrap="square" rtlCol="0">
            <a:spAutoFit/>
          </a:bodyPr>
          <a:lstStyle/>
          <a:p>
            <a:r>
              <a:rPr lang="en-GB" b="1" dirty="0">
                <a:solidFill>
                  <a:srgbClr val="FF0000"/>
                </a:solidFill>
                <a:effectLst/>
                <a:latin typeface="Calibri" panose="020F0502020204030204" pitchFamily="34" charset="0"/>
                <a:cs typeface="Calibri" panose="020F0502020204030204" pitchFamily="34" charset="0"/>
              </a:rPr>
              <a:t>Call the function</a:t>
            </a:r>
            <a:endParaRPr lang="en-GB" dirty="0">
              <a:solidFill>
                <a:srgbClr val="FF0000"/>
              </a:solidFill>
            </a:endParaRPr>
          </a:p>
        </p:txBody>
      </p:sp>
      <p:sp>
        <p:nvSpPr>
          <p:cNvPr id="5" name="Rectangle: Rounded Corners 4">
            <a:extLst>
              <a:ext uri="{FF2B5EF4-FFF2-40B4-BE49-F238E27FC236}">
                <a16:creationId xmlns:a16="http://schemas.microsoft.com/office/drawing/2014/main" id="{D4962D6B-5FF2-4486-BBDB-894D5D4725BF}"/>
              </a:ext>
            </a:extLst>
          </p:cNvPr>
          <p:cNvSpPr/>
          <p:nvPr/>
        </p:nvSpPr>
        <p:spPr>
          <a:xfrm>
            <a:off x="872394" y="3005543"/>
            <a:ext cx="6756363" cy="343945"/>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 name="TextBox 5">
            <a:extLst>
              <a:ext uri="{FF2B5EF4-FFF2-40B4-BE49-F238E27FC236}">
                <a16:creationId xmlns:a16="http://schemas.microsoft.com/office/drawing/2014/main" id="{F2DFFC2B-6F0B-40EA-A32D-EA2067E3C503}"/>
              </a:ext>
            </a:extLst>
          </p:cNvPr>
          <p:cNvSpPr txBox="1"/>
          <p:nvPr/>
        </p:nvSpPr>
        <p:spPr>
          <a:xfrm>
            <a:off x="5762334" y="2980156"/>
            <a:ext cx="1824419" cy="369332"/>
          </a:xfrm>
          <a:prstGeom prst="rect">
            <a:avLst/>
          </a:prstGeom>
          <a:noFill/>
        </p:spPr>
        <p:txBody>
          <a:bodyPr wrap="square" rtlCol="0">
            <a:spAutoFit/>
          </a:bodyPr>
          <a:lstStyle/>
          <a:p>
            <a:r>
              <a:rPr lang="en-GB" b="1" dirty="0">
                <a:solidFill>
                  <a:srgbClr val="FF0000"/>
                </a:solidFill>
                <a:effectLst/>
                <a:latin typeface="Calibri" panose="020F0502020204030204" pitchFamily="34" charset="0"/>
                <a:cs typeface="Calibri" panose="020F0502020204030204" pitchFamily="34" charset="0"/>
              </a:rPr>
              <a:t>Call the function</a:t>
            </a:r>
            <a:endParaRPr lang="en-GB" dirty="0">
              <a:solidFill>
                <a:srgbClr val="FF0000"/>
              </a:solidFill>
            </a:endParaRPr>
          </a:p>
        </p:txBody>
      </p:sp>
      <p:sp>
        <p:nvSpPr>
          <p:cNvPr id="7" name="Rectangle: Rounded Corners 6">
            <a:extLst>
              <a:ext uri="{FF2B5EF4-FFF2-40B4-BE49-F238E27FC236}">
                <a16:creationId xmlns:a16="http://schemas.microsoft.com/office/drawing/2014/main" id="{C86A7C9B-D8F3-45AE-BB30-1AA10D6470D4}"/>
              </a:ext>
            </a:extLst>
          </p:cNvPr>
          <p:cNvSpPr/>
          <p:nvPr/>
        </p:nvSpPr>
        <p:spPr>
          <a:xfrm>
            <a:off x="872393" y="1999559"/>
            <a:ext cx="8887833" cy="343945"/>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TextBox 7">
            <a:extLst>
              <a:ext uri="{FF2B5EF4-FFF2-40B4-BE49-F238E27FC236}">
                <a16:creationId xmlns:a16="http://schemas.microsoft.com/office/drawing/2014/main" id="{94FD5F50-CB90-450A-9284-AD99F83A8B90}"/>
              </a:ext>
            </a:extLst>
          </p:cNvPr>
          <p:cNvSpPr txBox="1"/>
          <p:nvPr/>
        </p:nvSpPr>
        <p:spPr>
          <a:xfrm>
            <a:off x="8715435" y="1776685"/>
            <a:ext cx="1824419" cy="646331"/>
          </a:xfrm>
          <a:prstGeom prst="rect">
            <a:avLst/>
          </a:prstGeom>
          <a:noFill/>
        </p:spPr>
        <p:txBody>
          <a:bodyPr wrap="square" rtlCol="0">
            <a:spAutoFit/>
          </a:bodyPr>
          <a:lstStyle/>
          <a:p>
            <a:r>
              <a:rPr lang="en-GB" b="1" dirty="0">
                <a:solidFill>
                  <a:srgbClr val="FF0000"/>
                </a:solidFill>
                <a:effectLst/>
                <a:latin typeface="Calibri" panose="020F0502020204030204" pitchFamily="34" charset="0"/>
                <a:cs typeface="Calibri" panose="020F0502020204030204" pitchFamily="34" charset="0"/>
              </a:rPr>
              <a:t>Call the </a:t>
            </a:r>
          </a:p>
          <a:p>
            <a:r>
              <a:rPr lang="en-GB" b="1" dirty="0">
                <a:solidFill>
                  <a:srgbClr val="FF0000"/>
                </a:solidFill>
                <a:effectLst/>
                <a:latin typeface="Calibri" panose="020F0502020204030204" pitchFamily="34" charset="0"/>
                <a:cs typeface="Calibri" panose="020F0502020204030204" pitchFamily="34" charset="0"/>
              </a:rPr>
              <a:t>function</a:t>
            </a:r>
            <a:endParaRPr lang="en-GB" dirty="0">
              <a:solidFill>
                <a:srgbClr val="FF0000"/>
              </a:solidFill>
            </a:endParaRPr>
          </a:p>
        </p:txBody>
      </p:sp>
    </p:spTree>
    <p:extLst>
      <p:ext uri="{BB962C8B-B14F-4D97-AF65-F5344CB8AC3E}">
        <p14:creationId xmlns:p14="http://schemas.microsoft.com/office/powerpoint/2010/main" val="1287597000"/>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37563F-17BB-4ECE-B062-3AF80302E988}"/>
              </a:ext>
            </a:extLst>
          </p:cNvPr>
          <p:cNvSpPr txBox="1">
            <a:spLocks/>
          </p:cNvSpPr>
          <p:nvPr/>
        </p:nvSpPr>
        <p:spPr>
          <a:xfrm>
            <a:off x="742950" y="1245705"/>
            <a:ext cx="8420100" cy="366452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6600" b="1" dirty="0"/>
              <a:t>JavaScript in the browser: DOM and Events Fundamentals – Pop up Modal Window</a:t>
            </a:r>
          </a:p>
        </p:txBody>
      </p:sp>
    </p:spTree>
    <p:extLst>
      <p:ext uri="{BB962C8B-B14F-4D97-AF65-F5344CB8AC3E}">
        <p14:creationId xmlns:p14="http://schemas.microsoft.com/office/powerpoint/2010/main" val="735836033"/>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6341514F-E3CF-4C27-A09F-714A4C5B7AE2}"/>
              </a:ext>
            </a:extLst>
          </p:cNvPr>
          <p:cNvPicPr>
            <a:picLocks noChangeAspect="1"/>
          </p:cNvPicPr>
          <p:nvPr/>
        </p:nvPicPr>
        <p:blipFill>
          <a:blip r:embed="rId2"/>
          <a:stretch>
            <a:fillRect/>
          </a:stretch>
        </p:blipFill>
        <p:spPr>
          <a:xfrm>
            <a:off x="311426" y="4095837"/>
            <a:ext cx="9283148" cy="2263190"/>
          </a:xfrm>
          <a:prstGeom prst="rect">
            <a:avLst/>
          </a:prstGeom>
        </p:spPr>
      </p:pic>
      <p:sp>
        <p:nvSpPr>
          <p:cNvPr id="3" name="TextBox 2">
            <a:extLst>
              <a:ext uri="{FF2B5EF4-FFF2-40B4-BE49-F238E27FC236}">
                <a16:creationId xmlns:a16="http://schemas.microsoft.com/office/drawing/2014/main" id="{BDF74037-D0C8-45A9-B94F-47A686465A64}"/>
              </a:ext>
            </a:extLst>
          </p:cNvPr>
          <p:cNvSpPr txBox="1"/>
          <p:nvPr/>
        </p:nvSpPr>
        <p:spPr>
          <a:xfrm>
            <a:off x="265043" y="843532"/>
            <a:ext cx="8892209" cy="313932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We first start by defining all the elements we want to manipulate as </a:t>
            </a:r>
            <a:r>
              <a:rPr lang="en-GB" b="1" dirty="0">
                <a:latin typeface="Calibri" panose="020F0502020204030204" pitchFamily="34" charset="0"/>
                <a:cs typeface="Calibri" panose="020F0502020204030204" pitchFamily="34" charset="0"/>
              </a:rPr>
              <a:t>variables. Note how in the HTML we have three modal buttons so when selecting multiple elements by class we need to use </a:t>
            </a:r>
            <a:r>
              <a:rPr lang="en-GB" b="1" dirty="0" err="1">
                <a:latin typeface="Calibri" panose="020F0502020204030204" pitchFamily="34" charset="0"/>
                <a:cs typeface="Calibri" panose="020F0502020204030204" pitchFamily="34" charset="0"/>
              </a:rPr>
              <a:t>querySelectorAll</a:t>
            </a:r>
            <a:r>
              <a:rPr lang="en-GB" b="1" dirty="0">
                <a:latin typeface="Calibri" panose="020F0502020204030204" pitchFamily="34" charset="0"/>
                <a:cs typeface="Calibri" panose="020F0502020204030204" pitchFamily="34" charset="0"/>
              </a:rPr>
              <a:t>.</a:t>
            </a:r>
          </a:p>
          <a:p>
            <a:endParaRPr lang="en-GB" sz="1600" b="1" dirty="0">
              <a:solidFill>
                <a:srgbClr val="CE9178"/>
              </a:solidFill>
              <a:effectLst/>
              <a:latin typeface="Consolas" panose="020B0609020204030204" pitchFamily="49" charset="0"/>
            </a:endParaRPr>
          </a:p>
          <a:p>
            <a:r>
              <a:rPr lang="en-GB" sz="1600" b="1" dirty="0">
                <a:solidFill>
                  <a:srgbClr val="CE9178"/>
                </a:solidFill>
                <a:effectLst/>
                <a:latin typeface="Consolas" panose="020B0609020204030204" pitchFamily="49" charset="0"/>
              </a:rPr>
              <a:t>'use strict'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modal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'.modal'</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overlay</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‘.overlay'</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btnCloseModal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‘.close-modal'</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btnsOpenModel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querySelectorAll</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‘.show-modal'</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btnsOpenModel</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0268EDD3-BED0-451D-BBE5-2FDFDBA0C896}"/>
              </a:ext>
            </a:extLst>
          </p:cNvPr>
          <p:cNvSpPr txBox="1"/>
          <p:nvPr/>
        </p:nvSpPr>
        <p:spPr>
          <a:xfrm>
            <a:off x="265043" y="145773"/>
            <a:ext cx="7624022" cy="584775"/>
          </a:xfrm>
          <a:prstGeom prst="rect">
            <a:avLst/>
          </a:prstGeom>
          <a:noFill/>
        </p:spPr>
        <p:txBody>
          <a:bodyPr wrap="square">
            <a:spAutoFit/>
          </a:bodyPr>
          <a:lstStyle/>
          <a:p>
            <a:r>
              <a:rPr lang="en-GB" sz="3200" b="0" i="0" dirty="0">
                <a:solidFill>
                  <a:srgbClr val="1C1D1F"/>
                </a:solidFill>
                <a:effectLst/>
              </a:rPr>
              <a:t>Project: Modal Window.</a:t>
            </a:r>
          </a:p>
        </p:txBody>
      </p:sp>
      <p:sp>
        <p:nvSpPr>
          <p:cNvPr id="7" name="TextBox 6">
            <a:extLst>
              <a:ext uri="{FF2B5EF4-FFF2-40B4-BE49-F238E27FC236}">
                <a16:creationId xmlns:a16="http://schemas.microsoft.com/office/drawing/2014/main" id="{5A696A7E-E8A0-4CC1-B854-773F90F76C96}"/>
              </a:ext>
            </a:extLst>
          </p:cNvPr>
          <p:cNvSpPr txBox="1"/>
          <p:nvPr/>
        </p:nvSpPr>
        <p:spPr>
          <a:xfrm>
            <a:off x="5702063" y="5825680"/>
            <a:ext cx="4041597"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If we console log this we get a </a:t>
            </a:r>
            <a:r>
              <a:rPr lang="en-GB" b="1" dirty="0" err="1">
                <a:effectLst/>
                <a:latin typeface="Calibri" panose="020F0502020204030204" pitchFamily="34" charset="0"/>
                <a:cs typeface="Calibri" panose="020F0502020204030204" pitchFamily="34" charset="0"/>
              </a:rPr>
              <a:t>nodelist</a:t>
            </a:r>
            <a:r>
              <a:rPr lang="en-GB" b="1" dirty="0">
                <a:effectLst/>
                <a:latin typeface="Calibri" panose="020F0502020204030204" pitchFamily="34" charset="0"/>
                <a:cs typeface="Calibri" panose="020F0502020204030204" pitchFamily="34" charset="0"/>
              </a:rPr>
              <a:t> which is like an array.</a:t>
            </a:r>
            <a:endParaRPr lang="en-GB" dirty="0"/>
          </a:p>
        </p:txBody>
      </p:sp>
    </p:spTree>
    <p:extLst>
      <p:ext uri="{BB962C8B-B14F-4D97-AF65-F5344CB8AC3E}">
        <p14:creationId xmlns:p14="http://schemas.microsoft.com/office/powerpoint/2010/main" val="2522923862"/>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E4937DA-FD72-4701-B8AB-EDE499798309}"/>
              </a:ext>
            </a:extLst>
          </p:cNvPr>
          <p:cNvSpPr txBox="1"/>
          <p:nvPr/>
        </p:nvSpPr>
        <p:spPr>
          <a:xfrm>
            <a:off x="208722" y="215714"/>
            <a:ext cx="9488556" cy="6247864"/>
          </a:xfrm>
          <a:prstGeom prst="rect">
            <a:avLst/>
          </a:prstGeom>
          <a:noFill/>
        </p:spPr>
        <p:txBody>
          <a:bodyPr wrap="square">
            <a:spAutoFit/>
          </a:bodyPr>
          <a:lstStyle/>
          <a:p>
            <a:r>
              <a:rPr lang="en-GB" sz="1600" b="1" dirty="0">
                <a:solidFill>
                  <a:srgbClr val="CE9178"/>
                </a:solidFill>
                <a:effectLst/>
                <a:latin typeface="Consolas" panose="020B0609020204030204" pitchFamily="49" charset="0"/>
              </a:rPr>
              <a:t>'use strict'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modal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'.modal'</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overlay</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'.overlay'</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btnCloseModal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'.close-modal'</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btnsOpenModel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querySelectorAll</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'.show-modal'</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btnsOpenModel</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&lt; </a:t>
            </a:r>
            <a:r>
              <a:rPr lang="en-GB" sz="1600" b="1" dirty="0" err="1">
                <a:solidFill>
                  <a:srgbClr val="4FC1FF"/>
                </a:solidFill>
                <a:effectLst/>
                <a:latin typeface="Consolas" panose="020B0609020204030204" pitchFamily="49" charset="0"/>
              </a:rPr>
              <a:t>btnsOpenModel</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btnsOpenModel</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'button clicked'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modal</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overlay</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br>
              <a:rPr lang="en-GB" sz="1600" b="1" dirty="0">
                <a:solidFill>
                  <a:srgbClr val="D4D4D4"/>
                </a:solidFill>
                <a:effectLst/>
                <a:latin typeface="Consolas" panose="020B0609020204030204" pitchFamily="49" charset="0"/>
              </a:rPr>
            </a:br>
            <a:r>
              <a:rPr lang="en-GB" sz="1600" b="1" dirty="0" err="1">
                <a:solidFill>
                  <a:srgbClr val="4FC1FF"/>
                </a:solidFill>
                <a:effectLst/>
                <a:latin typeface="Consolas" panose="020B0609020204030204" pitchFamily="49" charset="0"/>
              </a:rPr>
              <a:t>btnCloseModal</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modal</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overlay</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4FC1FF"/>
                </a:solidFill>
                <a:effectLst/>
                <a:latin typeface="Consolas" panose="020B0609020204030204" pitchFamily="49" charset="0"/>
              </a:rPr>
              <a:t>overlay</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modal</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overlay</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274EBAA2-14AB-4945-9FC6-F66B47B2FCA7}"/>
              </a:ext>
            </a:extLst>
          </p:cNvPr>
          <p:cNvSpPr txBox="1"/>
          <p:nvPr/>
        </p:nvSpPr>
        <p:spPr>
          <a:xfrm>
            <a:off x="6960706" y="2062063"/>
            <a:ext cx="2945294" cy="923330"/>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We create a for loop to decide what happens to each of the buttons.</a:t>
            </a:r>
            <a:endParaRPr lang="en-GB" dirty="0"/>
          </a:p>
        </p:txBody>
      </p:sp>
      <p:sp>
        <p:nvSpPr>
          <p:cNvPr id="5" name="TextBox 4">
            <a:extLst>
              <a:ext uri="{FF2B5EF4-FFF2-40B4-BE49-F238E27FC236}">
                <a16:creationId xmlns:a16="http://schemas.microsoft.com/office/drawing/2014/main" id="{2202D2BD-DAE1-4939-9659-BDD42C3327C1}"/>
              </a:ext>
            </a:extLst>
          </p:cNvPr>
          <p:cNvSpPr txBox="1"/>
          <p:nvPr/>
        </p:nvSpPr>
        <p:spPr>
          <a:xfrm>
            <a:off x="6960706" y="3168620"/>
            <a:ext cx="2945294" cy="1754326"/>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And then add an event listener for clicks of the button. Within the event listener we want to remove the hidden class for two elements.</a:t>
            </a:r>
            <a:endParaRPr lang="en-GB" dirty="0"/>
          </a:p>
        </p:txBody>
      </p:sp>
      <p:sp>
        <p:nvSpPr>
          <p:cNvPr id="6" name="TextBox 5">
            <a:extLst>
              <a:ext uri="{FF2B5EF4-FFF2-40B4-BE49-F238E27FC236}">
                <a16:creationId xmlns:a16="http://schemas.microsoft.com/office/drawing/2014/main" id="{BCFB5DDD-9BCF-420B-A53A-1E7173211D11}"/>
              </a:ext>
            </a:extLst>
          </p:cNvPr>
          <p:cNvSpPr txBox="1"/>
          <p:nvPr/>
        </p:nvSpPr>
        <p:spPr>
          <a:xfrm>
            <a:off x="6960706" y="4958307"/>
            <a:ext cx="2945294" cy="1477328"/>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The modal can be closed by either clicking on the overlay outside of the modal or using the close button in the modal.</a:t>
            </a:r>
            <a:endParaRPr lang="en-GB" dirty="0"/>
          </a:p>
        </p:txBody>
      </p:sp>
    </p:spTree>
    <p:extLst>
      <p:ext uri="{BB962C8B-B14F-4D97-AF65-F5344CB8AC3E}">
        <p14:creationId xmlns:p14="http://schemas.microsoft.com/office/powerpoint/2010/main" val="1655055864"/>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A63ED41-F8C0-401B-BE38-A4DA781AAE4D}"/>
              </a:ext>
            </a:extLst>
          </p:cNvPr>
          <p:cNvSpPr txBox="1"/>
          <p:nvPr/>
        </p:nvSpPr>
        <p:spPr>
          <a:xfrm>
            <a:off x="384313" y="274700"/>
            <a:ext cx="9395792" cy="6124754"/>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Refine the close modal function with a named function.</a:t>
            </a:r>
          </a:p>
          <a:p>
            <a:br>
              <a:rPr lang="en-GB"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modal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'.modal'</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overlay</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'.overlay'</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btnCloseModal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'.close-modal'</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btnsOpenModel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querySelectorAll</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'.show-modal'</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btnsOpenModel</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&lt; </a:t>
            </a:r>
            <a:r>
              <a:rPr lang="en-GB" sz="1600" b="1" dirty="0" err="1">
                <a:solidFill>
                  <a:srgbClr val="4FC1FF"/>
                </a:solidFill>
                <a:effectLst/>
                <a:latin typeface="Consolas" panose="020B0609020204030204" pitchFamily="49" charset="0"/>
              </a:rPr>
              <a:t>btnsOpenModel</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btnsOpenModel</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'button clicked'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modal</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overlay</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br>
              <a:rPr lang="en-GB" sz="1600"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closeModal</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modal</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r>
              <a:rPr lang="en-GB" sz="1600" b="1" dirty="0">
                <a:effectLst/>
                <a:latin typeface="Calibri" panose="020F0502020204030204" pitchFamily="34" charset="0"/>
                <a:cs typeface="Calibri" panose="020F0502020204030204" pitchFamily="34" charset="0"/>
              </a:rPr>
              <a:t>        </a:t>
            </a:r>
            <a:r>
              <a:rPr lang="en-GB" b="1" dirty="0">
                <a:solidFill>
                  <a:srgbClr val="FF0000"/>
                </a:solidFill>
                <a:effectLst/>
                <a:latin typeface="Calibri" panose="020F0502020204030204" pitchFamily="34" charset="0"/>
                <a:cs typeface="Calibri" panose="020F0502020204030204" pitchFamily="34" charset="0"/>
              </a:rPr>
              <a:t>Named Function</a:t>
            </a:r>
            <a:endParaRPr lang="en-GB" b="1" dirty="0">
              <a:solidFill>
                <a:srgbClr val="FF0000"/>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overlay</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4FC1FF"/>
                </a:solidFill>
                <a:effectLst/>
                <a:latin typeface="Consolas" panose="020B0609020204030204" pitchFamily="49" charset="0"/>
              </a:rPr>
              <a:t>btnCloseModal</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closeModal</a:t>
            </a:r>
            <a:r>
              <a:rPr lang="en-GB" sz="1600" b="1" dirty="0">
                <a:solidFill>
                  <a:srgbClr val="D4D4D4"/>
                </a:solidFill>
                <a:effectLst/>
                <a:latin typeface="Consolas" panose="020B0609020204030204" pitchFamily="49" charset="0"/>
              </a:rPr>
              <a:t>); </a:t>
            </a:r>
            <a:r>
              <a:rPr lang="en-GB" b="1" dirty="0">
                <a:solidFill>
                  <a:srgbClr val="FF0000"/>
                </a:solidFill>
                <a:effectLst/>
                <a:cs typeface="Calibri" panose="020F0502020204030204" pitchFamily="34" charset="0"/>
              </a:rPr>
              <a:t>Call Named Function in</a:t>
            </a:r>
            <a:endParaRPr lang="en-GB" b="1" dirty="0">
              <a:solidFill>
                <a:srgbClr val="D4D4D4"/>
              </a:solidFill>
              <a:effectLst/>
            </a:endParaRPr>
          </a:p>
          <a:p>
            <a:r>
              <a:rPr lang="en-GB" sz="1600" b="1" dirty="0" err="1">
                <a:solidFill>
                  <a:srgbClr val="4FC1FF"/>
                </a:solidFill>
                <a:effectLst/>
                <a:latin typeface="Consolas" panose="020B0609020204030204" pitchFamily="49" charset="0"/>
              </a:rPr>
              <a:t>overlay</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closeModal</a:t>
            </a:r>
            <a:r>
              <a:rPr lang="en-GB" sz="1600" b="1" dirty="0">
                <a:solidFill>
                  <a:srgbClr val="D4D4D4"/>
                </a:solidFill>
                <a:effectLst/>
                <a:latin typeface="Consolas" panose="020B0609020204030204" pitchFamily="49" charset="0"/>
              </a:rPr>
              <a:t>);       </a:t>
            </a:r>
            <a:r>
              <a:rPr lang="en-GB" b="1" dirty="0">
                <a:solidFill>
                  <a:srgbClr val="FF0000"/>
                </a:solidFill>
                <a:effectLst/>
                <a:cs typeface="Calibri" panose="020F0502020204030204" pitchFamily="34" charset="0"/>
              </a:rPr>
              <a:t>Event Handler</a:t>
            </a:r>
            <a:endParaRPr lang="en-GB" b="1" dirty="0">
              <a:solidFill>
                <a:srgbClr val="D4D4D4"/>
              </a:solidFill>
              <a:effectLst/>
            </a:endParaRPr>
          </a:p>
          <a:p>
            <a:endParaRPr lang="en-GB" sz="1600" b="1" dirty="0">
              <a:solidFill>
                <a:srgbClr val="D4D4D4"/>
              </a:solidFill>
              <a:effectLst/>
              <a:latin typeface="Consolas" panose="020B0609020204030204" pitchFamily="49" charset="0"/>
            </a:endParaRPr>
          </a:p>
        </p:txBody>
      </p:sp>
      <p:sp>
        <p:nvSpPr>
          <p:cNvPr id="4" name="Rectangle: Rounded Corners 3">
            <a:extLst>
              <a:ext uri="{FF2B5EF4-FFF2-40B4-BE49-F238E27FC236}">
                <a16:creationId xmlns:a16="http://schemas.microsoft.com/office/drawing/2014/main" id="{77E59142-F884-4E2F-B9CB-C2F959A86B09}"/>
              </a:ext>
            </a:extLst>
          </p:cNvPr>
          <p:cNvSpPr/>
          <p:nvPr/>
        </p:nvSpPr>
        <p:spPr>
          <a:xfrm>
            <a:off x="212034" y="4147930"/>
            <a:ext cx="5857461" cy="1179444"/>
          </a:xfrm>
          <a:prstGeom prst="roundRect">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Rectangle: Rounded Corners 4">
            <a:extLst>
              <a:ext uri="{FF2B5EF4-FFF2-40B4-BE49-F238E27FC236}">
                <a16:creationId xmlns:a16="http://schemas.microsoft.com/office/drawing/2014/main" id="{259AAD85-3530-472B-BDD8-EA753D1CFA29}"/>
              </a:ext>
            </a:extLst>
          </p:cNvPr>
          <p:cNvSpPr/>
          <p:nvPr/>
        </p:nvSpPr>
        <p:spPr>
          <a:xfrm>
            <a:off x="384314" y="5456864"/>
            <a:ext cx="8375374" cy="687821"/>
          </a:xfrm>
          <a:prstGeom prst="roundRect">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229485574"/>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CADCCDA-9964-40D5-B392-431D52A636EE}"/>
              </a:ext>
            </a:extLst>
          </p:cNvPr>
          <p:cNvSpPr txBox="1"/>
          <p:nvPr/>
        </p:nvSpPr>
        <p:spPr>
          <a:xfrm>
            <a:off x="274982" y="245602"/>
            <a:ext cx="9356035" cy="58785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Refine the open modal function with a named function.</a:t>
            </a:r>
          </a:p>
          <a:p>
            <a:endParaRPr lang="en-GB" sz="1600" b="1" dirty="0">
              <a:solidFill>
                <a:srgbClr val="569CD6"/>
              </a:solidFill>
              <a:effectLst/>
              <a:latin typeface="Consolas" panose="020B0609020204030204" pitchFamily="49" charset="0"/>
            </a:endParaRP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modal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'.modal'</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overlay</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'.overlay'</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btnCloseModal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'.close-modal'</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btnsOpenModel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querySelectorAll</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'.show-modal'</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openModal</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'button clicked'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modal</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 </a:t>
            </a:r>
            <a:r>
              <a:rPr lang="en-GB" b="1" dirty="0">
                <a:solidFill>
                  <a:srgbClr val="FF0000"/>
                </a:solidFill>
                <a:effectLst/>
                <a:latin typeface="Calibri" panose="020F0502020204030204" pitchFamily="34" charset="0"/>
                <a:cs typeface="Calibri" panose="020F0502020204030204" pitchFamily="34" charset="0"/>
              </a:rPr>
              <a:t>Named Function</a:t>
            </a:r>
            <a:endParaRPr lang="en-GB"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overlay</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closeModal</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modal</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overlay</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&lt; </a:t>
            </a:r>
            <a:r>
              <a:rPr lang="en-GB" sz="1600" b="1" dirty="0" err="1">
                <a:solidFill>
                  <a:srgbClr val="4FC1FF"/>
                </a:solidFill>
                <a:effectLst/>
                <a:latin typeface="Consolas" panose="020B0609020204030204" pitchFamily="49" charset="0"/>
              </a:rPr>
              <a:t>btnsOpenModel</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r>
              <a:rPr lang="en-GB" b="1" dirty="0">
                <a:solidFill>
                  <a:srgbClr val="FF0000"/>
                </a:solidFill>
                <a:effectLst/>
                <a:cs typeface="Calibri" panose="020F0502020204030204" pitchFamily="34" charset="0"/>
              </a:rPr>
              <a:t>Call Named Function in</a:t>
            </a:r>
            <a:endParaRPr lang="en-GB"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btnsOpenModel</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openModal</a:t>
            </a:r>
            <a:r>
              <a:rPr lang="en-GB" sz="1600" b="1" dirty="0">
                <a:solidFill>
                  <a:srgbClr val="D4D4D4"/>
                </a:solidFill>
                <a:effectLst/>
                <a:latin typeface="Consolas" panose="020B0609020204030204" pitchFamily="49" charset="0"/>
              </a:rPr>
              <a:t>); </a:t>
            </a:r>
            <a:r>
              <a:rPr lang="en-GB" b="1" dirty="0">
                <a:solidFill>
                  <a:srgbClr val="FF0000"/>
                </a:solidFill>
                <a:effectLst/>
                <a:latin typeface="Calibri" panose="020F0502020204030204" pitchFamily="34" charset="0"/>
                <a:cs typeface="Calibri" panose="020F0502020204030204" pitchFamily="34" charset="0"/>
              </a:rPr>
              <a:t>Event Handler</a:t>
            </a:r>
          </a:p>
          <a:p>
            <a:br>
              <a:rPr lang="en-GB" sz="1600" b="1" dirty="0">
                <a:solidFill>
                  <a:srgbClr val="D4D4D4"/>
                </a:solidFill>
                <a:effectLst/>
                <a:latin typeface="Consolas" panose="020B0609020204030204" pitchFamily="49" charset="0"/>
              </a:rPr>
            </a:br>
            <a:r>
              <a:rPr lang="en-GB" sz="1600" b="1" dirty="0" err="1">
                <a:solidFill>
                  <a:srgbClr val="4FC1FF"/>
                </a:solidFill>
                <a:effectLst/>
                <a:latin typeface="Consolas" panose="020B0609020204030204" pitchFamily="49" charset="0"/>
              </a:rPr>
              <a:t>btnCloseModal</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closeModal</a:t>
            </a:r>
            <a:r>
              <a:rPr lang="en-GB" sz="1600" b="1" dirty="0">
                <a:solidFill>
                  <a:srgbClr val="D4D4D4"/>
                </a:solidFill>
                <a:effectLst/>
                <a:latin typeface="Consolas" panose="020B0609020204030204" pitchFamily="49" charset="0"/>
              </a:rPr>
              <a:t>);</a:t>
            </a:r>
          </a:p>
          <a:p>
            <a:r>
              <a:rPr lang="en-GB" sz="1600" b="1" dirty="0" err="1">
                <a:solidFill>
                  <a:srgbClr val="4FC1FF"/>
                </a:solidFill>
                <a:effectLst/>
                <a:latin typeface="Consolas" panose="020B0609020204030204" pitchFamily="49" charset="0"/>
              </a:rPr>
              <a:t>overlay</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closeModal</a:t>
            </a:r>
            <a:r>
              <a:rPr lang="en-GB" sz="1600" b="1" dirty="0">
                <a:solidFill>
                  <a:srgbClr val="D4D4D4"/>
                </a:solidFill>
                <a:effectLst/>
                <a:latin typeface="Consolas" panose="020B0609020204030204" pitchFamily="49" charset="0"/>
              </a:rPr>
              <a:t>);</a:t>
            </a:r>
          </a:p>
        </p:txBody>
      </p:sp>
      <p:sp>
        <p:nvSpPr>
          <p:cNvPr id="4" name="Rectangle: Rounded Corners 3">
            <a:extLst>
              <a:ext uri="{FF2B5EF4-FFF2-40B4-BE49-F238E27FC236}">
                <a16:creationId xmlns:a16="http://schemas.microsoft.com/office/drawing/2014/main" id="{19671E6B-6266-461D-9BFB-4F3530CF2DF1}"/>
              </a:ext>
            </a:extLst>
          </p:cNvPr>
          <p:cNvSpPr/>
          <p:nvPr/>
        </p:nvSpPr>
        <p:spPr>
          <a:xfrm>
            <a:off x="221974" y="1974646"/>
            <a:ext cx="5857461" cy="1351650"/>
          </a:xfrm>
          <a:prstGeom prst="roundRect">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Rectangle: Rounded Corners 4">
            <a:extLst>
              <a:ext uri="{FF2B5EF4-FFF2-40B4-BE49-F238E27FC236}">
                <a16:creationId xmlns:a16="http://schemas.microsoft.com/office/drawing/2014/main" id="{D7926460-E080-48DB-A233-E8FBA819EC57}"/>
              </a:ext>
            </a:extLst>
          </p:cNvPr>
          <p:cNvSpPr/>
          <p:nvPr/>
        </p:nvSpPr>
        <p:spPr>
          <a:xfrm>
            <a:off x="221974" y="4532243"/>
            <a:ext cx="8882269" cy="857897"/>
          </a:xfrm>
          <a:prstGeom prst="roundRect">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4489751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F50D3A-CD07-408F-A823-BFBD05AD64A7}"/>
              </a:ext>
            </a:extLst>
          </p:cNvPr>
          <p:cNvSpPr txBox="1">
            <a:spLocks/>
          </p:cNvSpPr>
          <p:nvPr/>
        </p:nvSpPr>
        <p:spPr>
          <a:xfrm>
            <a:off x="179453" y="112008"/>
            <a:ext cx="8537833"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latin typeface="+mn-lt"/>
              </a:rPr>
              <a:t>If Else statements</a:t>
            </a:r>
            <a:r>
              <a:rPr lang="en-GB" sz="1200" dirty="0"/>
              <a:t>.</a:t>
            </a:r>
            <a:endParaRPr lang="en-GB" sz="1200" i="1" dirty="0"/>
          </a:p>
          <a:p>
            <a:pPr algn="l"/>
            <a:br>
              <a:rPr lang="en-GB" sz="3200" dirty="0">
                <a:latin typeface="+mn-lt"/>
              </a:rPr>
            </a:br>
            <a:br>
              <a:rPr lang="en-GB" sz="3200" dirty="0">
                <a:latin typeface="+mn-lt"/>
              </a:rPr>
            </a:br>
            <a:endParaRPr lang="en-GB" sz="3200" dirty="0">
              <a:latin typeface="+mn-lt"/>
            </a:endParaRPr>
          </a:p>
        </p:txBody>
      </p:sp>
      <p:sp>
        <p:nvSpPr>
          <p:cNvPr id="4" name="TextBox 3">
            <a:extLst>
              <a:ext uri="{FF2B5EF4-FFF2-40B4-BE49-F238E27FC236}">
                <a16:creationId xmlns:a16="http://schemas.microsoft.com/office/drawing/2014/main" id="{7C3D0A00-1A18-433E-895C-AA1B2F7F31FD}"/>
              </a:ext>
            </a:extLst>
          </p:cNvPr>
          <p:cNvSpPr txBox="1"/>
          <p:nvPr/>
        </p:nvSpPr>
        <p:spPr>
          <a:xfrm>
            <a:off x="179453" y="687403"/>
            <a:ext cx="9726547" cy="2062103"/>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17</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18</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`Sarah can start learning to drive🚗`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yearsLeft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18</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`Sarah can't start learning to drive for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yearsLeft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years 🛴`</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pic>
        <p:nvPicPr>
          <p:cNvPr id="5" name="Picture 4">
            <a:extLst>
              <a:ext uri="{FF2B5EF4-FFF2-40B4-BE49-F238E27FC236}">
                <a16:creationId xmlns:a16="http://schemas.microsoft.com/office/drawing/2014/main" id="{9DFA0ED0-E5CD-42D4-A8D9-895863CECD5A}"/>
              </a:ext>
            </a:extLst>
          </p:cNvPr>
          <p:cNvPicPr>
            <a:picLocks noChangeAspect="1"/>
          </p:cNvPicPr>
          <p:nvPr/>
        </p:nvPicPr>
        <p:blipFill>
          <a:blip r:embed="rId2"/>
          <a:stretch>
            <a:fillRect/>
          </a:stretch>
        </p:blipFill>
        <p:spPr>
          <a:xfrm>
            <a:off x="4501298" y="4210303"/>
            <a:ext cx="5086350" cy="2276475"/>
          </a:xfrm>
          <a:prstGeom prst="rect">
            <a:avLst/>
          </a:prstGeom>
        </p:spPr>
      </p:pic>
      <p:sp>
        <p:nvSpPr>
          <p:cNvPr id="6" name="Rectangle: Rounded Corners 5">
            <a:extLst>
              <a:ext uri="{FF2B5EF4-FFF2-40B4-BE49-F238E27FC236}">
                <a16:creationId xmlns:a16="http://schemas.microsoft.com/office/drawing/2014/main" id="{379B925B-8609-4254-B855-15352A781E22}"/>
              </a:ext>
            </a:extLst>
          </p:cNvPr>
          <p:cNvSpPr/>
          <p:nvPr/>
        </p:nvSpPr>
        <p:spPr>
          <a:xfrm>
            <a:off x="7936802" y="5687471"/>
            <a:ext cx="352219" cy="383822"/>
          </a:xfrm>
          <a:prstGeom prst="round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Rectangle: Rounded Corners 6">
            <a:extLst>
              <a:ext uri="{FF2B5EF4-FFF2-40B4-BE49-F238E27FC236}">
                <a16:creationId xmlns:a16="http://schemas.microsoft.com/office/drawing/2014/main" id="{37B25CFA-9EBF-4C8B-BB4A-7C578E5D6700}"/>
              </a:ext>
            </a:extLst>
          </p:cNvPr>
          <p:cNvSpPr/>
          <p:nvPr/>
        </p:nvSpPr>
        <p:spPr>
          <a:xfrm>
            <a:off x="5137657" y="6001844"/>
            <a:ext cx="352219" cy="383822"/>
          </a:xfrm>
          <a:prstGeom prst="round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TextBox 7">
            <a:extLst>
              <a:ext uri="{FF2B5EF4-FFF2-40B4-BE49-F238E27FC236}">
                <a16:creationId xmlns:a16="http://schemas.microsoft.com/office/drawing/2014/main" id="{82617DD6-A295-4D92-AC0A-6FFE3E2B3DA3}"/>
              </a:ext>
            </a:extLst>
          </p:cNvPr>
          <p:cNvSpPr txBox="1"/>
          <p:nvPr/>
        </p:nvSpPr>
        <p:spPr>
          <a:xfrm>
            <a:off x="1145098" y="5424962"/>
            <a:ext cx="3538810"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Emoji’s are found by using the windows and dot key.</a:t>
            </a:r>
          </a:p>
        </p:txBody>
      </p:sp>
      <p:sp>
        <p:nvSpPr>
          <p:cNvPr id="9" name="TextBox 8">
            <a:extLst>
              <a:ext uri="{FF2B5EF4-FFF2-40B4-BE49-F238E27FC236}">
                <a16:creationId xmlns:a16="http://schemas.microsoft.com/office/drawing/2014/main" id="{788DFFEE-CF1B-4344-8B29-C3E92746BE2D}"/>
              </a:ext>
            </a:extLst>
          </p:cNvPr>
          <p:cNvSpPr txBox="1"/>
          <p:nvPr/>
        </p:nvSpPr>
        <p:spPr>
          <a:xfrm>
            <a:off x="179452" y="2943532"/>
            <a:ext cx="9369661"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Note that the else block is optional. If no else statement is present and the condition is false then JavaScript will just move onto the following line of code.</a:t>
            </a:r>
          </a:p>
        </p:txBody>
      </p:sp>
    </p:spTree>
    <p:extLst>
      <p:ext uri="{BB962C8B-B14F-4D97-AF65-F5344CB8AC3E}">
        <p14:creationId xmlns:p14="http://schemas.microsoft.com/office/powerpoint/2010/main" val="2309954114"/>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6EDBF42-94C0-4E7E-A2D5-3DDFB4137B57}"/>
              </a:ext>
            </a:extLst>
          </p:cNvPr>
          <p:cNvSpPr txBox="1"/>
          <p:nvPr/>
        </p:nvSpPr>
        <p:spPr>
          <a:xfrm>
            <a:off x="241852" y="366454"/>
            <a:ext cx="9422296" cy="3754874"/>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Key press events are global so they normally happen on the whole document</a:t>
            </a:r>
            <a:r>
              <a:rPr lang="en-GB" b="1" dirty="0">
                <a:latin typeface="Calibri" panose="020F0502020204030204" pitchFamily="34" charset="0"/>
                <a:cs typeface="Calibri" panose="020F0502020204030204" pitchFamily="34" charset="0"/>
              </a:rPr>
              <a:t> and have three varieties: </a:t>
            </a:r>
            <a:r>
              <a:rPr lang="en-GB" b="1" dirty="0" err="1">
                <a:effectLst/>
                <a:latin typeface="Calibri" panose="020F0502020204030204" pitchFamily="34" charset="0"/>
                <a:cs typeface="Calibri" panose="020F0502020204030204" pitchFamily="34" charset="0"/>
              </a:rPr>
              <a:t>Keyup</a:t>
            </a:r>
            <a:r>
              <a:rPr lang="en-GB" b="1" dirty="0">
                <a:effectLst/>
                <a:latin typeface="Calibri" panose="020F0502020204030204" pitchFamily="34" charset="0"/>
                <a:cs typeface="Calibri" panose="020F0502020204030204" pitchFamily="34" charset="0"/>
              </a:rPr>
              <a:t>, </a:t>
            </a:r>
            <a:r>
              <a:rPr lang="en-GB" b="1" dirty="0" err="1">
                <a:effectLst/>
                <a:latin typeface="Calibri" panose="020F0502020204030204" pitchFamily="34" charset="0"/>
                <a:cs typeface="Calibri" panose="020F0502020204030204" pitchFamily="34" charset="0"/>
              </a:rPr>
              <a:t>Keydown</a:t>
            </a:r>
            <a:r>
              <a:rPr lang="en-GB" b="1" dirty="0">
                <a:effectLst/>
                <a:latin typeface="Calibri" panose="020F0502020204030204" pitchFamily="34" charset="0"/>
                <a:cs typeface="Calibri" panose="020F0502020204030204" pitchFamily="34" charset="0"/>
              </a:rPr>
              <a:t>, Keypress.</a:t>
            </a:r>
          </a:p>
          <a:p>
            <a:r>
              <a:rPr lang="en-GB" b="1" dirty="0" err="1">
                <a:effectLst/>
                <a:latin typeface="Calibri" panose="020F0502020204030204" pitchFamily="34" charset="0"/>
                <a:cs typeface="Calibri" panose="020F0502020204030204" pitchFamily="34" charset="0"/>
              </a:rPr>
              <a:t>Keydown</a:t>
            </a:r>
            <a:r>
              <a:rPr lang="en-GB" b="1" dirty="0">
                <a:effectLst/>
                <a:latin typeface="Calibri" panose="020F0502020204030204" pitchFamily="34" charset="0"/>
                <a:cs typeface="Calibri" panose="020F0502020204030204" pitchFamily="34" charset="0"/>
              </a:rPr>
              <a:t>: is when we strike a key</a:t>
            </a:r>
          </a:p>
          <a:p>
            <a:r>
              <a:rPr lang="en-GB" b="1" dirty="0" err="1">
                <a:effectLst/>
                <a:latin typeface="Calibri" panose="020F0502020204030204" pitchFamily="34" charset="0"/>
                <a:cs typeface="Calibri" panose="020F0502020204030204" pitchFamily="34" charset="0"/>
              </a:rPr>
              <a:t>keyup</a:t>
            </a:r>
            <a:r>
              <a:rPr lang="en-GB" b="1" dirty="0">
                <a:effectLst/>
                <a:latin typeface="Calibri" panose="020F0502020204030204" pitchFamily="34" charset="0"/>
                <a:cs typeface="Calibri" panose="020F0502020204030204" pitchFamily="34" charset="0"/>
              </a:rPr>
              <a:t>: is when we lift off a key</a:t>
            </a:r>
          </a:p>
          <a:p>
            <a:r>
              <a:rPr lang="en-GB" b="1" dirty="0">
                <a:effectLst/>
                <a:latin typeface="Calibri" panose="020F0502020204030204" pitchFamily="34" charset="0"/>
                <a:cs typeface="Calibri" panose="020F0502020204030204" pitchFamily="34" charset="0"/>
              </a:rPr>
              <a:t>Keypress</a:t>
            </a:r>
            <a:r>
              <a:rPr lang="en-GB" b="1" dirty="0">
                <a:latin typeface="Calibri" panose="020F0502020204030204" pitchFamily="34" charset="0"/>
                <a:cs typeface="Calibri" panose="020F0502020204030204" pitchFamily="34" charset="0"/>
              </a:rPr>
              <a:t>:</a:t>
            </a:r>
            <a:r>
              <a:rPr lang="en-GB" b="1" dirty="0">
                <a:effectLst/>
                <a:latin typeface="Calibri" panose="020F0502020204030204" pitchFamily="34" charset="0"/>
                <a:cs typeface="Calibri" panose="020F0502020204030204" pitchFamily="34" charset="0"/>
              </a:rPr>
              <a:t> Depreciated - event is fired when a key that produces a character value is pressed down</a:t>
            </a:r>
          </a:p>
          <a:p>
            <a:endParaRPr lang="en-GB" sz="1600" b="1" dirty="0">
              <a:solidFill>
                <a:srgbClr val="9CDCFE"/>
              </a:solidFill>
              <a:effectLst/>
              <a:latin typeface="Consolas" panose="020B0609020204030204" pitchFamily="49" charset="0"/>
            </a:endParaRPr>
          </a:p>
          <a:p>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keydown</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 key was pressed'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r>
              <a:rPr lang="en-GB" b="1" dirty="0"/>
              <a:t>The event listener for a key press event stores the key value in the function so we can call it e for event and console log it</a:t>
            </a:r>
          </a:p>
          <a:p>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4042163910"/>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7ED8D1A-90EA-4F56-925B-B222F8D4BFAE}"/>
              </a:ext>
            </a:extLst>
          </p:cNvPr>
          <p:cNvPicPr>
            <a:picLocks noChangeAspect="1"/>
          </p:cNvPicPr>
          <p:nvPr/>
        </p:nvPicPr>
        <p:blipFill>
          <a:blip r:embed="rId2"/>
          <a:stretch>
            <a:fillRect/>
          </a:stretch>
        </p:blipFill>
        <p:spPr>
          <a:xfrm>
            <a:off x="3021225" y="245165"/>
            <a:ext cx="6725129" cy="6612835"/>
          </a:xfrm>
          <a:prstGeom prst="rect">
            <a:avLst/>
          </a:prstGeom>
        </p:spPr>
      </p:pic>
      <p:sp>
        <p:nvSpPr>
          <p:cNvPr id="4" name="TextBox 3">
            <a:extLst>
              <a:ext uri="{FF2B5EF4-FFF2-40B4-BE49-F238E27FC236}">
                <a16:creationId xmlns:a16="http://schemas.microsoft.com/office/drawing/2014/main" id="{1B42812B-F782-49F3-98E6-EF9903B5037B}"/>
              </a:ext>
            </a:extLst>
          </p:cNvPr>
          <p:cNvSpPr txBox="1"/>
          <p:nvPr/>
        </p:nvSpPr>
        <p:spPr>
          <a:xfrm>
            <a:off x="599660" y="2396271"/>
            <a:ext cx="2554357" cy="1723549"/>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Here we see a property of key which holds the value of “escape” because I pressed the escape key</a:t>
            </a:r>
            <a:endParaRPr lang="en-GB" b="1" dirty="0"/>
          </a:p>
          <a:p>
            <a:endParaRPr lang="en-GB" sz="1600" b="1" dirty="0">
              <a:solidFill>
                <a:srgbClr val="D4D4D4"/>
              </a:solidFill>
              <a:effectLst/>
              <a:latin typeface="Consolas" panose="020B0609020204030204" pitchFamily="49" charset="0"/>
            </a:endParaRPr>
          </a:p>
        </p:txBody>
      </p:sp>
      <p:sp>
        <p:nvSpPr>
          <p:cNvPr id="5" name="Rectangle 4">
            <a:extLst>
              <a:ext uri="{FF2B5EF4-FFF2-40B4-BE49-F238E27FC236}">
                <a16:creationId xmlns:a16="http://schemas.microsoft.com/office/drawing/2014/main" id="{D77173AD-89B3-4305-AFF7-FC06A5114C20}"/>
              </a:ext>
            </a:extLst>
          </p:cNvPr>
          <p:cNvSpPr/>
          <p:nvPr/>
        </p:nvSpPr>
        <p:spPr>
          <a:xfrm>
            <a:off x="3154017" y="3551582"/>
            <a:ext cx="1258957" cy="278296"/>
          </a:xfrm>
          <a:prstGeom prst="rect">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TextBox 5">
            <a:extLst>
              <a:ext uri="{FF2B5EF4-FFF2-40B4-BE49-F238E27FC236}">
                <a16:creationId xmlns:a16="http://schemas.microsoft.com/office/drawing/2014/main" id="{6E286D7A-828E-4361-8683-AA631EF2527B}"/>
              </a:ext>
            </a:extLst>
          </p:cNvPr>
          <p:cNvSpPr txBox="1"/>
          <p:nvPr/>
        </p:nvSpPr>
        <p:spPr>
          <a:xfrm>
            <a:off x="318052" y="4409763"/>
            <a:ext cx="9428302" cy="2400657"/>
          </a:xfrm>
          <a:prstGeom prst="rect">
            <a:avLst/>
          </a:prstGeom>
          <a:solidFill>
            <a:schemeClr val="bg1"/>
          </a:solidFill>
        </p:spPr>
        <p:txBody>
          <a:bodyPr wrap="square">
            <a:spAutoFit/>
          </a:bodyPr>
          <a:lstStyle/>
          <a:p>
            <a:r>
              <a:rPr lang="en-GB" b="1" dirty="0">
                <a:latin typeface="Calibri" panose="020F0502020204030204" pitchFamily="34" charset="0"/>
                <a:cs typeface="Calibri" panose="020F0502020204030204" pitchFamily="34" charset="0"/>
              </a:rPr>
              <a:t>We want to execute the close modal function if the modal is visible, i.e. does not contain the class of ‘hidden’ and if the e property of “key” is Escape.</a:t>
            </a:r>
          </a:p>
          <a:p>
            <a:endParaRPr lang="en-GB" b="1" dirty="0">
              <a:effectLst/>
              <a:latin typeface="Calibri" panose="020F0502020204030204" pitchFamily="34" charset="0"/>
              <a:cs typeface="Calibri" panose="020F0502020204030204" pitchFamily="34" charset="0"/>
            </a:endParaRPr>
          </a:p>
          <a:p>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keydown</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e</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key</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'Escape'</a:t>
            </a:r>
            <a:r>
              <a:rPr lang="en-GB" sz="1600" b="1" dirty="0">
                <a:solidFill>
                  <a:srgbClr val="D4D4D4"/>
                </a:solidFill>
                <a:effectLst/>
                <a:latin typeface="Consolas" panose="020B0609020204030204" pitchFamily="49" charset="0"/>
              </a:rPr>
              <a:t> &amp;&amp; !</a:t>
            </a:r>
            <a:r>
              <a:rPr lang="en-GB" sz="1600" b="1" dirty="0" err="1">
                <a:solidFill>
                  <a:srgbClr val="4FC1FF"/>
                </a:solidFill>
                <a:effectLst/>
                <a:latin typeface="Consolas" panose="020B0609020204030204" pitchFamily="49" charset="0"/>
              </a:rPr>
              <a:t>modal</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contains</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closeModal</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405332659"/>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781E5-D83F-4E8F-A540-9EA5713230BE}"/>
              </a:ext>
            </a:extLst>
          </p:cNvPr>
          <p:cNvSpPr txBox="1">
            <a:spLocks/>
          </p:cNvSpPr>
          <p:nvPr/>
        </p:nvSpPr>
        <p:spPr>
          <a:xfrm>
            <a:off x="742950" y="1245705"/>
            <a:ext cx="8420100" cy="366452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6600" b="1" dirty="0"/>
              <a:t>JavaScript in the browser: DOM and Events Fundamentals – Pig Game</a:t>
            </a:r>
          </a:p>
        </p:txBody>
      </p:sp>
    </p:spTree>
    <p:extLst>
      <p:ext uri="{BB962C8B-B14F-4D97-AF65-F5344CB8AC3E}">
        <p14:creationId xmlns:p14="http://schemas.microsoft.com/office/powerpoint/2010/main" val="1811721616"/>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E37F20A-340F-4DA1-8973-9AD4A30D6193}"/>
              </a:ext>
            </a:extLst>
          </p:cNvPr>
          <p:cNvSpPr txBox="1"/>
          <p:nvPr/>
        </p:nvSpPr>
        <p:spPr>
          <a:xfrm>
            <a:off x="265043" y="145773"/>
            <a:ext cx="7624022" cy="584775"/>
          </a:xfrm>
          <a:prstGeom prst="rect">
            <a:avLst/>
          </a:prstGeom>
          <a:noFill/>
        </p:spPr>
        <p:txBody>
          <a:bodyPr wrap="square">
            <a:spAutoFit/>
          </a:bodyPr>
          <a:lstStyle/>
          <a:p>
            <a:r>
              <a:rPr lang="en-GB" sz="3200" b="0" i="0" dirty="0">
                <a:solidFill>
                  <a:srgbClr val="1C1D1F"/>
                </a:solidFill>
                <a:effectLst/>
              </a:rPr>
              <a:t>Project: Pig Game.</a:t>
            </a:r>
          </a:p>
        </p:txBody>
      </p:sp>
      <p:pic>
        <p:nvPicPr>
          <p:cNvPr id="4" name="Picture 3">
            <a:extLst>
              <a:ext uri="{FF2B5EF4-FFF2-40B4-BE49-F238E27FC236}">
                <a16:creationId xmlns:a16="http://schemas.microsoft.com/office/drawing/2014/main" id="{D9F656C4-8E2B-4F61-8E44-85AB5AA088F2}"/>
              </a:ext>
            </a:extLst>
          </p:cNvPr>
          <p:cNvPicPr>
            <a:picLocks noChangeAspect="1"/>
          </p:cNvPicPr>
          <p:nvPr/>
        </p:nvPicPr>
        <p:blipFill>
          <a:blip r:embed="rId2"/>
          <a:stretch>
            <a:fillRect/>
          </a:stretch>
        </p:blipFill>
        <p:spPr>
          <a:xfrm>
            <a:off x="265043" y="730547"/>
            <a:ext cx="9375914" cy="3271743"/>
          </a:xfrm>
          <a:prstGeom prst="rect">
            <a:avLst/>
          </a:prstGeom>
        </p:spPr>
      </p:pic>
    </p:spTree>
    <p:extLst>
      <p:ext uri="{BB962C8B-B14F-4D97-AF65-F5344CB8AC3E}">
        <p14:creationId xmlns:p14="http://schemas.microsoft.com/office/powerpoint/2010/main" val="612501852"/>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89F087A-D500-4826-BEB3-CC743F59A7EB}"/>
              </a:ext>
            </a:extLst>
          </p:cNvPr>
          <p:cNvSpPr txBox="1"/>
          <p:nvPr/>
        </p:nvSpPr>
        <p:spPr>
          <a:xfrm>
            <a:off x="268356" y="165299"/>
            <a:ext cx="9369287" cy="6494085"/>
          </a:xfrm>
          <a:prstGeom prst="rect">
            <a:avLst/>
          </a:prstGeom>
          <a:noFill/>
        </p:spPr>
        <p:txBody>
          <a:bodyPr wrap="square">
            <a:spAutoFit/>
          </a:bodyPr>
          <a:lstStyle/>
          <a:p>
            <a:r>
              <a:rPr lang="en-GB" sz="1600" b="1" dirty="0">
                <a:solidFill>
                  <a:srgbClr val="CE9178"/>
                </a:solidFill>
                <a:effectLst/>
                <a:latin typeface="Consolas" panose="020B0609020204030204" pitchFamily="49" charset="0"/>
              </a:rPr>
              <a:t>'use strict'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Selecting elements</a:t>
            </a:r>
            <a:endParaRPr lang="en-GB" sz="1600" b="1" dirty="0">
              <a:solidFill>
                <a:srgbClr val="D4D4D4"/>
              </a:solidFill>
              <a:effectLst/>
              <a:latin typeface="Consolas" panose="020B0609020204030204" pitchFamily="49" charset="0"/>
            </a:endParaRP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score0El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'#score--0'</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score1El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'#score--1'</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btnNew</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btn</a:t>
            </a:r>
            <a:r>
              <a:rPr lang="en-GB" sz="1600" b="1" dirty="0">
                <a:solidFill>
                  <a:srgbClr val="CE9178"/>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btnRoll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btn</a:t>
            </a:r>
            <a:r>
              <a:rPr lang="en-GB" sz="1600" b="1" dirty="0">
                <a:solidFill>
                  <a:srgbClr val="CE9178"/>
                </a:solidFill>
                <a:effectLst/>
                <a:latin typeface="Consolas" panose="020B0609020204030204" pitchFamily="49" charset="0"/>
              </a:rPr>
              <a:t>--roll'</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btnHold</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btn</a:t>
            </a:r>
            <a:r>
              <a:rPr lang="en-GB" sz="1600" b="1" dirty="0">
                <a:solidFill>
                  <a:srgbClr val="CE9178"/>
                </a:solidFill>
                <a:effectLst/>
                <a:latin typeface="Consolas" panose="020B0609020204030204" pitchFamily="49" charset="0"/>
              </a:rPr>
              <a:t>--hold'</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Setting </a:t>
            </a:r>
            <a:r>
              <a:rPr lang="en-GB" sz="1600" b="1" dirty="0" err="1">
                <a:solidFill>
                  <a:srgbClr val="6A9955"/>
                </a:solidFill>
                <a:effectLst/>
                <a:latin typeface="Consolas" panose="020B0609020204030204" pitchFamily="49" charset="0"/>
              </a:rPr>
              <a:t>intitial</a:t>
            </a:r>
            <a:r>
              <a:rPr lang="en-GB" sz="1600" b="1" dirty="0">
                <a:solidFill>
                  <a:srgbClr val="6A9955"/>
                </a:solidFill>
                <a:effectLst/>
                <a:latin typeface="Consolas" panose="020B0609020204030204" pitchFamily="49" charset="0"/>
              </a:rPr>
              <a:t> values for elements</a:t>
            </a:r>
            <a:endParaRPr lang="en-GB" sz="1600" b="1" dirty="0">
              <a:solidFill>
                <a:srgbClr val="D4D4D4"/>
              </a:solidFill>
              <a:effectLst/>
              <a:latin typeface="Consolas" panose="020B0609020204030204" pitchFamily="49" charset="0"/>
            </a:endParaRPr>
          </a:p>
          <a:p>
            <a:r>
              <a:rPr lang="en-GB" sz="1600" b="1" dirty="0">
                <a:solidFill>
                  <a:srgbClr val="4FC1FF"/>
                </a:solidFill>
                <a:effectLst/>
                <a:latin typeface="Consolas" panose="020B0609020204030204" pitchFamily="49" charset="0"/>
              </a:rPr>
              <a:t>score0El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score1El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err="1">
                <a:solidFill>
                  <a:srgbClr val="4FC1FF"/>
                </a:solidFill>
                <a:effectLst/>
                <a:latin typeface="Consolas" panose="020B0609020204030204" pitchFamily="49" charset="0"/>
              </a:rPr>
              <a:t>diceEl</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Rolling dice functionality</a:t>
            </a:r>
            <a:endParaRPr lang="en-GB" sz="1600" b="1" dirty="0">
              <a:solidFill>
                <a:srgbClr val="D4D4D4"/>
              </a:solidFill>
              <a:effectLst/>
              <a:latin typeface="Consolas" panose="020B0609020204030204" pitchFamily="49" charset="0"/>
            </a:endParaRPr>
          </a:p>
          <a:p>
            <a:r>
              <a:rPr lang="en-GB" sz="1600" b="1" dirty="0" err="1">
                <a:solidFill>
                  <a:srgbClr val="4FC1FF"/>
                </a:solidFill>
                <a:effectLst/>
                <a:latin typeface="Consolas" panose="020B0609020204030204" pitchFamily="49" charset="0"/>
              </a:rPr>
              <a:t>btnRoll</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1. Generate random dice roll number</a:t>
            </a:r>
            <a:endParaRPr lang="en-GB" sz="1600" b="1" dirty="0">
              <a:solidFill>
                <a:srgbClr val="D4D4D4"/>
              </a:solidFill>
              <a:effectLst/>
              <a:latin typeface="Consolas" panose="020B0609020204030204" pitchFamily="49" charset="0"/>
            </a:endParaRP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2. Display dice</a:t>
            </a:r>
            <a:endParaRPr lang="en-GB" sz="1600" b="1" dirty="0">
              <a:solidFill>
                <a:srgbClr val="D4D4D4"/>
              </a:solidFill>
              <a:effectLst/>
              <a:latin typeface="Consolas" panose="020B0609020204030204" pitchFamily="49" charset="0"/>
            </a:endParaRP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3. Check for rolled 1: if true, switch to other player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30F75A9E-BF4F-420F-BB96-A959C29D7537}"/>
              </a:ext>
            </a:extLst>
          </p:cNvPr>
          <p:cNvSpPr txBox="1"/>
          <p:nvPr/>
        </p:nvSpPr>
        <p:spPr>
          <a:xfrm>
            <a:off x="7083286" y="872270"/>
            <a:ext cx="2554357" cy="116955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First we define the variables that we are going to use.</a:t>
            </a:r>
            <a:endParaRPr lang="en-GB" b="1" dirty="0"/>
          </a:p>
          <a:p>
            <a:endParaRPr lang="en-GB" sz="1600" b="1" dirty="0">
              <a:solidFill>
                <a:srgbClr val="D4D4D4"/>
              </a:solidFill>
              <a:effectLst/>
              <a:latin typeface="Consolas" panose="020B0609020204030204" pitchFamily="49" charset="0"/>
            </a:endParaRPr>
          </a:p>
        </p:txBody>
      </p:sp>
      <p:sp>
        <p:nvSpPr>
          <p:cNvPr id="5" name="TextBox 4">
            <a:extLst>
              <a:ext uri="{FF2B5EF4-FFF2-40B4-BE49-F238E27FC236}">
                <a16:creationId xmlns:a16="http://schemas.microsoft.com/office/drawing/2014/main" id="{CE71A5FA-0F5B-4E91-BDDD-3655703DDF6E}"/>
              </a:ext>
            </a:extLst>
          </p:cNvPr>
          <p:cNvSpPr txBox="1"/>
          <p:nvPr/>
        </p:nvSpPr>
        <p:spPr>
          <a:xfrm>
            <a:off x="7083286" y="2748792"/>
            <a:ext cx="2554357" cy="116955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Then we define some initial values for the elements</a:t>
            </a:r>
            <a:endParaRPr lang="en-GB" b="1" dirty="0"/>
          </a:p>
          <a:p>
            <a:endParaRPr lang="en-GB" sz="1600" b="1" dirty="0">
              <a:solidFill>
                <a:srgbClr val="D4D4D4"/>
              </a:solidFill>
              <a:effectLst/>
              <a:latin typeface="Consolas" panose="020B0609020204030204" pitchFamily="49" charset="0"/>
            </a:endParaRPr>
          </a:p>
        </p:txBody>
      </p:sp>
      <p:sp>
        <p:nvSpPr>
          <p:cNvPr id="6" name="TextBox 5">
            <a:extLst>
              <a:ext uri="{FF2B5EF4-FFF2-40B4-BE49-F238E27FC236}">
                <a16:creationId xmlns:a16="http://schemas.microsoft.com/office/drawing/2014/main" id="{9B8D50C8-7227-4758-BE5F-FBEAAA39AB66}"/>
              </a:ext>
            </a:extLst>
          </p:cNvPr>
          <p:cNvSpPr txBox="1"/>
          <p:nvPr/>
        </p:nvSpPr>
        <p:spPr>
          <a:xfrm>
            <a:off x="7083285" y="4427089"/>
            <a:ext cx="2554357" cy="1723549"/>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And we can make a start on the roll dice functionality by first defining what we want it to do.</a:t>
            </a:r>
            <a:endParaRPr lang="en-GB" b="1" dirty="0"/>
          </a:p>
          <a:p>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1518806482"/>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5EB706C-0351-4B43-A7D2-9D45D15C7FF8}"/>
              </a:ext>
            </a:extLst>
          </p:cNvPr>
          <p:cNvSpPr txBox="1"/>
          <p:nvPr/>
        </p:nvSpPr>
        <p:spPr>
          <a:xfrm>
            <a:off x="344555" y="215429"/>
            <a:ext cx="9422295" cy="5293757"/>
          </a:xfrm>
          <a:prstGeom prst="rect">
            <a:avLst/>
          </a:prstGeom>
          <a:noFill/>
        </p:spPr>
        <p:txBody>
          <a:bodyPr wrap="square">
            <a:spAutoFit/>
          </a:bodyPr>
          <a:lstStyle/>
          <a:p>
            <a:r>
              <a:rPr lang="en-GB" sz="1600" b="1" dirty="0">
                <a:solidFill>
                  <a:srgbClr val="6A9955"/>
                </a:solidFill>
                <a:effectLst/>
                <a:latin typeface="Consolas" panose="020B0609020204030204" pitchFamily="49" charset="0"/>
              </a:rPr>
              <a:t>// Selecting elements</a:t>
            </a:r>
            <a:endParaRPr lang="en-GB" sz="1600" b="1" dirty="0">
              <a:solidFill>
                <a:srgbClr val="D4D4D4"/>
              </a:solidFill>
              <a:effectLst/>
              <a:latin typeface="Consolas" panose="020B0609020204030204" pitchFamily="49" charset="0"/>
            </a:endParaRP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score0El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'#score--0'</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score1El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'#score--1'</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current0El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'#current--0'</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current1El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'#current--1'</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btnNew</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btn</a:t>
            </a:r>
            <a:r>
              <a:rPr lang="en-GB" sz="1600" b="1" dirty="0">
                <a:solidFill>
                  <a:srgbClr val="CE9178"/>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btnRoll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btn</a:t>
            </a:r>
            <a:r>
              <a:rPr lang="en-GB" sz="1600" b="1" dirty="0">
                <a:solidFill>
                  <a:srgbClr val="CE9178"/>
                </a:solidFill>
                <a:effectLst/>
                <a:latin typeface="Consolas" panose="020B0609020204030204" pitchFamily="49" charset="0"/>
              </a:rPr>
              <a:t>--roll'</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btnHold</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btn</a:t>
            </a:r>
            <a:r>
              <a:rPr lang="en-GB" sz="1600" b="1" dirty="0">
                <a:solidFill>
                  <a:srgbClr val="CE9178"/>
                </a:solidFill>
                <a:effectLst/>
                <a:latin typeface="Consolas" panose="020B0609020204030204" pitchFamily="49" charset="0"/>
              </a:rPr>
              <a:t>--hold'</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Player0</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'#name--0'</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Player1</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'#name--1'</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Starting conditions</a:t>
            </a:r>
            <a:endParaRPr lang="en-GB" sz="1600" b="1" dirty="0">
              <a:solidFill>
                <a:srgbClr val="D4D4D4"/>
              </a:solidFill>
              <a:effectLst/>
              <a:latin typeface="Consolas" panose="020B0609020204030204" pitchFamily="49" charset="0"/>
            </a:endParaRPr>
          </a:p>
          <a:p>
            <a:r>
              <a:rPr lang="en-GB" sz="1600" b="1" dirty="0">
                <a:solidFill>
                  <a:srgbClr val="4FC1FF"/>
                </a:solidFill>
                <a:effectLst/>
                <a:latin typeface="Consolas" panose="020B0609020204030204" pitchFamily="49" charset="0"/>
              </a:rPr>
              <a:t>score0El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score1El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err="1">
                <a:solidFill>
                  <a:srgbClr val="4FC1FF"/>
                </a:solidFill>
                <a:effectLst/>
                <a:latin typeface="Consolas" panose="020B0609020204030204" pitchFamily="49" charset="0"/>
              </a:rPr>
              <a:t>diceEl</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endParaRPr lang="en-GB"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2290768797"/>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2D2234B-F74F-4620-8763-7AA22D941D65}"/>
              </a:ext>
            </a:extLst>
          </p:cNvPr>
          <p:cNvSpPr txBox="1"/>
          <p:nvPr/>
        </p:nvSpPr>
        <p:spPr>
          <a:xfrm>
            <a:off x="344555" y="215429"/>
            <a:ext cx="9422295" cy="5324535"/>
          </a:xfrm>
          <a:prstGeom prst="rect">
            <a:avLst/>
          </a:prstGeom>
          <a:noFill/>
        </p:spPr>
        <p:txBody>
          <a:bodyPr wrap="square">
            <a:spAutoFit/>
          </a:bodyPr>
          <a:lstStyle/>
          <a:p>
            <a:r>
              <a:rPr lang="en-GB" sz="1600" b="1" dirty="0">
                <a:solidFill>
                  <a:srgbClr val="6A9955"/>
                </a:solidFill>
                <a:effectLst/>
                <a:latin typeface="Consolas" panose="020B0609020204030204" pitchFamily="49" charset="0"/>
              </a:rPr>
              <a:t>// Rolling dice functionality</a:t>
            </a:r>
            <a:endParaRPr lang="en-GB" sz="1600" b="1" dirty="0">
              <a:solidFill>
                <a:srgbClr val="D4D4D4"/>
              </a:solidFill>
              <a:effectLst/>
              <a:latin typeface="Consolas" panose="020B0609020204030204" pitchFamily="49" charset="0"/>
            </a:endParaRPr>
          </a:p>
          <a:p>
            <a:r>
              <a:rPr lang="en-GB" sz="1600" b="1" dirty="0" err="1">
                <a:solidFill>
                  <a:srgbClr val="4FC1FF"/>
                </a:solidFill>
                <a:effectLst/>
                <a:latin typeface="Consolas" panose="020B0609020204030204" pitchFamily="49" charset="0"/>
              </a:rPr>
              <a:t>btnRoll</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1. Generate random dice roll number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2. Display dice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diceEl</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diceEl</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src</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`dice-</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dice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png</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3. Check for rolled 1:</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Add dice to current score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current0El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Change later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Switch to other player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b="0" dirty="0">
                <a:solidFill>
                  <a:srgbClr val="D4D4D4"/>
                </a:solidFill>
                <a:effectLst/>
                <a:latin typeface="Consolas" panose="020B0609020204030204" pitchFamily="49" charset="0"/>
              </a:rPr>
            </a:br>
            <a:endParaRPr lang="en-GB" b="0" dirty="0">
              <a:solidFill>
                <a:srgbClr val="D4D4D4"/>
              </a:solidFill>
              <a:effectLst/>
              <a:latin typeface="Consolas" panose="020B0609020204030204" pitchFamily="49" charset="0"/>
            </a:endParaRPr>
          </a:p>
        </p:txBody>
      </p:sp>
      <p:sp>
        <p:nvSpPr>
          <p:cNvPr id="3" name="TextBox 2">
            <a:extLst>
              <a:ext uri="{FF2B5EF4-FFF2-40B4-BE49-F238E27FC236}">
                <a16:creationId xmlns:a16="http://schemas.microsoft.com/office/drawing/2014/main" id="{F12F6892-5208-4BE7-992A-662B6F2F3656}"/>
              </a:ext>
            </a:extLst>
          </p:cNvPr>
          <p:cNvSpPr txBox="1"/>
          <p:nvPr/>
        </p:nvSpPr>
        <p:spPr>
          <a:xfrm>
            <a:off x="6844747" y="1905940"/>
            <a:ext cx="2554357" cy="2000548"/>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If the dice roll is not 1 then we need to add the dice rolled value to the current score and update the current score on screen.</a:t>
            </a:r>
            <a:endParaRPr lang="en-GB" b="1" dirty="0"/>
          </a:p>
          <a:p>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1239052932"/>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56340D4-6166-48EE-B32C-64F61E56BD9D}"/>
              </a:ext>
            </a:extLst>
          </p:cNvPr>
          <p:cNvPicPr>
            <a:picLocks noChangeAspect="1"/>
          </p:cNvPicPr>
          <p:nvPr/>
        </p:nvPicPr>
        <p:blipFill>
          <a:blip r:embed="rId2"/>
          <a:stretch>
            <a:fillRect/>
          </a:stretch>
        </p:blipFill>
        <p:spPr>
          <a:xfrm>
            <a:off x="231170" y="1443019"/>
            <a:ext cx="9336157" cy="4681788"/>
          </a:xfrm>
          <a:prstGeom prst="rect">
            <a:avLst/>
          </a:prstGeom>
        </p:spPr>
      </p:pic>
      <p:sp>
        <p:nvSpPr>
          <p:cNvPr id="4" name="TextBox 3">
            <a:extLst>
              <a:ext uri="{FF2B5EF4-FFF2-40B4-BE49-F238E27FC236}">
                <a16:creationId xmlns:a16="http://schemas.microsoft.com/office/drawing/2014/main" id="{E4293AD4-D32D-4FD2-AD0D-6A1DDB369CC6}"/>
              </a:ext>
            </a:extLst>
          </p:cNvPr>
          <p:cNvSpPr txBox="1"/>
          <p:nvPr/>
        </p:nvSpPr>
        <p:spPr>
          <a:xfrm>
            <a:off x="177420" y="163575"/>
            <a:ext cx="9443658" cy="1200329"/>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Now when the player clicks the roll dice button a random dice value is selected which is continually added to current score and updating the current element. Note that the image of the dice changes depending on the value because the filename for the image is dice-(value).</a:t>
            </a:r>
            <a:r>
              <a:rPr lang="en-GB" b="1" dirty="0" err="1">
                <a:latin typeface="Calibri" panose="020F0502020204030204" pitchFamily="34" charset="0"/>
                <a:cs typeface="Calibri" panose="020F0502020204030204" pitchFamily="34" charset="0"/>
              </a:rPr>
              <a:t>png</a:t>
            </a:r>
            <a:r>
              <a:rPr lang="en-GB" b="1" dirty="0">
                <a:latin typeface="Calibri" panose="020F0502020204030204" pitchFamily="34" charset="0"/>
                <a:cs typeface="Calibri" panose="020F0502020204030204" pitchFamily="34" charset="0"/>
              </a:rPr>
              <a:t>.</a:t>
            </a:r>
          </a:p>
          <a:p>
            <a:endParaRPr lang="en-GB" dirty="0"/>
          </a:p>
        </p:txBody>
      </p:sp>
      <p:cxnSp>
        <p:nvCxnSpPr>
          <p:cNvPr id="5" name="Straight Arrow Connector 4">
            <a:extLst>
              <a:ext uri="{FF2B5EF4-FFF2-40B4-BE49-F238E27FC236}">
                <a16:creationId xmlns:a16="http://schemas.microsoft.com/office/drawing/2014/main" id="{97B41FA0-14B8-4A2D-B0FC-472F4549B451}"/>
              </a:ext>
            </a:extLst>
          </p:cNvPr>
          <p:cNvCxnSpPr>
            <a:cxnSpLocks/>
          </p:cNvCxnSpPr>
          <p:nvPr/>
        </p:nvCxnSpPr>
        <p:spPr>
          <a:xfrm>
            <a:off x="1311965" y="1139687"/>
            <a:ext cx="0" cy="4134678"/>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9835F54E-C786-4001-918D-A2A9DC5917DD}"/>
              </a:ext>
            </a:extLst>
          </p:cNvPr>
          <p:cNvCxnSpPr>
            <a:cxnSpLocks/>
          </p:cNvCxnSpPr>
          <p:nvPr/>
        </p:nvCxnSpPr>
        <p:spPr>
          <a:xfrm>
            <a:off x="2431773" y="1139687"/>
            <a:ext cx="0" cy="3955774"/>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14DC885A-D000-4D3E-9BC8-8270F1CD66A1}"/>
              </a:ext>
            </a:extLst>
          </p:cNvPr>
          <p:cNvCxnSpPr>
            <a:cxnSpLocks/>
          </p:cNvCxnSpPr>
          <p:nvPr/>
        </p:nvCxnSpPr>
        <p:spPr>
          <a:xfrm>
            <a:off x="2875721" y="1139687"/>
            <a:ext cx="0" cy="2622861"/>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95692375"/>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E852B30-301F-4B45-8AF9-875212E38BC9}"/>
              </a:ext>
            </a:extLst>
          </p:cNvPr>
          <p:cNvSpPr txBox="1"/>
          <p:nvPr/>
        </p:nvSpPr>
        <p:spPr>
          <a:xfrm>
            <a:off x="195469" y="178772"/>
            <a:ext cx="9515061" cy="6063198"/>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Switching the Active player</a:t>
            </a:r>
          </a:p>
          <a:p>
            <a:br>
              <a:rPr lang="en-GB" b="0"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Selecting elements</a:t>
            </a:r>
            <a:endParaRPr lang="en-GB" sz="1600" b="1" dirty="0">
              <a:solidFill>
                <a:srgbClr val="D4D4D4"/>
              </a:solidFill>
              <a:effectLst/>
              <a:latin typeface="Consolas" panose="020B0609020204030204" pitchFamily="49" charset="0"/>
            </a:endParaRP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player0El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'.player--0'</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player1El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'.player--1'</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score0El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'#score--0'</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score1El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'#score--1'</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current0El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'#current--0'</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current1El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'#current--1'</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btnNew</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btn</a:t>
            </a:r>
            <a:r>
              <a:rPr lang="en-GB" sz="1600" b="1" dirty="0">
                <a:solidFill>
                  <a:srgbClr val="CE9178"/>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btnRoll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btn</a:t>
            </a:r>
            <a:r>
              <a:rPr lang="en-GB" sz="1600" b="1" dirty="0">
                <a:solidFill>
                  <a:srgbClr val="CE9178"/>
                </a:solidFill>
                <a:effectLst/>
                <a:latin typeface="Consolas" panose="020B0609020204030204" pitchFamily="49" charset="0"/>
              </a:rPr>
              <a:t>--roll'</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btnHold</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btn</a:t>
            </a:r>
            <a:r>
              <a:rPr lang="en-GB" sz="1600" b="1" dirty="0">
                <a:solidFill>
                  <a:srgbClr val="CE9178"/>
                </a:solidFill>
                <a:effectLst/>
                <a:latin typeface="Consolas" panose="020B0609020204030204" pitchFamily="49" charset="0"/>
              </a:rPr>
              <a:t>--hold'</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Starting conditions</a:t>
            </a:r>
            <a:endParaRPr lang="en-GB" sz="1600" b="1" dirty="0">
              <a:solidFill>
                <a:srgbClr val="D4D4D4"/>
              </a:solidFill>
              <a:effectLst/>
              <a:latin typeface="Consolas" panose="020B0609020204030204" pitchFamily="49" charset="0"/>
            </a:endParaRPr>
          </a:p>
          <a:p>
            <a:r>
              <a:rPr lang="en-GB" sz="1600" b="1" dirty="0">
                <a:solidFill>
                  <a:srgbClr val="4FC1FF"/>
                </a:solidFill>
                <a:effectLst/>
                <a:latin typeface="Consolas" panose="020B0609020204030204" pitchFamily="49" charset="0"/>
              </a:rPr>
              <a:t>score0El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score1El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err="1">
                <a:solidFill>
                  <a:srgbClr val="4FC1FF"/>
                </a:solidFill>
                <a:effectLst/>
                <a:latin typeface="Consolas" panose="020B0609020204030204" pitchFamily="49" charset="0"/>
              </a:rPr>
              <a:t>diceEl</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1F310023-3894-48E5-B7AB-46D9040309BE}"/>
              </a:ext>
            </a:extLst>
          </p:cNvPr>
          <p:cNvSpPr txBox="1"/>
          <p:nvPr/>
        </p:nvSpPr>
        <p:spPr>
          <a:xfrm>
            <a:off x="6844747" y="859018"/>
            <a:ext cx="2554357" cy="89255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We define the variables for the two players.</a:t>
            </a:r>
            <a:endParaRPr lang="en-GB" b="1" dirty="0"/>
          </a:p>
          <a:p>
            <a:endParaRPr lang="en-GB" sz="1600" b="1" dirty="0">
              <a:solidFill>
                <a:srgbClr val="D4D4D4"/>
              </a:solidFill>
              <a:effectLst/>
              <a:latin typeface="Consolas" panose="020B0609020204030204" pitchFamily="49" charset="0"/>
            </a:endParaRPr>
          </a:p>
        </p:txBody>
      </p:sp>
      <p:sp>
        <p:nvSpPr>
          <p:cNvPr id="5" name="TextBox 4">
            <a:extLst>
              <a:ext uri="{FF2B5EF4-FFF2-40B4-BE49-F238E27FC236}">
                <a16:creationId xmlns:a16="http://schemas.microsoft.com/office/drawing/2014/main" id="{4E72F1F8-CD8C-4560-99F3-FCC7AC2E2759}"/>
              </a:ext>
            </a:extLst>
          </p:cNvPr>
          <p:cNvSpPr txBox="1"/>
          <p:nvPr/>
        </p:nvSpPr>
        <p:spPr>
          <a:xfrm>
            <a:off x="6844747" y="4555434"/>
            <a:ext cx="2554357" cy="2000548"/>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We define a new immutable variable for active player and set it to zero. ( the active player is either zero or one)</a:t>
            </a:r>
            <a:endParaRPr lang="en-GB" b="1" dirty="0"/>
          </a:p>
          <a:p>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4202940932"/>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1AB466A-DE1B-4378-A8D8-BD4A2760309F}"/>
              </a:ext>
            </a:extLst>
          </p:cNvPr>
          <p:cNvSpPr txBox="1"/>
          <p:nvPr/>
        </p:nvSpPr>
        <p:spPr>
          <a:xfrm>
            <a:off x="195469" y="112512"/>
            <a:ext cx="9584635" cy="6001643"/>
          </a:xfrm>
          <a:prstGeom prst="rect">
            <a:avLst/>
          </a:prstGeom>
          <a:noFill/>
        </p:spPr>
        <p:txBody>
          <a:bodyPr wrap="square">
            <a:spAutoFit/>
          </a:bodyPr>
          <a:lstStyle/>
          <a:p>
            <a:r>
              <a:rPr lang="en-GB" sz="1600" b="1" dirty="0">
                <a:solidFill>
                  <a:srgbClr val="6A9955"/>
                </a:solidFill>
                <a:effectLst/>
                <a:latin typeface="Consolas" panose="020B0609020204030204" pitchFamily="49" charset="0"/>
              </a:rPr>
              <a:t>// Rolling dice functionality</a:t>
            </a:r>
            <a:endParaRPr lang="en-GB" sz="1600" b="1" dirty="0">
              <a:solidFill>
                <a:srgbClr val="D4D4D4"/>
              </a:solidFill>
              <a:effectLst/>
              <a:latin typeface="Consolas" panose="020B0609020204030204" pitchFamily="49" charset="0"/>
            </a:endParaRPr>
          </a:p>
          <a:p>
            <a:r>
              <a:rPr lang="en-GB" sz="1600" b="1" dirty="0" err="1">
                <a:solidFill>
                  <a:srgbClr val="4FC1FF"/>
                </a:solidFill>
                <a:effectLst/>
                <a:latin typeface="Consolas" panose="020B0609020204030204" pitchFamily="49" charset="0"/>
              </a:rPr>
              <a:t>btnRoll</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1. Generate random dice roll number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2. Display dice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diceEl</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diceEl</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src</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`dice-</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dice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png</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3. Check for rolled 1:</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Add dice to current score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getElementById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a:t>
            </a:r>
            <a:r>
              <a:rPr lang="en-GB" sz="1600" b="1" dirty="0">
                <a:solidFill>
                  <a:srgbClr val="569CD6"/>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Switch to other player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getElementById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a:t>
            </a:r>
            <a:r>
              <a:rPr lang="en-GB" sz="1600" b="1" dirty="0">
                <a:solidFill>
                  <a:srgbClr val="569CD6"/>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player0El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toggle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'player--active'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player1El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toggle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'player--active'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endParaRPr lang="en-GB" b="0" dirty="0">
              <a:solidFill>
                <a:srgbClr val="D4D4D4"/>
              </a:solidFill>
              <a:effectLst/>
              <a:latin typeface="Consolas" panose="020B0609020204030204" pitchFamily="49" charset="0"/>
            </a:endParaRPr>
          </a:p>
        </p:txBody>
      </p:sp>
      <p:sp>
        <p:nvSpPr>
          <p:cNvPr id="3" name="TextBox 2">
            <a:extLst>
              <a:ext uri="{FF2B5EF4-FFF2-40B4-BE49-F238E27FC236}">
                <a16:creationId xmlns:a16="http://schemas.microsoft.com/office/drawing/2014/main" id="{3339EB74-86C0-4F50-A484-2DE03F0DAAC2}"/>
              </a:ext>
            </a:extLst>
          </p:cNvPr>
          <p:cNvSpPr txBox="1"/>
          <p:nvPr/>
        </p:nvSpPr>
        <p:spPr>
          <a:xfrm>
            <a:off x="2246243" y="5652490"/>
            <a:ext cx="7129669" cy="923330"/>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We can also toggle the class list to change the background-</a:t>
            </a:r>
            <a:r>
              <a:rPr lang="en-GB" b="1" dirty="0" err="1">
                <a:latin typeface="Calibri" panose="020F0502020204030204" pitchFamily="34" charset="0"/>
                <a:cs typeface="Calibri" panose="020F0502020204030204" pitchFamily="34" charset="0"/>
              </a:rPr>
              <a:t>color</a:t>
            </a:r>
            <a:r>
              <a:rPr lang="en-GB" b="1" dirty="0">
                <a:latin typeface="Calibri" panose="020F0502020204030204" pitchFamily="34" charset="0"/>
                <a:cs typeface="Calibri" panose="020F0502020204030204" pitchFamily="34" charset="0"/>
              </a:rPr>
              <a:t> of to show the current player. Toggle just means if it has class ‘player—active’ remove it. If it does not have class ‘player—active’ add it.</a:t>
            </a:r>
            <a:endParaRPr lang="en-GB" sz="1600" b="1"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BA048BE7-0F92-4615-ADB9-F566741F2705}"/>
              </a:ext>
            </a:extLst>
          </p:cNvPr>
          <p:cNvSpPr txBox="1"/>
          <p:nvPr/>
        </p:nvSpPr>
        <p:spPr>
          <a:xfrm>
            <a:off x="5811078" y="4801539"/>
            <a:ext cx="3969026"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When the player switches the current score needs to be reset to zero.</a:t>
            </a:r>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23428440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D8C5E7-452B-433A-8C2F-8290E9549CB1}"/>
              </a:ext>
            </a:extLst>
          </p:cNvPr>
          <p:cNvSpPr txBox="1"/>
          <p:nvPr/>
        </p:nvSpPr>
        <p:spPr>
          <a:xfrm>
            <a:off x="1172403" y="703476"/>
            <a:ext cx="3119332" cy="2308324"/>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&lt;= </a:t>
            </a:r>
            <a:r>
              <a:rPr lang="en-GB" sz="1600" b="1" dirty="0">
                <a:solidFill>
                  <a:srgbClr val="B5CEA8"/>
                </a:solidFill>
                <a:effectLst/>
                <a:latin typeface="Consolas" panose="020B0609020204030204" pitchFamily="49" charset="0"/>
              </a:rPr>
              <a:t>2000</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century</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century</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century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3" name="TextBox 2">
            <a:extLst>
              <a:ext uri="{FF2B5EF4-FFF2-40B4-BE49-F238E27FC236}">
                <a16:creationId xmlns:a16="http://schemas.microsoft.com/office/drawing/2014/main" id="{F49161EE-823D-4063-83BD-3EA63B7BFEEB}"/>
              </a:ext>
            </a:extLst>
          </p:cNvPr>
          <p:cNvSpPr txBox="1"/>
          <p:nvPr/>
        </p:nvSpPr>
        <p:spPr>
          <a:xfrm>
            <a:off x="6116823" y="629531"/>
            <a:ext cx="3119332" cy="2308324"/>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2001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century</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&lt;= </a:t>
            </a:r>
            <a:r>
              <a:rPr lang="en-GB" sz="1600" b="1" dirty="0">
                <a:solidFill>
                  <a:srgbClr val="B5CEA8"/>
                </a:solidFill>
                <a:effectLst/>
                <a:latin typeface="Consolas" panose="020B0609020204030204" pitchFamily="49" charset="0"/>
              </a:rPr>
              <a:t>2000</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century</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century</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century</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4992E263-CD7D-4FA3-82AD-E05ED90A56C4}"/>
              </a:ext>
            </a:extLst>
          </p:cNvPr>
          <p:cNvSpPr txBox="1"/>
          <p:nvPr/>
        </p:nvSpPr>
        <p:spPr>
          <a:xfrm>
            <a:off x="179454" y="3030452"/>
            <a:ext cx="5105231" cy="1200329"/>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Note that the variable century is defined within the if else code block and so will produce an error if we try to call it outside the if else code block. </a:t>
            </a:r>
          </a:p>
          <a:p>
            <a:r>
              <a:rPr lang="en-GB" b="1" dirty="0">
                <a:effectLst/>
                <a:latin typeface="Calibri" panose="020F0502020204030204" pitchFamily="34" charset="0"/>
                <a:cs typeface="Calibri" panose="020F0502020204030204" pitchFamily="34" charset="0"/>
              </a:rPr>
              <a:t>Uncaught ReferenceError: century is not defined.</a:t>
            </a:r>
          </a:p>
        </p:txBody>
      </p:sp>
      <p:sp>
        <p:nvSpPr>
          <p:cNvPr id="5" name="TextBox 4">
            <a:extLst>
              <a:ext uri="{FF2B5EF4-FFF2-40B4-BE49-F238E27FC236}">
                <a16:creationId xmlns:a16="http://schemas.microsoft.com/office/drawing/2014/main" id="{4B05DDFA-66B2-4533-B7A0-223B3B6994B4}"/>
              </a:ext>
            </a:extLst>
          </p:cNvPr>
          <p:cNvSpPr txBox="1"/>
          <p:nvPr/>
        </p:nvSpPr>
        <p:spPr>
          <a:xfrm>
            <a:off x="5896461" y="3030452"/>
            <a:ext cx="3560057" cy="1200329"/>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so we first need to define an empty variable outside of the if else block to be able to call century outside of the if else statement.</a:t>
            </a:r>
          </a:p>
        </p:txBody>
      </p:sp>
    </p:spTree>
    <p:extLst>
      <p:ext uri="{BB962C8B-B14F-4D97-AF65-F5344CB8AC3E}">
        <p14:creationId xmlns:p14="http://schemas.microsoft.com/office/powerpoint/2010/main" val="4178754861"/>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8B48773-6632-4E32-8B91-CF7918921B78}"/>
              </a:ext>
            </a:extLst>
          </p:cNvPr>
          <p:cNvPicPr>
            <a:picLocks noChangeAspect="1"/>
          </p:cNvPicPr>
          <p:nvPr/>
        </p:nvPicPr>
        <p:blipFill>
          <a:blip r:embed="rId2"/>
          <a:stretch>
            <a:fillRect/>
          </a:stretch>
        </p:blipFill>
        <p:spPr>
          <a:xfrm>
            <a:off x="331304" y="1850512"/>
            <a:ext cx="9243391" cy="4628452"/>
          </a:xfrm>
          <a:prstGeom prst="rect">
            <a:avLst/>
          </a:prstGeom>
        </p:spPr>
      </p:pic>
      <p:sp>
        <p:nvSpPr>
          <p:cNvPr id="4" name="TextBox 3">
            <a:extLst>
              <a:ext uri="{FF2B5EF4-FFF2-40B4-BE49-F238E27FC236}">
                <a16:creationId xmlns:a16="http://schemas.microsoft.com/office/drawing/2014/main" id="{9E2EF2E8-B5A8-4463-B970-410F04F759EA}"/>
              </a:ext>
            </a:extLst>
          </p:cNvPr>
          <p:cNvSpPr txBox="1"/>
          <p:nvPr/>
        </p:nvSpPr>
        <p:spPr>
          <a:xfrm>
            <a:off x="177420" y="216583"/>
            <a:ext cx="9443658" cy="646331"/>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Now when the dice lands on 1 the active player changes, the score </a:t>
            </a:r>
            <a:r>
              <a:rPr lang="en-GB" b="1" dirty="0" err="1">
                <a:latin typeface="Calibri" panose="020F0502020204030204" pitchFamily="34" charset="0"/>
                <a:cs typeface="Calibri" panose="020F0502020204030204" pitchFamily="34" charset="0"/>
              </a:rPr>
              <a:t>currentScore</a:t>
            </a:r>
            <a:r>
              <a:rPr lang="en-GB" b="1" dirty="0">
                <a:latin typeface="Calibri" panose="020F0502020204030204" pitchFamily="34" charset="0"/>
                <a:cs typeface="Calibri" panose="020F0502020204030204" pitchFamily="34" charset="0"/>
              </a:rPr>
              <a:t> resets to zero and the background-colour flips to the other player.</a:t>
            </a:r>
            <a:endParaRPr lang="en-GB" dirty="0"/>
          </a:p>
        </p:txBody>
      </p:sp>
      <p:cxnSp>
        <p:nvCxnSpPr>
          <p:cNvPr id="5" name="Straight Arrow Connector 4">
            <a:extLst>
              <a:ext uri="{FF2B5EF4-FFF2-40B4-BE49-F238E27FC236}">
                <a16:creationId xmlns:a16="http://schemas.microsoft.com/office/drawing/2014/main" id="{3A6AE009-0B22-4736-A52F-5798E7449DA2}"/>
              </a:ext>
            </a:extLst>
          </p:cNvPr>
          <p:cNvCxnSpPr>
            <a:cxnSpLocks/>
          </p:cNvCxnSpPr>
          <p:nvPr/>
        </p:nvCxnSpPr>
        <p:spPr>
          <a:xfrm>
            <a:off x="1391478" y="874643"/>
            <a:ext cx="0" cy="4492487"/>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65788964-35D6-4170-8F41-C48B2C7DB21A}"/>
              </a:ext>
            </a:extLst>
          </p:cNvPr>
          <p:cNvCxnSpPr>
            <a:cxnSpLocks/>
          </p:cNvCxnSpPr>
          <p:nvPr/>
        </p:nvCxnSpPr>
        <p:spPr>
          <a:xfrm>
            <a:off x="4953000" y="874643"/>
            <a:ext cx="0" cy="2213114"/>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4FB06B68-202A-46CE-9746-8272F315F9CD}"/>
              </a:ext>
            </a:extLst>
          </p:cNvPr>
          <p:cNvCxnSpPr>
            <a:cxnSpLocks/>
          </p:cNvCxnSpPr>
          <p:nvPr/>
        </p:nvCxnSpPr>
        <p:spPr>
          <a:xfrm>
            <a:off x="2968486" y="874643"/>
            <a:ext cx="0" cy="3192705"/>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38097495"/>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D5EF0CB-2CAA-4260-8F74-5C2C30DE6140}"/>
              </a:ext>
            </a:extLst>
          </p:cNvPr>
          <p:cNvSpPr txBox="1"/>
          <p:nvPr/>
        </p:nvSpPr>
        <p:spPr>
          <a:xfrm>
            <a:off x="261730" y="185531"/>
            <a:ext cx="9382539" cy="603242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Holding the current Score part 1</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Selecting elements</a:t>
            </a:r>
            <a:endParaRPr lang="en-GB" sz="1600" b="1" dirty="0">
              <a:solidFill>
                <a:srgbClr val="D4D4D4"/>
              </a:solidFill>
              <a:effectLst/>
              <a:latin typeface="Consolas" panose="020B0609020204030204" pitchFamily="49" charset="0"/>
            </a:endParaRP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player0El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'.player--0'</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player1El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'.player--1'</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score0El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'#score--0'</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score1El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'#score--1'</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current0El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'#current--0'</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current1El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'#current--1'</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btnNew</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btn</a:t>
            </a:r>
            <a:r>
              <a:rPr lang="en-GB" sz="1600" b="1" dirty="0">
                <a:solidFill>
                  <a:srgbClr val="CE9178"/>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btnRoll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btn</a:t>
            </a:r>
            <a:r>
              <a:rPr lang="en-GB" sz="1600" b="1" dirty="0">
                <a:solidFill>
                  <a:srgbClr val="CE9178"/>
                </a:solidFill>
                <a:effectLst/>
                <a:latin typeface="Consolas" panose="020B0609020204030204" pitchFamily="49" charset="0"/>
              </a:rPr>
              <a:t>--roll'</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btnHold</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btn</a:t>
            </a:r>
            <a:r>
              <a:rPr lang="en-GB" sz="1600" b="1" dirty="0">
                <a:solidFill>
                  <a:srgbClr val="CE9178"/>
                </a:solidFill>
                <a:effectLst/>
                <a:latin typeface="Consolas" panose="020B0609020204030204" pitchFamily="49" charset="0"/>
              </a:rPr>
              <a:t>--hold'</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Starting conditions</a:t>
            </a:r>
            <a:endParaRPr lang="en-GB" sz="1600" b="1" dirty="0">
              <a:solidFill>
                <a:srgbClr val="D4D4D4"/>
              </a:solidFill>
              <a:effectLst/>
              <a:latin typeface="Consolas" panose="020B0609020204030204" pitchFamily="49" charset="0"/>
            </a:endParaRPr>
          </a:p>
          <a:p>
            <a:r>
              <a:rPr lang="en-GB" sz="1600" b="1" dirty="0">
                <a:solidFill>
                  <a:srgbClr val="4FC1FF"/>
                </a:solidFill>
                <a:effectLst/>
                <a:latin typeface="Consolas" panose="020B0609020204030204" pitchFamily="49" charset="0"/>
              </a:rPr>
              <a:t>score0El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score1El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err="1">
                <a:solidFill>
                  <a:srgbClr val="4FC1FF"/>
                </a:solidFill>
                <a:effectLst/>
                <a:latin typeface="Consolas" panose="020B0609020204030204" pitchFamily="49" charset="0"/>
              </a:rPr>
              <a:t>diceEl</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D2135D53-16F8-492A-BF3E-4F3822E95DD4}"/>
              </a:ext>
            </a:extLst>
          </p:cNvPr>
          <p:cNvSpPr txBox="1"/>
          <p:nvPr/>
        </p:nvSpPr>
        <p:spPr>
          <a:xfrm>
            <a:off x="3909392" y="5284893"/>
            <a:ext cx="5549349" cy="1200329"/>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2) We have an array of scores that contains two items. </a:t>
            </a:r>
            <a:r>
              <a:rPr lang="en-GB" b="1" dirty="0">
                <a:latin typeface="Calibri" panose="020F0502020204030204" pitchFamily="34" charset="0"/>
                <a:cs typeface="Calibri" panose="020F0502020204030204" pitchFamily="34" charset="0"/>
              </a:rPr>
              <a:t>Scores[0] holds the score for player 0 and score[1] holds the score for player 1. Note that the position in the array is also the player</a:t>
            </a:r>
            <a:endParaRPr lang="en-GB" b="1" dirty="0">
              <a:effectLst/>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1AFECBEA-9868-4EF1-A976-F7938919678D}"/>
              </a:ext>
            </a:extLst>
          </p:cNvPr>
          <p:cNvSpPr txBox="1"/>
          <p:nvPr/>
        </p:nvSpPr>
        <p:spPr>
          <a:xfrm>
            <a:off x="2782955" y="5337901"/>
            <a:ext cx="543340"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2)</a:t>
            </a:r>
          </a:p>
        </p:txBody>
      </p:sp>
    </p:spTree>
    <p:extLst>
      <p:ext uri="{BB962C8B-B14F-4D97-AF65-F5344CB8AC3E}">
        <p14:creationId xmlns:p14="http://schemas.microsoft.com/office/powerpoint/2010/main" val="3907914074"/>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CE5EE4D-FE11-4A17-B127-39DFF622FBF9}"/>
              </a:ext>
            </a:extLst>
          </p:cNvPr>
          <p:cNvSpPr txBox="1"/>
          <p:nvPr/>
        </p:nvSpPr>
        <p:spPr>
          <a:xfrm>
            <a:off x="175591" y="128074"/>
            <a:ext cx="9554818" cy="6740307"/>
          </a:xfrm>
          <a:prstGeom prst="rect">
            <a:avLst/>
          </a:prstGeom>
          <a:noFill/>
        </p:spPr>
        <p:txBody>
          <a:bodyPr wrap="square">
            <a:spAutoFit/>
          </a:bodyPr>
          <a:lstStyle/>
          <a:p>
            <a:r>
              <a:rPr lang="en-GB" sz="1600" b="1" dirty="0">
                <a:solidFill>
                  <a:srgbClr val="6A9955"/>
                </a:solidFill>
                <a:effectLst/>
                <a:latin typeface="Consolas" panose="020B0609020204030204" pitchFamily="49" charset="0"/>
              </a:rPr>
              <a:t>// Switch player function</a:t>
            </a:r>
            <a:endParaRPr lang="en-GB" sz="1600" b="1" dirty="0">
              <a:solidFill>
                <a:srgbClr val="D4D4D4"/>
              </a:solidFill>
              <a:effectLst/>
              <a:latin typeface="Consolas" panose="020B0609020204030204" pitchFamily="49" charset="0"/>
            </a:endParaRP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switchPlayer</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getElementById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a:t>
            </a:r>
            <a:r>
              <a:rPr lang="en-GB" sz="1600" b="1" dirty="0">
                <a:solidFill>
                  <a:srgbClr val="569CD6"/>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`active--player = </a:t>
            </a:r>
            <a:r>
              <a:rPr lang="en-GB" sz="1600" b="1" dirty="0">
                <a:solidFill>
                  <a:srgbClr val="569CD6"/>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player0El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toggle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'player--active'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player1El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toggle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'player--active'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Rolling dice functionality</a:t>
            </a:r>
            <a:endParaRPr lang="en-GB" sz="1600" b="1" dirty="0">
              <a:solidFill>
                <a:srgbClr val="D4D4D4"/>
              </a:solidFill>
              <a:effectLst/>
              <a:latin typeface="Consolas" panose="020B0609020204030204" pitchFamily="49" charset="0"/>
            </a:endParaRPr>
          </a:p>
          <a:p>
            <a:r>
              <a:rPr lang="en-GB" sz="1600" b="1" dirty="0" err="1">
                <a:solidFill>
                  <a:srgbClr val="4FC1FF"/>
                </a:solidFill>
                <a:effectLst/>
                <a:latin typeface="Consolas" panose="020B0609020204030204" pitchFamily="49" charset="0"/>
              </a:rPr>
              <a:t>btnRoll</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1. Generate random dice roll number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2. Display dice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diceEl</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diceEl</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src</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`dice-</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dice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png</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3. Check for rolled 1:</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Add dice to current score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getElementById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a:t>
            </a:r>
            <a:r>
              <a:rPr lang="en-GB" sz="1600" b="1" dirty="0">
                <a:solidFill>
                  <a:srgbClr val="569CD6"/>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p:txBody>
      </p:sp>
    </p:spTree>
    <p:extLst>
      <p:ext uri="{BB962C8B-B14F-4D97-AF65-F5344CB8AC3E}">
        <p14:creationId xmlns:p14="http://schemas.microsoft.com/office/powerpoint/2010/main" val="644024098"/>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2CB1898-5DD0-4F4D-9CDA-F239045BB02B}"/>
              </a:ext>
            </a:extLst>
          </p:cNvPr>
          <p:cNvSpPr txBox="1"/>
          <p:nvPr/>
        </p:nvSpPr>
        <p:spPr>
          <a:xfrm>
            <a:off x="175590" y="207586"/>
            <a:ext cx="9730409" cy="4770537"/>
          </a:xfrm>
          <a:prstGeom prst="rect">
            <a:avLst/>
          </a:prstGeom>
          <a:noFill/>
        </p:spPr>
        <p:txBody>
          <a:bodyPr wrap="square">
            <a:spAutoFit/>
          </a:bodyPr>
          <a:lstStyle/>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Switch to other player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switchPlayer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4FC1FF"/>
                </a:solidFill>
                <a:effectLst/>
                <a:latin typeface="Consolas" panose="020B0609020204030204" pitchFamily="49" charset="0"/>
              </a:rPr>
              <a:t>btnHold</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1. Add current score to active players score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  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getElementById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569CD6"/>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2. Check if player's score is &gt;= 100</a:t>
            </a:r>
            <a:endParaRPr lang="en-GB" sz="1600" b="1" dirty="0">
              <a:solidFill>
                <a:srgbClr val="D4D4D4"/>
              </a:solidFill>
              <a:effectLst/>
              <a:latin typeface="Consolas" panose="020B0609020204030204" pitchFamily="49" charset="0"/>
            </a:endParaRP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Finish the Game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Switch to the other player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switchPlayer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endParaRPr lang="en-GB" sz="1600" b="1" dirty="0">
              <a:solidFill>
                <a:srgbClr val="D4D4D4"/>
              </a:solidFill>
              <a:effectLst/>
              <a:latin typeface="Consolas" panose="020B0609020204030204" pitchFamily="49" charset="0"/>
            </a:endParaRPr>
          </a:p>
        </p:txBody>
      </p:sp>
      <p:sp>
        <p:nvSpPr>
          <p:cNvPr id="3" name="TextBox 2">
            <a:extLst>
              <a:ext uri="{FF2B5EF4-FFF2-40B4-BE49-F238E27FC236}">
                <a16:creationId xmlns:a16="http://schemas.microsoft.com/office/drawing/2014/main" id="{662616E4-0309-4223-89F0-E8FD5AE73663}"/>
              </a:ext>
            </a:extLst>
          </p:cNvPr>
          <p:cNvSpPr txBox="1"/>
          <p:nvPr/>
        </p:nvSpPr>
        <p:spPr>
          <a:xfrm>
            <a:off x="5615609" y="414718"/>
            <a:ext cx="3969026" cy="923330"/>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1) We </a:t>
            </a:r>
            <a:r>
              <a:rPr lang="en-GB" b="1" dirty="0">
                <a:latin typeface="Calibri" panose="020F0502020204030204" pitchFamily="34" charset="0"/>
                <a:cs typeface="Calibri" panose="020F0502020204030204" pitchFamily="34" charset="0"/>
              </a:rPr>
              <a:t>add an event listener to the hold button and define the actions that we want this function to do.</a:t>
            </a:r>
            <a:endParaRPr lang="en-GB" sz="1600" b="1"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5421C4B1-DB4F-4774-808D-23439CB33DB7}"/>
              </a:ext>
            </a:extLst>
          </p:cNvPr>
          <p:cNvSpPr txBox="1"/>
          <p:nvPr/>
        </p:nvSpPr>
        <p:spPr>
          <a:xfrm>
            <a:off x="5615609" y="2908347"/>
            <a:ext cx="3969026" cy="1200329"/>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3) As the active player is either 0 or 1 we can use this to identify the position in the scores array and add the current score to that position value.</a:t>
            </a:r>
            <a:endParaRPr lang="en-GB" sz="1600" b="1" dirty="0">
              <a:solidFill>
                <a:srgbClr val="D4D4D4"/>
              </a:solidFill>
              <a:effectLst/>
              <a:latin typeface="Consolas" panose="020B0609020204030204" pitchFamily="49" charset="0"/>
            </a:endParaRPr>
          </a:p>
        </p:txBody>
      </p:sp>
      <p:sp>
        <p:nvSpPr>
          <p:cNvPr id="5" name="TextBox 4">
            <a:extLst>
              <a:ext uri="{FF2B5EF4-FFF2-40B4-BE49-F238E27FC236}">
                <a16:creationId xmlns:a16="http://schemas.microsoft.com/office/drawing/2014/main" id="{26F68744-82AC-4EDC-B8B3-7D69534BBD22}"/>
              </a:ext>
            </a:extLst>
          </p:cNvPr>
          <p:cNvSpPr txBox="1"/>
          <p:nvPr/>
        </p:nvSpPr>
        <p:spPr>
          <a:xfrm>
            <a:off x="248478" y="5217311"/>
            <a:ext cx="9409044"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5) Now when the hols is clicked we also want to switch player. But this is code we have used before so we put that code in a function and call it.</a:t>
            </a:r>
            <a:endParaRPr lang="en-GB" sz="1600" b="1" dirty="0">
              <a:solidFill>
                <a:srgbClr val="D4D4D4"/>
              </a:solidFill>
              <a:effectLst/>
              <a:latin typeface="Consolas" panose="020B0609020204030204" pitchFamily="49" charset="0"/>
            </a:endParaRPr>
          </a:p>
        </p:txBody>
      </p:sp>
      <p:sp>
        <p:nvSpPr>
          <p:cNvPr id="6" name="TextBox 5">
            <a:extLst>
              <a:ext uri="{FF2B5EF4-FFF2-40B4-BE49-F238E27FC236}">
                <a16:creationId xmlns:a16="http://schemas.microsoft.com/office/drawing/2014/main" id="{B2959756-E972-4381-94F3-8F021BAEA41B}"/>
              </a:ext>
            </a:extLst>
          </p:cNvPr>
          <p:cNvSpPr txBox="1"/>
          <p:nvPr/>
        </p:nvSpPr>
        <p:spPr>
          <a:xfrm>
            <a:off x="2189921" y="3941666"/>
            <a:ext cx="394252"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5)</a:t>
            </a:r>
            <a:endParaRPr lang="en-GB" sz="1600" b="1" dirty="0">
              <a:solidFill>
                <a:srgbClr val="D4D4D4"/>
              </a:solidFill>
              <a:effectLst/>
              <a:latin typeface="Consolas" panose="020B0609020204030204" pitchFamily="49" charset="0"/>
            </a:endParaRPr>
          </a:p>
        </p:txBody>
      </p:sp>
      <p:sp>
        <p:nvSpPr>
          <p:cNvPr id="7" name="TextBox 6">
            <a:extLst>
              <a:ext uri="{FF2B5EF4-FFF2-40B4-BE49-F238E27FC236}">
                <a16:creationId xmlns:a16="http://schemas.microsoft.com/office/drawing/2014/main" id="{41DCE517-6E47-45A2-BC2A-01D222F0FE7E}"/>
              </a:ext>
            </a:extLst>
          </p:cNvPr>
          <p:cNvSpPr txBox="1"/>
          <p:nvPr/>
        </p:nvSpPr>
        <p:spPr>
          <a:xfrm>
            <a:off x="2373793" y="463994"/>
            <a:ext cx="394252"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5)</a:t>
            </a:r>
            <a:endParaRPr lang="en-GB" sz="1600" b="1" dirty="0">
              <a:solidFill>
                <a:srgbClr val="D4D4D4"/>
              </a:solidFill>
              <a:effectLst/>
              <a:latin typeface="Consolas" panose="020B0609020204030204" pitchFamily="49" charset="0"/>
            </a:endParaRPr>
          </a:p>
        </p:txBody>
      </p:sp>
      <p:sp>
        <p:nvSpPr>
          <p:cNvPr id="8" name="TextBox 7">
            <a:extLst>
              <a:ext uri="{FF2B5EF4-FFF2-40B4-BE49-F238E27FC236}">
                <a16:creationId xmlns:a16="http://schemas.microsoft.com/office/drawing/2014/main" id="{353F2334-43C2-43FE-B0A8-8EB8F56AB122}"/>
              </a:ext>
            </a:extLst>
          </p:cNvPr>
          <p:cNvSpPr txBox="1"/>
          <p:nvPr/>
        </p:nvSpPr>
        <p:spPr>
          <a:xfrm>
            <a:off x="1744314" y="1153382"/>
            <a:ext cx="445607"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1)</a:t>
            </a:r>
            <a:endParaRPr lang="en-GB" sz="1600" b="1" dirty="0">
              <a:solidFill>
                <a:srgbClr val="D4D4D4"/>
              </a:solidFill>
              <a:effectLst/>
              <a:latin typeface="Consolas" panose="020B0609020204030204" pitchFamily="49" charset="0"/>
            </a:endParaRPr>
          </a:p>
        </p:txBody>
      </p:sp>
      <p:sp>
        <p:nvSpPr>
          <p:cNvPr id="9" name="TextBox 8">
            <a:extLst>
              <a:ext uri="{FF2B5EF4-FFF2-40B4-BE49-F238E27FC236}">
                <a16:creationId xmlns:a16="http://schemas.microsoft.com/office/drawing/2014/main" id="{1D306494-B2F8-4B05-B569-8BC60A2DF202}"/>
              </a:ext>
            </a:extLst>
          </p:cNvPr>
          <p:cNvSpPr txBox="1"/>
          <p:nvPr/>
        </p:nvSpPr>
        <p:spPr>
          <a:xfrm>
            <a:off x="4626661" y="1915383"/>
            <a:ext cx="445607" cy="369332"/>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3</a:t>
            </a:r>
            <a:r>
              <a:rPr lang="en-GB" b="1" dirty="0">
                <a:effectLst/>
                <a:latin typeface="Calibri" panose="020F0502020204030204" pitchFamily="34" charset="0"/>
                <a:cs typeface="Calibri" panose="020F0502020204030204" pitchFamily="34" charset="0"/>
              </a:rPr>
              <a:t>)</a:t>
            </a:r>
            <a:endParaRPr lang="en-GB" sz="1600" b="1" dirty="0">
              <a:solidFill>
                <a:srgbClr val="D4D4D4"/>
              </a:solidFill>
              <a:effectLst/>
              <a:latin typeface="Consolas" panose="020B0609020204030204" pitchFamily="49" charset="0"/>
            </a:endParaRPr>
          </a:p>
        </p:txBody>
      </p:sp>
      <p:sp>
        <p:nvSpPr>
          <p:cNvPr id="10" name="TextBox 9">
            <a:extLst>
              <a:ext uri="{FF2B5EF4-FFF2-40B4-BE49-F238E27FC236}">
                <a16:creationId xmlns:a16="http://schemas.microsoft.com/office/drawing/2014/main" id="{0A8D5D4D-F140-4AD4-A6BB-755BAA79129F}"/>
              </a:ext>
            </a:extLst>
          </p:cNvPr>
          <p:cNvSpPr txBox="1"/>
          <p:nvPr/>
        </p:nvSpPr>
        <p:spPr>
          <a:xfrm>
            <a:off x="5615609" y="4310998"/>
            <a:ext cx="3969026" cy="646331"/>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4</a:t>
            </a:r>
            <a:r>
              <a:rPr lang="en-GB" b="1" dirty="0">
                <a:effectLst/>
                <a:latin typeface="Calibri" panose="020F0502020204030204" pitchFamily="34" charset="0"/>
                <a:cs typeface="Calibri" panose="020F0502020204030204" pitchFamily="34" charset="0"/>
              </a:rPr>
              <a:t>) We also need to update the score element of the active player.</a:t>
            </a:r>
            <a:endParaRPr lang="en-GB" sz="1600" b="1" dirty="0">
              <a:solidFill>
                <a:srgbClr val="D4D4D4"/>
              </a:solidFill>
              <a:effectLst/>
              <a:latin typeface="Consolas" panose="020B0609020204030204" pitchFamily="49" charset="0"/>
            </a:endParaRPr>
          </a:p>
        </p:txBody>
      </p:sp>
      <p:sp>
        <p:nvSpPr>
          <p:cNvPr id="11" name="TextBox 10">
            <a:extLst>
              <a:ext uri="{FF2B5EF4-FFF2-40B4-BE49-F238E27FC236}">
                <a16:creationId xmlns:a16="http://schemas.microsoft.com/office/drawing/2014/main" id="{E84D20B4-E4B1-44EE-9F80-D17D7D2339F3}"/>
              </a:ext>
            </a:extLst>
          </p:cNvPr>
          <p:cNvSpPr txBox="1"/>
          <p:nvPr/>
        </p:nvSpPr>
        <p:spPr>
          <a:xfrm>
            <a:off x="2685222" y="2632336"/>
            <a:ext cx="394252" cy="369332"/>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4</a:t>
            </a:r>
            <a:r>
              <a:rPr lang="en-GB" b="1" dirty="0">
                <a:effectLst/>
                <a:latin typeface="Calibri" panose="020F0502020204030204" pitchFamily="34" charset="0"/>
                <a:cs typeface="Calibri" panose="020F0502020204030204" pitchFamily="34" charset="0"/>
              </a:rPr>
              <a:t>)</a:t>
            </a:r>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2490666645"/>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9CAEF0C3-F858-4C71-92CD-83DDE5A2B7E9}"/>
              </a:ext>
            </a:extLst>
          </p:cNvPr>
          <p:cNvPicPr>
            <a:picLocks noChangeAspect="1"/>
          </p:cNvPicPr>
          <p:nvPr/>
        </p:nvPicPr>
        <p:blipFill>
          <a:blip r:embed="rId2"/>
          <a:stretch>
            <a:fillRect/>
          </a:stretch>
        </p:blipFill>
        <p:spPr>
          <a:xfrm>
            <a:off x="271669" y="1844285"/>
            <a:ext cx="9362661" cy="4763579"/>
          </a:xfrm>
          <a:prstGeom prst="rect">
            <a:avLst/>
          </a:prstGeom>
        </p:spPr>
      </p:pic>
      <p:sp>
        <p:nvSpPr>
          <p:cNvPr id="4" name="TextBox 3">
            <a:extLst>
              <a:ext uri="{FF2B5EF4-FFF2-40B4-BE49-F238E27FC236}">
                <a16:creationId xmlns:a16="http://schemas.microsoft.com/office/drawing/2014/main" id="{D9A80EB7-8BD9-4CFD-B54D-3010263C189F}"/>
              </a:ext>
            </a:extLst>
          </p:cNvPr>
          <p:cNvSpPr txBox="1"/>
          <p:nvPr/>
        </p:nvSpPr>
        <p:spPr>
          <a:xfrm>
            <a:off x="271669" y="250136"/>
            <a:ext cx="9362661"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Now when the hold button is clicked the current value </a:t>
            </a:r>
            <a:r>
              <a:rPr lang="en-GB" b="1" dirty="0">
                <a:latin typeface="Calibri" panose="020F0502020204030204" pitchFamily="34" charset="0"/>
                <a:cs typeface="Calibri" panose="020F0502020204030204" pitchFamily="34" charset="0"/>
              </a:rPr>
              <a:t>of the active player is added to the scores array.</a:t>
            </a:r>
            <a:endParaRPr lang="en-GB" b="1" dirty="0">
              <a:effectLst/>
              <a:latin typeface="Calibri" panose="020F0502020204030204" pitchFamily="34" charset="0"/>
              <a:cs typeface="Calibri" panose="020F0502020204030204" pitchFamily="34" charset="0"/>
            </a:endParaRPr>
          </a:p>
        </p:txBody>
      </p:sp>
      <p:cxnSp>
        <p:nvCxnSpPr>
          <p:cNvPr id="5" name="Straight Arrow Connector 4">
            <a:extLst>
              <a:ext uri="{FF2B5EF4-FFF2-40B4-BE49-F238E27FC236}">
                <a16:creationId xmlns:a16="http://schemas.microsoft.com/office/drawing/2014/main" id="{3DB36585-0DB6-492C-B87A-8F532D7A7025}"/>
              </a:ext>
            </a:extLst>
          </p:cNvPr>
          <p:cNvCxnSpPr>
            <a:cxnSpLocks/>
          </p:cNvCxnSpPr>
          <p:nvPr/>
        </p:nvCxnSpPr>
        <p:spPr>
          <a:xfrm>
            <a:off x="5380382" y="3538332"/>
            <a:ext cx="420756" cy="0"/>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E3FA78E9-8B12-49A8-9C21-0A853A2BBF4D}"/>
              </a:ext>
            </a:extLst>
          </p:cNvPr>
          <p:cNvCxnSpPr>
            <a:cxnSpLocks/>
          </p:cNvCxnSpPr>
          <p:nvPr/>
        </p:nvCxnSpPr>
        <p:spPr>
          <a:xfrm>
            <a:off x="5380382" y="6142390"/>
            <a:ext cx="420756" cy="0"/>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0CD441F4-622C-4427-9D35-867E9470FC8F}"/>
              </a:ext>
            </a:extLst>
          </p:cNvPr>
          <p:cNvCxnSpPr>
            <a:cxnSpLocks/>
          </p:cNvCxnSpPr>
          <p:nvPr/>
        </p:nvCxnSpPr>
        <p:spPr>
          <a:xfrm>
            <a:off x="5380382" y="662609"/>
            <a:ext cx="0" cy="5479781"/>
          </a:xfrm>
          <a:prstGeom prst="straightConnector1">
            <a:avLst/>
          </a:prstGeom>
          <a:ln w="31750">
            <a:solidFill>
              <a:srgbClr val="FF0000"/>
            </a:solidFill>
            <a:tailEnd type="non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D61D63E6-45D0-4BF3-945C-DDCA367DBB29}"/>
              </a:ext>
            </a:extLst>
          </p:cNvPr>
          <p:cNvCxnSpPr>
            <a:cxnSpLocks/>
          </p:cNvCxnSpPr>
          <p:nvPr/>
        </p:nvCxnSpPr>
        <p:spPr>
          <a:xfrm>
            <a:off x="2918790" y="662609"/>
            <a:ext cx="0" cy="5433394"/>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25494067"/>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84872CC-2D9F-47E7-914A-E1BFE098EBAD}"/>
              </a:ext>
            </a:extLst>
          </p:cNvPr>
          <p:cNvSpPr txBox="1"/>
          <p:nvPr/>
        </p:nvSpPr>
        <p:spPr>
          <a:xfrm>
            <a:off x="288234" y="175609"/>
            <a:ext cx="9329531" cy="603242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Holding the current Score part 2</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Selecting elements</a:t>
            </a:r>
            <a:endParaRPr lang="en-GB" sz="1600" b="1" dirty="0">
              <a:solidFill>
                <a:srgbClr val="D4D4D4"/>
              </a:solidFill>
              <a:effectLst/>
              <a:latin typeface="Consolas" panose="020B0609020204030204" pitchFamily="49" charset="0"/>
            </a:endParaRP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player0El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'.player--0'</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player1El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'.player--1'</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score0El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'#score--0'</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score1El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'#score--1'</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current0El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'#current--0'</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current1El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'#current--1'</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btnNew</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btn</a:t>
            </a:r>
            <a:r>
              <a:rPr lang="en-GB" sz="1600" b="1" dirty="0">
                <a:solidFill>
                  <a:srgbClr val="CE9178"/>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btnRoll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btn</a:t>
            </a:r>
            <a:r>
              <a:rPr lang="en-GB" sz="1600" b="1" dirty="0">
                <a:solidFill>
                  <a:srgbClr val="CE9178"/>
                </a:solidFill>
                <a:effectLst/>
                <a:latin typeface="Consolas" panose="020B0609020204030204" pitchFamily="49" charset="0"/>
              </a:rPr>
              <a:t>--roll'</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btnHold</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btn</a:t>
            </a:r>
            <a:r>
              <a:rPr lang="en-GB" sz="1600" b="1" dirty="0">
                <a:solidFill>
                  <a:srgbClr val="CE9178"/>
                </a:solidFill>
                <a:effectLst/>
                <a:latin typeface="Consolas" panose="020B0609020204030204" pitchFamily="49" charset="0"/>
              </a:rPr>
              <a:t>--hold'</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Starting conditions</a:t>
            </a:r>
            <a:endParaRPr lang="en-GB" sz="1600" b="1" dirty="0">
              <a:solidFill>
                <a:srgbClr val="D4D4D4"/>
              </a:solidFill>
              <a:effectLst/>
              <a:latin typeface="Consolas" panose="020B0609020204030204" pitchFamily="49" charset="0"/>
            </a:endParaRPr>
          </a:p>
          <a:p>
            <a:r>
              <a:rPr lang="en-GB" sz="1600" b="1" dirty="0">
                <a:solidFill>
                  <a:srgbClr val="4FC1FF"/>
                </a:solidFill>
                <a:effectLst/>
                <a:latin typeface="Consolas" panose="020B0609020204030204" pitchFamily="49" charset="0"/>
              </a:rPr>
              <a:t>score0El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score1El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err="1">
                <a:solidFill>
                  <a:srgbClr val="4FC1FF"/>
                </a:solidFill>
                <a:effectLst/>
                <a:latin typeface="Consolas" panose="020B0609020204030204" pitchFamily="49" charset="0"/>
              </a:rPr>
              <a:t>diceEl</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3461489545"/>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60CFE10-EC30-408B-93C2-0EEC6063B654}"/>
              </a:ext>
            </a:extLst>
          </p:cNvPr>
          <p:cNvSpPr txBox="1"/>
          <p:nvPr/>
        </p:nvSpPr>
        <p:spPr>
          <a:xfrm>
            <a:off x="288234" y="175609"/>
            <a:ext cx="9329531" cy="6740307"/>
          </a:xfrm>
          <a:prstGeom prst="rect">
            <a:avLst/>
          </a:prstGeom>
          <a:noFill/>
        </p:spPr>
        <p:txBody>
          <a:bodyPr wrap="square">
            <a:spAutoFit/>
          </a:bodyPr>
          <a:lstStyle/>
          <a:p>
            <a:r>
              <a:rPr lang="en-GB" sz="1600" b="1" dirty="0">
                <a:solidFill>
                  <a:srgbClr val="6A9955"/>
                </a:solidFill>
                <a:effectLst/>
                <a:latin typeface="Consolas" panose="020B0609020204030204" pitchFamily="49" charset="0"/>
              </a:rPr>
              <a:t>// Switch player function</a:t>
            </a:r>
            <a:endParaRPr lang="en-GB" sz="1600" b="1" dirty="0">
              <a:solidFill>
                <a:srgbClr val="D4D4D4"/>
              </a:solidFill>
              <a:effectLst/>
              <a:latin typeface="Consolas" panose="020B0609020204030204" pitchFamily="49" charset="0"/>
            </a:endParaRP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switchPlayer</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getElementById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a:t>
            </a:r>
            <a:r>
              <a:rPr lang="en-GB" sz="1600" b="1" dirty="0">
                <a:solidFill>
                  <a:srgbClr val="569CD6"/>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`active--player = </a:t>
            </a:r>
            <a:r>
              <a:rPr lang="en-GB" sz="1600" b="1" dirty="0">
                <a:solidFill>
                  <a:srgbClr val="569CD6"/>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player0El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toggle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'player--active'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player1El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toggle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'player--active'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Rolling dice functionality</a:t>
            </a:r>
            <a:endParaRPr lang="en-GB" sz="1600" b="1" dirty="0">
              <a:solidFill>
                <a:srgbClr val="D4D4D4"/>
              </a:solidFill>
              <a:effectLst/>
              <a:latin typeface="Consolas" panose="020B0609020204030204" pitchFamily="49" charset="0"/>
            </a:endParaRPr>
          </a:p>
          <a:p>
            <a:r>
              <a:rPr lang="en-GB" sz="1600" b="1" dirty="0" err="1">
                <a:solidFill>
                  <a:srgbClr val="4FC1FF"/>
                </a:solidFill>
                <a:effectLst/>
                <a:latin typeface="Consolas" panose="020B0609020204030204" pitchFamily="49" charset="0"/>
              </a:rPr>
              <a:t>btnRoll</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1. Generate random dice roll number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2. Display dice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diceEl</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diceEl</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src</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`dice-</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dice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png</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3. Check for rolled 1:</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Add dice to current score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getElementById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a:t>
            </a:r>
            <a:r>
              <a:rPr lang="en-GB" sz="1600" b="1" dirty="0">
                <a:solidFill>
                  <a:srgbClr val="569CD6"/>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3876972067"/>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B3DEEC8-50FE-4682-9CE0-7191182C2937}"/>
              </a:ext>
            </a:extLst>
          </p:cNvPr>
          <p:cNvSpPr txBox="1"/>
          <p:nvPr/>
        </p:nvSpPr>
        <p:spPr>
          <a:xfrm>
            <a:off x="288234" y="175609"/>
            <a:ext cx="9438862" cy="6247864"/>
          </a:xfrm>
          <a:prstGeom prst="rect">
            <a:avLst/>
          </a:prstGeom>
          <a:noFill/>
        </p:spPr>
        <p:txBody>
          <a:bodyPr wrap="square">
            <a:spAutoFit/>
          </a:bodyPr>
          <a:lstStyle/>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Switch to other player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switchPlayer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4FC1FF"/>
                </a:solidFill>
                <a:effectLst/>
                <a:latin typeface="Consolas" panose="020B0609020204030204" pitchFamily="49" charset="0"/>
              </a:rPr>
              <a:t>btnHold</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1. Add current score to active players score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getElementById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569CD6"/>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2. Check if player's score is &gt;= 100</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100</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Finish the Game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t>
            </a:r>
            <a:r>
              <a:rPr lang="en-GB" sz="1600" b="1" dirty="0">
                <a:solidFill>
                  <a:srgbClr val="569CD6"/>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'player--winner'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t>
            </a:r>
            <a:r>
              <a:rPr lang="en-GB" sz="1600" b="1" dirty="0">
                <a:solidFill>
                  <a:srgbClr val="569CD6"/>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'player--active'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Switch to the other player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switchPlayer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p:txBody>
      </p:sp>
      <p:sp>
        <p:nvSpPr>
          <p:cNvPr id="3" name="TextBox 2">
            <a:extLst>
              <a:ext uri="{FF2B5EF4-FFF2-40B4-BE49-F238E27FC236}">
                <a16:creationId xmlns:a16="http://schemas.microsoft.com/office/drawing/2014/main" id="{5EEBAC6E-9A3D-419D-92CE-4F51415AB3A5}"/>
              </a:ext>
            </a:extLst>
          </p:cNvPr>
          <p:cNvSpPr txBox="1"/>
          <p:nvPr/>
        </p:nvSpPr>
        <p:spPr>
          <a:xfrm>
            <a:off x="4399722" y="5108208"/>
            <a:ext cx="4827104" cy="1200329"/>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When the active player’s core is greater than or equal to 100 we want to finish the game by adding a player--winner class and removing the player--active class.</a:t>
            </a:r>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3843673899"/>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521CB38-6B6D-4BB8-9AD5-A208AF0CBE2F}"/>
              </a:ext>
            </a:extLst>
          </p:cNvPr>
          <p:cNvPicPr>
            <a:picLocks noChangeAspect="1"/>
          </p:cNvPicPr>
          <p:nvPr/>
        </p:nvPicPr>
        <p:blipFill>
          <a:blip r:embed="rId2"/>
          <a:stretch>
            <a:fillRect/>
          </a:stretch>
        </p:blipFill>
        <p:spPr>
          <a:xfrm>
            <a:off x="268356" y="1804591"/>
            <a:ext cx="9369287" cy="4739515"/>
          </a:xfrm>
          <a:prstGeom prst="rect">
            <a:avLst/>
          </a:prstGeom>
        </p:spPr>
      </p:pic>
      <p:sp>
        <p:nvSpPr>
          <p:cNvPr id="4" name="TextBox 3">
            <a:extLst>
              <a:ext uri="{FF2B5EF4-FFF2-40B4-BE49-F238E27FC236}">
                <a16:creationId xmlns:a16="http://schemas.microsoft.com/office/drawing/2014/main" id="{C3BE646D-7495-4D4C-9F3C-DDE658463C70}"/>
              </a:ext>
            </a:extLst>
          </p:cNvPr>
          <p:cNvSpPr txBox="1"/>
          <p:nvPr/>
        </p:nvSpPr>
        <p:spPr>
          <a:xfrm>
            <a:off x="125895" y="313894"/>
            <a:ext cx="9362661" cy="369332"/>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Player-winner class added and player—active class removed.</a:t>
            </a:r>
            <a:endParaRPr lang="en-GB" b="1" dirty="0">
              <a:effectLst/>
              <a:latin typeface="Calibri" panose="020F0502020204030204" pitchFamily="34" charset="0"/>
              <a:cs typeface="Calibri" panose="020F0502020204030204" pitchFamily="34" charset="0"/>
            </a:endParaRPr>
          </a:p>
        </p:txBody>
      </p:sp>
      <p:cxnSp>
        <p:nvCxnSpPr>
          <p:cNvPr id="5" name="Straight Arrow Connector 4">
            <a:extLst>
              <a:ext uri="{FF2B5EF4-FFF2-40B4-BE49-F238E27FC236}">
                <a16:creationId xmlns:a16="http://schemas.microsoft.com/office/drawing/2014/main" id="{1F120A06-D2BC-4F23-BE81-F9649FCD7C98}"/>
              </a:ext>
            </a:extLst>
          </p:cNvPr>
          <p:cNvCxnSpPr>
            <a:cxnSpLocks/>
          </p:cNvCxnSpPr>
          <p:nvPr/>
        </p:nvCxnSpPr>
        <p:spPr>
          <a:xfrm>
            <a:off x="758687" y="763946"/>
            <a:ext cx="0" cy="4293708"/>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03315593"/>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707B40F-7F51-4882-9350-B2D80A35799C}"/>
              </a:ext>
            </a:extLst>
          </p:cNvPr>
          <p:cNvPicPr>
            <a:picLocks noChangeAspect="1"/>
          </p:cNvPicPr>
          <p:nvPr/>
        </p:nvPicPr>
        <p:blipFill>
          <a:blip r:embed="rId2"/>
          <a:stretch>
            <a:fillRect/>
          </a:stretch>
        </p:blipFill>
        <p:spPr>
          <a:xfrm>
            <a:off x="238539" y="1800930"/>
            <a:ext cx="9428922" cy="4769682"/>
          </a:xfrm>
          <a:prstGeom prst="rect">
            <a:avLst/>
          </a:prstGeom>
        </p:spPr>
      </p:pic>
      <p:sp>
        <p:nvSpPr>
          <p:cNvPr id="4" name="TextBox 3">
            <a:extLst>
              <a:ext uri="{FF2B5EF4-FFF2-40B4-BE49-F238E27FC236}">
                <a16:creationId xmlns:a16="http://schemas.microsoft.com/office/drawing/2014/main" id="{16945B21-3A72-4F37-B652-F07BE51D28A5}"/>
              </a:ext>
            </a:extLst>
          </p:cNvPr>
          <p:cNvSpPr txBox="1"/>
          <p:nvPr/>
        </p:nvSpPr>
        <p:spPr>
          <a:xfrm>
            <a:off x="238539" y="313894"/>
            <a:ext cx="9250017" cy="646331"/>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However, We can still continue to play the game until both players have player-winner class! This needs to be fixed!</a:t>
            </a:r>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3889489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B5D9AD5-7E21-424C-8761-5698B24A48E7}"/>
              </a:ext>
            </a:extLst>
          </p:cNvPr>
          <p:cNvSpPr txBox="1">
            <a:spLocks/>
          </p:cNvSpPr>
          <p:nvPr/>
        </p:nvSpPr>
        <p:spPr>
          <a:xfrm>
            <a:off x="179453" y="112008"/>
            <a:ext cx="8537833"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latin typeface="+mn-lt"/>
              </a:rPr>
              <a:t>Type Conversion &amp; Coercion</a:t>
            </a:r>
          </a:p>
        </p:txBody>
      </p:sp>
      <p:sp>
        <p:nvSpPr>
          <p:cNvPr id="5" name="TextBox 4">
            <a:extLst>
              <a:ext uri="{FF2B5EF4-FFF2-40B4-BE49-F238E27FC236}">
                <a16:creationId xmlns:a16="http://schemas.microsoft.com/office/drawing/2014/main" id="{87DA5A5A-12E2-456B-B9CB-66C1BB37B11C}"/>
              </a:ext>
            </a:extLst>
          </p:cNvPr>
          <p:cNvSpPr txBox="1"/>
          <p:nvPr/>
        </p:nvSpPr>
        <p:spPr>
          <a:xfrm>
            <a:off x="179453" y="727090"/>
            <a:ext cx="9485407"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Type conversion </a:t>
            </a:r>
            <a:r>
              <a:rPr lang="en-GB" dirty="0">
                <a:effectLst/>
                <a:latin typeface="Calibri" panose="020F0502020204030204" pitchFamily="34" charset="0"/>
                <a:cs typeface="Calibri" panose="020F0502020204030204" pitchFamily="34" charset="0"/>
              </a:rPr>
              <a:t>is when we manually convert from one data type to another, I.e. String to number. </a:t>
            </a:r>
          </a:p>
        </p:txBody>
      </p:sp>
      <p:sp>
        <p:nvSpPr>
          <p:cNvPr id="6" name="TextBox 5">
            <a:extLst>
              <a:ext uri="{FF2B5EF4-FFF2-40B4-BE49-F238E27FC236}">
                <a16:creationId xmlns:a16="http://schemas.microsoft.com/office/drawing/2014/main" id="{7A6D8899-F386-4F0A-81A1-68AE73E589DA}"/>
              </a:ext>
            </a:extLst>
          </p:cNvPr>
          <p:cNvSpPr txBox="1"/>
          <p:nvPr/>
        </p:nvSpPr>
        <p:spPr>
          <a:xfrm>
            <a:off x="160248" y="3698292"/>
            <a:ext cx="9485407"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Type coercion </a:t>
            </a:r>
            <a:r>
              <a:rPr lang="en-GB" dirty="0">
                <a:effectLst/>
                <a:latin typeface="Calibri" panose="020F0502020204030204" pitchFamily="34" charset="0"/>
                <a:cs typeface="Calibri" panose="020F0502020204030204" pitchFamily="34" charset="0"/>
              </a:rPr>
              <a:t>is when JavaScript automatically does the type conversion behind the scenes. </a:t>
            </a:r>
          </a:p>
        </p:txBody>
      </p:sp>
      <p:grpSp>
        <p:nvGrpSpPr>
          <p:cNvPr id="25" name="Group 24">
            <a:extLst>
              <a:ext uri="{FF2B5EF4-FFF2-40B4-BE49-F238E27FC236}">
                <a16:creationId xmlns:a16="http://schemas.microsoft.com/office/drawing/2014/main" id="{057E936E-9ABF-4807-92A3-215BBEB033E1}"/>
              </a:ext>
            </a:extLst>
          </p:cNvPr>
          <p:cNvGrpSpPr/>
          <p:nvPr/>
        </p:nvGrpSpPr>
        <p:grpSpPr>
          <a:xfrm>
            <a:off x="179452" y="1220039"/>
            <a:ext cx="9088996" cy="2096828"/>
            <a:chOff x="179452" y="1220039"/>
            <a:chExt cx="9088996" cy="2096828"/>
          </a:xfrm>
        </p:grpSpPr>
        <p:sp>
          <p:nvSpPr>
            <p:cNvPr id="8" name="TextBox 7">
              <a:extLst>
                <a:ext uri="{FF2B5EF4-FFF2-40B4-BE49-F238E27FC236}">
                  <a16:creationId xmlns:a16="http://schemas.microsoft.com/office/drawing/2014/main" id="{E8044EE3-FD11-4317-9FF3-B77BFA39D968}"/>
                </a:ext>
              </a:extLst>
            </p:cNvPr>
            <p:cNvSpPr txBox="1"/>
            <p:nvPr/>
          </p:nvSpPr>
          <p:spPr>
            <a:xfrm>
              <a:off x="179452" y="1254764"/>
              <a:ext cx="4415697" cy="2062103"/>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inputYear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inputYear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18</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inputYear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18</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nn-NO" sz="1600" b="1" dirty="0">
                  <a:solidFill>
                    <a:srgbClr val="9CDCFE"/>
                  </a:solidFill>
                  <a:effectLst/>
                  <a:latin typeface="Consolas" panose="020B0609020204030204" pitchFamily="49" charset="0"/>
                </a:rPr>
                <a:t>console</a:t>
              </a:r>
              <a:r>
                <a:rPr lang="nn-NO" sz="1600" b="1" dirty="0">
                  <a:solidFill>
                    <a:srgbClr val="D4D4D4"/>
                  </a:solidFill>
                  <a:effectLst/>
                  <a:latin typeface="Consolas" panose="020B0609020204030204" pitchFamily="49" charset="0"/>
                </a:rPr>
                <a:t>.</a:t>
              </a:r>
              <a:r>
                <a:rPr lang="nn-NO" sz="1600" b="1" dirty="0">
                  <a:solidFill>
                    <a:srgbClr val="DCDCAA"/>
                  </a:solidFill>
                  <a:effectLst/>
                  <a:latin typeface="Consolas" panose="020B0609020204030204" pitchFamily="49" charset="0"/>
                </a:rPr>
                <a:t>log</a:t>
              </a:r>
              <a:r>
                <a:rPr lang="nn-NO" sz="1600" b="1" dirty="0">
                  <a:solidFill>
                    <a:srgbClr val="D4D4D4"/>
                  </a:solidFill>
                  <a:effectLst/>
                  <a:latin typeface="Consolas" panose="020B0609020204030204" pitchFamily="49" charset="0"/>
                </a:rPr>
                <a:t>(</a:t>
              </a:r>
              <a:r>
                <a:rPr lang="nn-NO" sz="1600" b="1" dirty="0">
                  <a:solidFill>
                    <a:srgbClr val="4EC9B0"/>
                  </a:solidFill>
                  <a:effectLst/>
                  <a:latin typeface="Consolas" panose="020B0609020204030204" pitchFamily="49" charset="0"/>
                </a:rPr>
                <a:t>String</a:t>
              </a:r>
              <a:r>
                <a:rPr lang="nn-NO" sz="1600" b="1" dirty="0">
                  <a:solidFill>
                    <a:srgbClr val="D4D4D4"/>
                  </a:solidFill>
                  <a:effectLst/>
                  <a:latin typeface="Consolas" panose="020B0609020204030204" pitchFamily="49" charset="0"/>
                </a:rPr>
                <a:t>(</a:t>
              </a:r>
              <a:r>
                <a:rPr lang="nn-NO" sz="1600" b="1" dirty="0">
                  <a:solidFill>
                    <a:srgbClr val="B5CEA8"/>
                  </a:solidFill>
                  <a:effectLst/>
                  <a:latin typeface="Consolas" panose="020B0609020204030204" pitchFamily="49" charset="0"/>
                </a:rPr>
                <a:t>23</a:t>
              </a:r>
              <a:r>
                <a:rPr lang="nn-NO" sz="1600" b="1" dirty="0">
                  <a:solidFill>
                    <a:srgbClr val="D4D4D4"/>
                  </a:solidFill>
                  <a:effectLst/>
                  <a:latin typeface="Consolas" panose="020B0609020204030204" pitchFamily="49" charset="0"/>
                </a:rPr>
                <a:t>), </a:t>
              </a:r>
              <a:r>
                <a:rPr lang="nn-NO" sz="1600" b="1" dirty="0">
                  <a:solidFill>
                    <a:srgbClr val="B5CEA8"/>
                  </a:solidFill>
                  <a:effectLst/>
                  <a:latin typeface="Consolas" panose="020B0609020204030204" pitchFamily="49" charset="0"/>
                </a:rPr>
                <a:t>23</a:t>
              </a:r>
              <a:r>
                <a:rPr lang="nn-NO"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typeof</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String</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p:txBody>
        </p:sp>
        <p:sp>
          <p:nvSpPr>
            <p:cNvPr id="10" name="TextBox 9">
              <a:extLst>
                <a:ext uri="{FF2B5EF4-FFF2-40B4-BE49-F238E27FC236}">
                  <a16:creationId xmlns:a16="http://schemas.microsoft.com/office/drawing/2014/main" id="{20AE99CD-7999-4BAC-801C-2B29DE2A87C3}"/>
                </a:ext>
              </a:extLst>
            </p:cNvPr>
            <p:cNvSpPr txBox="1"/>
            <p:nvPr/>
          </p:nvSpPr>
          <p:spPr>
            <a:xfrm>
              <a:off x="3113587" y="1220039"/>
              <a:ext cx="5848905"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The year is a string not a number because it is in quotes.</a:t>
              </a:r>
            </a:p>
          </p:txBody>
        </p:sp>
        <p:sp>
          <p:nvSpPr>
            <p:cNvPr id="12" name="TextBox 11">
              <a:extLst>
                <a:ext uri="{FF2B5EF4-FFF2-40B4-BE49-F238E27FC236}">
                  <a16:creationId xmlns:a16="http://schemas.microsoft.com/office/drawing/2014/main" id="{997AFCF0-1C2A-40B2-9C2C-69801954EA95}"/>
                </a:ext>
              </a:extLst>
            </p:cNvPr>
            <p:cNvSpPr txBox="1"/>
            <p:nvPr/>
          </p:nvSpPr>
          <p:spPr>
            <a:xfrm>
              <a:off x="3356655" y="1497305"/>
              <a:ext cx="4953964" cy="369332"/>
            </a:xfrm>
            <a:prstGeom prst="rect">
              <a:avLst/>
            </a:prstGeom>
            <a:noFill/>
          </p:spPr>
          <p:txBody>
            <a:bodyPr wrap="square">
              <a:spAutoFit/>
            </a:bodyPr>
            <a:lstStyle/>
            <a:p>
              <a:r>
                <a:rPr lang="en-GB" sz="1800" b="1" dirty="0">
                  <a:effectLst/>
                  <a:latin typeface="Calibri" panose="020F0502020204030204" pitchFamily="34" charset="0"/>
                  <a:cs typeface="Calibri" panose="020F0502020204030204" pitchFamily="34" charset="0"/>
                </a:rPr>
                <a:t>This will concatenate to give output of 199118.</a:t>
              </a:r>
            </a:p>
          </p:txBody>
        </p:sp>
        <p:sp>
          <p:nvSpPr>
            <p:cNvPr id="14" name="TextBox 13">
              <a:extLst>
                <a:ext uri="{FF2B5EF4-FFF2-40B4-BE49-F238E27FC236}">
                  <a16:creationId xmlns:a16="http://schemas.microsoft.com/office/drawing/2014/main" id="{46C93199-B36E-4EAF-81BF-C6ED52FC8B6A}"/>
                </a:ext>
              </a:extLst>
            </p:cNvPr>
            <p:cNvSpPr txBox="1"/>
            <p:nvPr/>
          </p:nvSpPr>
          <p:spPr>
            <a:xfrm>
              <a:off x="4314484" y="1750424"/>
              <a:ext cx="4953964" cy="369332"/>
            </a:xfrm>
            <a:prstGeom prst="rect">
              <a:avLst/>
            </a:prstGeom>
            <a:noFill/>
          </p:spPr>
          <p:txBody>
            <a:bodyPr wrap="square">
              <a:spAutoFit/>
            </a:bodyPr>
            <a:lstStyle/>
            <a:p>
              <a:r>
                <a:rPr lang="en-GB" sz="1800" b="1" dirty="0">
                  <a:effectLst/>
                  <a:latin typeface="Calibri" panose="020F0502020204030204" pitchFamily="34" charset="0"/>
                  <a:cs typeface="Calibri" panose="020F0502020204030204" pitchFamily="34" charset="0"/>
                </a:rPr>
                <a:t>Number will convert the string to a number</a:t>
              </a:r>
            </a:p>
          </p:txBody>
        </p:sp>
        <p:sp>
          <p:nvSpPr>
            <p:cNvPr id="16" name="TextBox 15">
              <a:extLst>
                <a:ext uri="{FF2B5EF4-FFF2-40B4-BE49-F238E27FC236}">
                  <a16:creationId xmlns:a16="http://schemas.microsoft.com/office/drawing/2014/main" id="{648EF902-1CF6-40B2-8323-45F5DCBC53B6}"/>
                </a:ext>
              </a:extLst>
            </p:cNvPr>
            <p:cNvSpPr txBox="1"/>
            <p:nvPr/>
          </p:nvSpPr>
          <p:spPr>
            <a:xfrm>
              <a:off x="3561057" y="2168576"/>
              <a:ext cx="4953964" cy="646331"/>
            </a:xfrm>
            <a:prstGeom prst="rect">
              <a:avLst/>
            </a:prstGeom>
            <a:noFill/>
          </p:spPr>
          <p:txBody>
            <a:bodyPr wrap="square">
              <a:spAutoFit/>
            </a:bodyPr>
            <a:lstStyle/>
            <a:p>
              <a:r>
                <a:rPr lang="en-GB" sz="1800" b="1" dirty="0">
                  <a:effectLst/>
                  <a:latin typeface="Calibri" panose="020F0502020204030204" pitchFamily="34" charset="0"/>
                  <a:cs typeface="Calibri" panose="020F0502020204030204" pitchFamily="34" charset="0"/>
                </a:rPr>
                <a:t>When a string cannot be converted to a number we get NaN – Not a Number.</a:t>
              </a:r>
            </a:p>
          </p:txBody>
        </p:sp>
        <p:sp>
          <p:nvSpPr>
            <p:cNvPr id="17" name="TextBox 16">
              <a:extLst>
                <a:ext uri="{FF2B5EF4-FFF2-40B4-BE49-F238E27FC236}">
                  <a16:creationId xmlns:a16="http://schemas.microsoft.com/office/drawing/2014/main" id="{5CE74DE1-45FA-4A93-A35D-6BFEE123D998}"/>
                </a:ext>
              </a:extLst>
            </p:cNvPr>
            <p:cNvSpPr txBox="1"/>
            <p:nvPr/>
          </p:nvSpPr>
          <p:spPr>
            <a:xfrm>
              <a:off x="3669174" y="2835094"/>
              <a:ext cx="4953964" cy="369332"/>
            </a:xfrm>
            <a:prstGeom prst="rect">
              <a:avLst/>
            </a:prstGeom>
            <a:noFill/>
          </p:spPr>
          <p:txBody>
            <a:bodyPr wrap="square">
              <a:spAutoFit/>
            </a:bodyPr>
            <a:lstStyle/>
            <a:p>
              <a:r>
                <a:rPr lang="en-GB" sz="1800" b="1" dirty="0">
                  <a:effectLst/>
                  <a:latin typeface="Calibri" panose="020F0502020204030204" pitchFamily="34" charset="0"/>
                  <a:cs typeface="Calibri" panose="020F0502020204030204" pitchFamily="34" charset="0"/>
                </a:rPr>
                <a:t>We can convert a number to a string.</a:t>
              </a:r>
            </a:p>
          </p:txBody>
        </p:sp>
      </p:grpSp>
      <p:grpSp>
        <p:nvGrpSpPr>
          <p:cNvPr id="24" name="Group 23">
            <a:extLst>
              <a:ext uri="{FF2B5EF4-FFF2-40B4-BE49-F238E27FC236}">
                <a16:creationId xmlns:a16="http://schemas.microsoft.com/office/drawing/2014/main" id="{04F3E812-33C4-47C2-B5FF-C2AEB135566F}"/>
              </a:ext>
            </a:extLst>
          </p:cNvPr>
          <p:cNvGrpSpPr/>
          <p:nvPr/>
        </p:nvGrpSpPr>
        <p:grpSpPr>
          <a:xfrm>
            <a:off x="179453" y="4101621"/>
            <a:ext cx="9485407" cy="2399198"/>
            <a:chOff x="179453" y="4101621"/>
            <a:chExt cx="9485407" cy="2399198"/>
          </a:xfrm>
        </p:grpSpPr>
        <p:sp>
          <p:nvSpPr>
            <p:cNvPr id="19" name="TextBox 18">
              <a:extLst>
                <a:ext uri="{FF2B5EF4-FFF2-40B4-BE49-F238E27FC236}">
                  <a16:creationId xmlns:a16="http://schemas.microsoft.com/office/drawing/2014/main" id="{15462743-0C57-4976-9C7A-80CCF6F6FC6B}"/>
                </a:ext>
              </a:extLst>
            </p:cNvPr>
            <p:cNvSpPr txBox="1"/>
            <p:nvPr/>
          </p:nvSpPr>
          <p:spPr>
            <a:xfrm>
              <a:off x="179453" y="4192495"/>
              <a:ext cx="4773548" cy="2308324"/>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'I am '</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years old’</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3</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endParaRPr lang="en-GB" sz="1600" b="1" dirty="0">
                <a:solidFill>
                  <a:srgbClr val="D4D4D4"/>
                </a:solidFill>
                <a:effectLst/>
                <a:latin typeface="Consolas" panose="020B0609020204030204" pitchFamily="49" charset="0"/>
              </a:endParaRPr>
            </a:p>
          </p:txBody>
        </p:sp>
        <p:sp>
          <p:nvSpPr>
            <p:cNvPr id="21" name="TextBox 20">
              <a:extLst>
                <a:ext uri="{FF2B5EF4-FFF2-40B4-BE49-F238E27FC236}">
                  <a16:creationId xmlns:a16="http://schemas.microsoft.com/office/drawing/2014/main" id="{915A6C73-B28F-4E68-A4F0-7E0702A30049}"/>
                </a:ext>
              </a:extLst>
            </p:cNvPr>
            <p:cNvSpPr txBox="1"/>
            <p:nvPr/>
          </p:nvSpPr>
          <p:spPr>
            <a:xfrm>
              <a:off x="4849792" y="4101621"/>
              <a:ext cx="4815068"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Here JavaScript is automatically treating 23 as a string.</a:t>
              </a:r>
            </a:p>
          </p:txBody>
        </p:sp>
        <p:sp>
          <p:nvSpPr>
            <p:cNvPr id="22" name="TextBox 21">
              <a:extLst>
                <a:ext uri="{FF2B5EF4-FFF2-40B4-BE49-F238E27FC236}">
                  <a16:creationId xmlns:a16="http://schemas.microsoft.com/office/drawing/2014/main" id="{69C94E6D-9F5E-4D42-93BD-655B4F8AC21B}"/>
                </a:ext>
              </a:extLst>
            </p:cNvPr>
            <p:cNvSpPr txBox="1"/>
            <p:nvPr/>
          </p:nvSpPr>
          <p:spPr>
            <a:xfrm>
              <a:off x="3669169" y="4808839"/>
              <a:ext cx="5826011"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JavaScript does type coercion here to convert strings to numbers outputting 10.</a:t>
              </a:r>
            </a:p>
          </p:txBody>
        </p:sp>
        <p:sp>
          <p:nvSpPr>
            <p:cNvPr id="23" name="TextBox 22">
              <a:extLst>
                <a:ext uri="{FF2B5EF4-FFF2-40B4-BE49-F238E27FC236}">
                  <a16:creationId xmlns:a16="http://schemas.microsoft.com/office/drawing/2014/main" id="{4704F4BA-8FB3-46AE-920A-48DE8CF226A0}"/>
                </a:ext>
              </a:extLst>
            </p:cNvPr>
            <p:cNvSpPr txBox="1"/>
            <p:nvPr/>
          </p:nvSpPr>
          <p:spPr>
            <a:xfrm>
              <a:off x="3669173" y="5516058"/>
              <a:ext cx="5826011"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JavaScript does type coercion here to convert both strings to numbers outputting 46.</a:t>
              </a:r>
            </a:p>
          </p:txBody>
        </p:sp>
      </p:grpSp>
    </p:spTree>
    <p:extLst>
      <p:ext uri="{BB962C8B-B14F-4D97-AF65-F5344CB8AC3E}">
        <p14:creationId xmlns:p14="http://schemas.microsoft.com/office/powerpoint/2010/main" val="2515295669"/>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CE79080-C322-430A-B8B1-DE97F1FCAA1C}"/>
              </a:ext>
            </a:extLst>
          </p:cNvPr>
          <p:cNvSpPr txBox="1"/>
          <p:nvPr/>
        </p:nvSpPr>
        <p:spPr>
          <a:xfrm>
            <a:off x="175591" y="135063"/>
            <a:ext cx="9554817" cy="627864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Holding the current Score part 2</a:t>
            </a:r>
          </a:p>
          <a:p>
            <a:endParaRPr lang="en-GB" sz="1600" b="1" dirty="0">
              <a:solidFill>
                <a:srgbClr val="6A9955"/>
              </a:solidFill>
              <a:effectLst/>
              <a:latin typeface="Consolas" panose="020B0609020204030204" pitchFamily="49" charset="0"/>
            </a:endParaRPr>
          </a:p>
          <a:p>
            <a:r>
              <a:rPr lang="en-GB" sz="1600" b="1" dirty="0">
                <a:solidFill>
                  <a:srgbClr val="6A9955"/>
                </a:solidFill>
                <a:effectLst/>
                <a:latin typeface="Consolas" panose="020B0609020204030204" pitchFamily="49" charset="0"/>
              </a:rPr>
              <a:t>// Selecting elements</a:t>
            </a:r>
            <a:endParaRPr lang="en-GB" sz="1600" b="1" dirty="0">
              <a:solidFill>
                <a:srgbClr val="D4D4D4"/>
              </a:solidFill>
              <a:effectLst/>
              <a:latin typeface="Consolas" panose="020B0609020204030204" pitchFamily="49" charset="0"/>
            </a:endParaRP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player0El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'.player--0'</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player1El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'.player--1'</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score0El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'#score--0'</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score1El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'#score--1'</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current0El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'#current--0'</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current1El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'#current--1'</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btnNew</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btn</a:t>
            </a:r>
            <a:r>
              <a:rPr lang="en-GB" sz="1600" b="1" dirty="0">
                <a:solidFill>
                  <a:srgbClr val="CE9178"/>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btnRoll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btn</a:t>
            </a:r>
            <a:r>
              <a:rPr lang="en-GB" sz="1600" b="1" dirty="0">
                <a:solidFill>
                  <a:srgbClr val="CE9178"/>
                </a:solidFill>
                <a:effectLst/>
                <a:latin typeface="Consolas" panose="020B0609020204030204" pitchFamily="49" charset="0"/>
              </a:rPr>
              <a:t>--roll'</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btnHold</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btn</a:t>
            </a:r>
            <a:r>
              <a:rPr lang="en-GB" sz="1600" b="1" dirty="0">
                <a:solidFill>
                  <a:srgbClr val="CE9178"/>
                </a:solidFill>
                <a:effectLst/>
                <a:latin typeface="Consolas" panose="020B0609020204030204" pitchFamily="49" charset="0"/>
              </a:rPr>
              <a:t>--hold'</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Starting conditions</a:t>
            </a:r>
            <a:endParaRPr lang="en-GB" sz="1600" b="1" dirty="0">
              <a:solidFill>
                <a:srgbClr val="D4D4D4"/>
              </a:solidFill>
              <a:effectLst/>
              <a:latin typeface="Consolas" panose="020B0609020204030204" pitchFamily="49" charset="0"/>
            </a:endParaRPr>
          </a:p>
          <a:p>
            <a:r>
              <a:rPr lang="en-GB" sz="1600" b="1" dirty="0">
                <a:solidFill>
                  <a:srgbClr val="4FC1FF"/>
                </a:solidFill>
                <a:effectLst/>
                <a:latin typeface="Consolas" panose="020B0609020204030204" pitchFamily="49" charset="0"/>
              </a:rPr>
              <a:t>score0El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score1El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err="1">
                <a:solidFill>
                  <a:srgbClr val="4FC1FF"/>
                </a:solidFill>
                <a:effectLst/>
                <a:latin typeface="Consolas" panose="020B0609020204030204" pitchFamily="49" charset="0"/>
              </a:rPr>
              <a:t>diceEl</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playing</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true</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28F8F66F-FBA2-4710-A6AF-9DF79DD43ABB}"/>
              </a:ext>
            </a:extLst>
          </p:cNvPr>
          <p:cNvSpPr txBox="1"/>
          <p:nvPr/>
        </p:nvSpPr>
        <p:spPr>
          <a:xfrm>
            <a:off x="5204791" y="4960213"/>
            <a:ext cx="3969026" cy="1200329"/>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1) We add a Boolean variable called playing to hold a value of true if the game is playing and false if the game has finished.</a:t>
            </a:r>
            <a:endParaRPr lang="en-GB" sz="1600" b="1" dirty="0">
              <a:solidFill>
                <a:srgbClr val="D4D4D4"/>
              </a:solidFill>
              <a:effectLst/>
              <a:latin typeface="Consolas" panose="020B0609020204030204" pitchFamily="49" charset="0"/>
            </a:endParaRPr>
          </a:p>
        </p:txBody>
      </p:sp>
      <p:sp>
        <p:nvSpPr>
          <p:cNvPr id="5" name="TextBox 4">
            <a:extLst>
              <a:ext uri="{FF2B5EF4-FFF2-40B4-BE49-F238E27FC236}">
                <a16:creationId xmlns:a16="http://schemas.microsoft.com/office/drawing/2014/main" id="{98E0981F-1B80-4D76-A126-2CE3C5DB19F6}"/>
              </a:ext>
            </a:extLst>
          </p:cNvPr>
          <p:cNvSpPr txBox="1"/>
          <p:nvPr/>
        </p:nvSpPr>
        <p:spPr>
          <a:xfrm>
            <a:off x="2440056" y="6044373"/>
            <a:ext cx="500270"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1)</a:t>
            </a:r>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2569690035"/>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A8968CF-E5A1-4A4E-BAD7-6859EC4E10F7}"/>
              </a:ext>
            </a:extLst>
          </p:cNvPr>
          <p:cNvSpPr txBox="1"/>
          <p:nvPr/>
        </p:nvSpPr>
        <p:spPr>
          <a:xfrm>
            <a:off x="175591" y="135063"/>
            <a:ext cx="9554817" cy="5262979"/>
          </a:xfrm>
          <a:prstGeom prst="rect">
            <a:avLst/>
          </a:prstGeom>
          <a:noFill/>
        </p:spPr>
        <p:txBody>
          <a:bodyPr wrap="square">
            <a:spAutoFit/>
          </a:bodyPr>
          <a:lstStyle/>
          <a:p>
            <a:r>
              <a:rPr lang="en-GB" sz="1600" b="1" dirty="0">
                <a:solidFill>
                  <a:srgbClr val="6A9955"/>
                </a:solidFill>
                <a:effectLst/>
                <a:latin typeface="Consolas" panose="020B0609020204030204" pitchFamily="49" charset="0"/>
              </a:rPr>
              <a:t>// Switch player function</a:t>
            </a:r>
            <a:endParaRPr lang="en-GB" sz="1600" b="1" dirty="0">
              <a:solidFill>
                <a:srgbClr val="D4D4D4"/>
              </a:solidFill>
              <a:effectLst/>
              <a:latin typeface="Consolas" panose="020B0609020204030204" pitchFamily="49" charset="0"/>
            </a:endParaRP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switchPlayer</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getElementById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a:t>
            </a:r>
            <a:r>
              <a:rPr lang="en-GB" sz="1600" b="1" dirty="0">
                <a:solidFill>
                  <a:srgbClr val="569CD6"/>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`active--player = </a:t>
            </a:r>
            <a:r>
              <a:rPr lang="en-GB" sz="1600" b="1" dirty="0">
                <a:solidFill>
                  <a:srgbClr val="569CD6"/>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player0El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toggle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'player--active'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player1El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toggle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'player--active'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Rolling dice functionality</a:t>
            </a:r>
            <a:endParaRPr lang="en-GB" sz="1600" b="1" dirty="0">
              <a:solidFill>
                <a:srgbClr val="D4D4D4"/>
              </a:solidFill>
              <a:effectLst/>
              <a:latin typeface="Consolas" panose="020B0609020204030204" pitchFamily="49" charset="0"/>
            </a:endParaRPr>
          </a:p>
          <a:p>
            <a:r>
              <a:rPr lang="en-GB" sz="1600" b="1" dirty="0" err="1">
                <a:solidFill>
                  <a:srgbClr val="4FC1FF"/>
                </a:solidFill>
                <a:effectLst/>
                <a:latin typeface="Consolas" panose="020B0609020204030204" pitchFamily="49" charset="0"/>
              </a:rPr>
              <a:t>btnRoll</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Is game playing</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playing</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1. Generate random dice roll number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2. Display dice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diceEl</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diceEl</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src</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`dice-</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dice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png</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p:txBody>
      </p:sp>
      <p:sp>
        <p:nvSpPr>
          <p:cNvPr id="3" name="TextBox 2">
            <a:extLst>
              <a:ext uri="{FF2B5EF4-FFF2-40B4-BE49-F238E27FC236}">
                <a16:creationId xmlns:a16="http://schemas.microsoft.com/office/drawing/2014/main" id="{883E930C-093F-4CFD-9529-2165CAE70859}"/>
              </a:ext>
            </a:extLst>
          </p:cNvPr>
          <p:cNvSpPr txBox="1"/>
          <p:nvPr/>
        </p:nvSpPr>
        <p:spPr>
          <a:xfrm>
            <a:off x="5509591" y="4774682"/>
            <a:ext cx="3969026" cy="1477328"/>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2</a:t>
            </a:r>
            <a:r>
              <a:rPr lang="en-GB" b="1" dirty="0">
                <a:effectLst/>
                <a:latin typeface="Calibri" panose="020F0502020204030204" pitchFamily="34" charset="0"/>
                <a:cs typeface="Calibri" panose="020F0502020204030204" pitchFamily="34" charset="0"/>
              </a:rPr>
              <a:t>) We wrap all the code that we want to only run if the game is playing in a if (playing) clause. Note that because playing is a Boolean we do not need to say if (playing === true)</a:t>
            </a:r>
            <a:endParaRPr lang="en-GB" sz="1600" b="1"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BD0DBBAB-EF5C-4EED-A130-7AA5129163A4}"/>
              </a:ext>
            </a:extLst>
          </p:cNvPr>
          <p:cNvSpPr txBox="1"/>
          <p:nvPr/>
        </p:nvSpPr>
        <p:spPr>
          <a:xfrm>
            <a:off x="2077277" y="3296480"/>
            <a:ext cx="520148" cy="369332"/>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2</a:t>
            </a:r>
            <a:r>
              <a:rPr lang="en-GB" b="1" dirty="0">
                <a:effectLst/>
                <a:latin typeface="Calibri" panose="020F0502020204030204" pitchFamily="34" charset="0"/>
                <a:cs typeface="Calibri" panose="020F0502020204030204" pitchFamily="34" charset="0"/>
              </a:rPr>
              <a:t>)</a:t>
            </a:r>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3169917171"/>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B3401D4-B08E-4CEB-85AB-FC8FDA71F216}"/>
              </a:ext>
            </a:extLst>
          </p:cNvPr>
          <p:cNvSpPr txBox="1"/>
          <p:nvPr/>
        </p:nvSpPr>
        <p:spPr>
          <a:xfrm>
            <a:off x="175591" y="135063"/>
            <a:ext cx="9554817" cy="5509200"/>
          </a:xfrm>
          <a:prstGeom prst="rect">
            <a:avLst/>
          </a:prstGeom>
          <a:noFill/>
        </p:spPr>
        <p:txBody>
          <a:bodyPr wrap="square">
            <a:spAutoFit/>
          </a:bodyPr>
          <a:lstStyle/>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3. Check for rolled 1:</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Add dice to current score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getElementById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a:t>
            </a:r>
            <a:r>
              <a:rPr lang="en-GB" sz="1600" b="1" dirty="0">
                <a:solidFill>
                  <a:srgbClr val="569CD6"/>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Switch to other player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switchPlayer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 </a:t>
            </a:r>
            <a:r>
              <a:rPr lang="en-GB" sz="1600" b="1" dirty="0">
                <a:solidFill>
                  <a:srgbClr val="6A9955"/>
                </a:solidFill>
                <a:effectLst/>
                <a:latin typeface="Consolas" panose="020B0609020204030204" pitchFamily="49" charset="0"/>
              </a:rPr>
              <a:t>// End of If playing</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4FC1FF"/>
                </a:solidFill>
                <a:effectLst/>
                <a:latin typeface="Consolas" panose="020B0609020204030204" pitchFamily="49" charset="0"/>
              </a:rPr>
              <a:t>btnHold</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playing</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1. Add current score to active players score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getElementById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569CD6"/>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p>
        </p:txBody>
      </p:sp>
      <p:sp>
        <p:nvSpPr>
          <p:cNvPr id="3" name="TextBox 2">
            <a:extLst>
              <a:ext uri="{FF2B5EF4-FFF2-40B4-BE49-F238E27FC236}">
                <a16:creationId xmlns:a16="http://schemas.microsoft.com/office/drawing/2014/main" id="{17F9A959-C346-4327-B3CA-B7F917F17D07}"/>
              </a:ext>
            </a:extLst>
          </p:cNvPr>
          <p:cNvSpPr txBox="1"/>
          <p:nvPr/>
        </p:nvSpPr>
        <p:spPr>
          <a:xfrm>
            <a:off x="3044685" y="2559225"/>
            <a:ext cx="520148" cy="369332"/>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2</a:t>
            </a:r>
            <a:r>
              <a:rPr lang="en-GB" b="1" dirty="0">
                <a:effectLst/>
                <a:latin typeface="Calibri" panose="020F0502020204030204" pitchFamily="34" charset="0"/>
                <a:cs typeface="Calibri" panose="020F0502020204030204" pitchFamily="34" charset="0"/>
              </a:rPr>
              <a:t>)</a:t>
            </a:r>
            <a:endParaRPr lang="en-GB" sz="1600" b="1"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C9085CE6-35D4-4C83-8D91-E30C2EFA7215}"/>
              </a:ext>
            </a:extLst>
          </p:cNvPr>
          <p:cNvSpPr txBox="1"/>
          <p:nvPr/>
        </p:nvSpPr>
        <p:spPr>
          <a:xfrm>
            <a:off x="5443331" y="1951672"/>
            <a:ext cx="3969026" cy="923330"/>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3</a:t>
            </a:r>
            <a:r>
              <a:rPr lang="en-GB" b="1" dirty="0">
                <a:effectLst/>
                <a:latin typeface="Calibri" panose="020F0502020204030204" pitchFamily="34" charset="0"/>
                <a:cs typeface="Calibri" panose="020F0502020204030204" pitchFamily="34" charset="0"/>
              </a:rPr>
              <a:t>) For the event listener that handles the hold button we also wrap it in an If (playing)</a:t>
            </a:r>
            <a:endParaRPr lang="en-GB" sz="1600" b="1" dirty="0">
              <a:solidFill>
                <a:srgbClr val="D4D4D4"/>
              </a:solidFill>
              <a:effectLst/>
              <a:latin typeface="Consolas" panose="020B0609020204030204" pitchFamily="49" charset="0"/>
            </a:endParaRPr>
          </a:p>
        </p:txBody>
      </p:sp>
      <p:sp>
        <p:nvSpPr>
          <p:cNvPr id="5" name="TextBox 4">
            <a:extLst>
              <a:ext uri="{FF2B5EF4-FFF2-40B4-BE49-F238E27FC236}">
                <a16:creationId xmlns:a16="http://schemas.microsoft.com/office/drawing/2014/main" id="{853ADDE2-5376-4562-BA5C-A9419345CB69}"/>
              </a:ext>
            </a:extLst>
          </p:cNvPr>
          <p:cNvSpPr txBox="1"/>
          <p:nvPr/>
        </p:nvSpPr>
        <p:spPr>
          <a:xfrm>
            <a:off x="2090529" y="3522056"/>
            <a:ext cx="490332" cy="369332"/>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3</a:t>
            </a:r>
            <a:r>
              <a:rPr lang="en-GB" b="1" dirty="0">
                <a:effectLst/>
                <a:latin typeface="Calibri" panose="020F0502020204030204" pitchFamily="34" charset="0"/>
                <a:cs typeface="Calibri" panose="020F0502020204030204" pitchFamily="34" charset="0"/>
              </a:rPr>
              <a:t>)</a:t>
            </a:r>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57847172"/>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5617592-98ED-4F39-A905-78D57229894A}"/>
              </a:ext>
            </a:extLst>
          </p:cNvPr>
          <p:cNvSpPr txBox="1"/>
          <p:nvPr/>
        </p:nvSpPr>
        <p:spPr>
          <a:xfrm>
            <a:off x="175591" y="135063"/>
            <a:ext cx="9554817" cy="5509200"/>
          </a:xfrm>
          <a:prstGeom prst="rect">
            <a:avLst/>
          </a:prstGeom>
          <a:noFill/>
        </p:spPr>
        <p:txBody>
          <a:bodyPr wrap="square">
            <a:spAutoFit/>
          </a:bodyPr>
          <a:lstStyle/>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2. Check if player's score is &gt;= 100</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100</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Finish the Game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playing</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false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diceEl</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btnRoll</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btnHold</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t>
            </a:r>
            <a:r>
              <a:rPr lang="en-GB" sz="1600" b="1" dirty="0">
                <a:solidFill>
                  <a:srgbClr val="569CD6"/>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'player--winner'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t>
            </a:r>
            <a:r>
              <a:rPr lang="en-GB" sz="1600" b="1" dirty="0">
                <a:solidFill>
                  <a:srgbClr val="569CD6"/>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'player--active'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Switch to the other player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switchPlayer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 </a:t>
            </a:r>
            <a:r>
              <a:rPr lang="en-GB" sz="1600" b="1" dirty="0">
                <a:solidFill>
                  <a:srgbClr val="6A9955"/>
                </a:solidFill>
                <a:effectLst/>
                <a:latin typeface="Consolas" panose="020B0609020204030204" pitchFamily="49" charset="0"/>
              </a:rPr>
              <a:t>// End of if playing</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endParaRPr lang="en-GB" sz="1600" b="1" dirty="0">
              <a:solidFill>
                <a:srgbClr val="D4D4D4"/>
              </a:solidFill>
              <a:effectLst/>
              <a:latin typeface="Consolas" panose="020B0609020204030204" pitchFamily="49" charset="0"/>
            </a:endParaRPr>
          </a:p>
        </p:txBody>
      </p:sp>
      <p:sp>
        <p:nvSpPr>
          <p:cNvPr id="3" name="TextBox 2">
            <a:extLst>
              <a:ext uri="{FF2B5EF4-FFF2-40B4-BE49-F238E27FC236}">
                <a16:creationId xmlns:a16="http://schemas.microsoft.com/office/drawing/2014/main" id="{6601F094-7ADC-4F33-997D-C913E2FD715B}"/>
              </a:ext>
            </a:extLst>
          </p:cNvPr>
          <p:cNvSpPr txBox="1"/>
          <p:nvPr/>
        </p:nvSpPr>
        <p:spPr>
          <a:xfrm>
            <a:off x="2965172" y="4542473"/>
            <a:ext cx="490332" cy="369332"/>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3</a:t>
            </a:r>
            <a:r>
              <a:rPr lang="en-GB" b="1" dirty="0">
                <a:effectLst/>
                <a:latin typeface="Calibri" panose="020F0502020204030204" pitchFamily="34" charset="0"/>
                <a:cs typeface="Calibri" panose="020F0502020204030204" pitchFamily="34" charset="0"/>
              </a:rPr>
              <a:t>)</a:t>
            </a:r>
            <a:endParaRPr lang="en-GB" sz="1600" b="1"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6D8B50D3-D115-4140-8B3E-386098EE5CAC}"/>
              </a:ext>
            </a:extLst>
          </p:cNvPr>
          <p:cNvSpPr txBox="1"/>
          <p:nvPr/>
        </p:nvSpPr>
        <p:spPr>
          <a:xfrm>
            <a:off x="6440555" y="475073"/>
            <a:ext cx="3289853" cy="1477328"/>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4) If the current players scores are greater than or equal to 100 the we want to stop the game playing so we set playing to false.</a:t>
            </a:r>
            <a:endParaRPr lang="en-GB" sz="1600" b="1" dirty="0">
              <a:solidFill>
                <a:srgbClr val="D4D4D4"/>
              </a:solidFill>
              <a:effectLst/>
              <a:latin typeface="Consolas" panose="020B0609020204030204" pitchFamily="49" charset="0"/>
            </a:endParaRPr>
          </a:p>
        </p:txBody>
      </p:sp>
      <p:sp>
        <p:nvSpPr>
          <p:cNvPr id="5" name="TextBox 4">
            <a:extLst>
              <a:ext uri="{FF2B5EF4-FFF2-40B4-BE49-F238E27FC236}">
                <a16:creationId xmlns:a16="http://schemas.microsoft.com/office/drawing/2014/main" id="{BAABE75B-0B2D-43E4-9368-FBAEF8355635}"/>
              </a:ext>
            </a:extLst>
          </p:cNvPr>
          <p:cNvSpPr txBox="1"/>
          <p:nvPr/>
        </p:nvSpPr>
        <p:spPr>
          <a:xfrm>
            <a:off x="2731602" y="1107721"/>
            <a:ext cx="490333"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4)</a:t>
            </a:r>
            <a:endParaRPr lang="en-GB" sz="1600" b="1" dirty="0">
              <a:solidFill>
                <a:srgbClr val="D4D4D4"/>
              </a:solidFill>
              <a:effectLst/>
              <a:latin typeface="Consolas" panose="020B0609020204030204" pitchFamily="49" charset="0"/>
            </a:endParaRPr>
          </a:p>
        </p:txBody>
      </p:sp>
      <p:sp>
        <p:nvSpPr>
          <p:cNvPr id="6" name="TextBox 5">
            <a:extLst>
              <a:ext uri="{FF2B5EF4-FFF2-40B4-BE49-F238E27FC236}">
                <a16:creationId xmlns:a16="http://schemas.microsoft.com/office/drawing/2014/main" id="{A833B22B-A05D-425B-B125-1AA474AF6AAA}"/>
              </a:ext>
            </a:extLst>
          </p:cNvPr>
          <p:cNvSpPr txBox="1"/>
          <p:nvPr/>
        </p:nvSpPr>
        <p:spPr>
          <a:xfrm>
            <a:off x="6195389" y="2321004"/>
            <a:ext cx="3289853" cy="923330"/>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5</a:t>
            </a:r>
            <a:r>
              <a:rPr lang="en-GB" b="1" dirty="0">
                <a:effectLst/>
                <a:latin typeface="Calibri" panose="020F0502020204030204" pitchFamily="34" charset="0"/>
                <a:cs typeface="Calibri" panose="020F0502020204030204" pitchFamily="34" charset="0"/>
              </a:rPr>
              <a:t>) We can also set the dice, button roll and button hold to hidden.</a:t>
            </a:r>
            <a:endParaRPr lang="en-GB" sz="1600" b="1" dirty="0">
              <a:solidFill>
                <a:srgbClr val="D4D4D4"/>
              </a:solidFill>
              <a:effectLst/>
              <a:latin typeface="Consolas" panose="020B0609020204030204" pitchFamily="49" charset="0"/>
            </a:endParaRPr>
          </a:p>
        </p:txBody>
      </p:sp>
      <p:sp>
        <p:nvSpPr>
          <p:cNvPr id="7" name="TextBox 6">
            <a:extLst>
              <a:ext uri="{FF2B5EF4-FFF2-40B4-BE49-F238E27FC236}">
                <a16:creationId xmlns:a16="http://schemas.microsoft.com/office/drawing/2014/main" id="{7A47CB98-E572-49F7-8E58-B88AFF7C6E62}"/>
              </a:ext>
            </a:extLst>
          </p:cNvPr>
          <p:cNvSpPr txBox="1"/>
          <p:nvPr/>
        </p:nvSpPr>
        <p:spPr>
          <a:xfrm>
            <a:off x="4462667" y="1584275"/>
            <a:ext cx="490332" cy="369332"/>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5)</a:t>
            </a:r>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3949118664"/>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EEC3493-EBB6-463F-8689-1EA57415AA4F}"/>
              </a:ext>
            </a:extLst>
          </p:cNvPr>
          <p:cNvPicPr>
            <a:picLocks noChangeAspect="1"/>
          </p:cNvPicPr>
          <p:nvPr/>
        </p:nvPicPr>
        <p:blipFill>
          <a:blip r:embed="rId2"/>
          <a:stretch>
            <a:fillRect/>
          </a:stretch>
        </p:blipFill>
        <p:spPr>
          <a:xfrm>
            <a:off x="271669" y="1834109"/>
            <a:ext cx="9362661" cy="4708746"/>
          </a:xfrm>
          <a:prstGeom prst="rect">
            <a:avLst/>
          </a:prstGeom>
        </p:spPr>
      </p:pic>
      <p:sp>
        <p:nvSpPr>
          <p:cNvPr id="4" name="TextBox 3">
            <a:extLst>
              <a:ext uri="{FF2B5EF4-FFF2-40B4-BE49-F238E27FC236}">
                <a16:creationId xmlns:a16="http://schemas.microsoft.com/office/drawing/2014/main" id="{80A91975-577C-46A3-A721-EA16C9E12214}"/>
              </a:ext>
            </a:extLst>
          </p:cNvPr>
          <p:cNvSpPr txBox="1"/>
          <p:nvPr/>
        </p:nvSpPr>
        <p:spPr>
          <a:xfrm>
            <a:off x="238539" y="313894"/>
            <a:ext cx="9250017" cy="646331"/>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Now the game can only have one winner. Once a players score reaches 100 then the dice, roll and hold buttons are hidden.</a:t>
            </a:r>
            <a:endParaRPr lang="en-GB" b="1" dirty="0">
              <a:effectLst/>
              <a:latin typeface="Calibri" panose="020F0502020204030204" pitchFamily="34" charset="0"/>
              <a:cs typeface="Calibri" panose="020F0502020204030204" pitchFamily="34" charset="0"/>
            </a:endParaRPr>
          </a:p>
        </p:txBody>
      </p:sp>
      <p:sp>
        <p:nvSpPr>
          <p:cNvPr id="5" name="Rectangle: Rounded Corners 4">
            <a:extLst>
              <a:ext uri="{FF2B5EF4-FFF2-40B4-BE49-F238E27FC236}">
                <a16:creationId xmlns:a16="http://schemas.microsoft.com/office/drawing/2014/main" id="{4B13B99A-DCA7-4D27-BDDD-117646E07354}"/>
              </a:ext>
            </a:extLst>
          </p:cNvPr>
          <p:cNvSpPr/>
          <p:nvPr/>
        </p:nvSpPr>
        <p:spPr>
          <a:xfrm>
            <a:off x="2345635" y="3988904"/>
            <a:ext cx="1325217" cy="2067339"/>
          </a:xfrm>
          <a:prstGeom prst="roundRect">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254093776"/>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538EEE5-029B-4491-9E55-88917DEC55CC}"/>
              </a:ext>
            </a:extLst>
          </p:cNvPr>
          <p:cNvSpPr txBox="1"/>
          <p:nvPr/>
        </p:nvSpPr>
        <p:spPr>
          <a:xfrm>
            <a:off x="377687" y="211412"/>
            <a:ext cx="9528313" cy="4801314"/>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New Game Button</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Selecting elements</a:t>
            </a:r>
            <a:endParaRPr lang="en-GB" sz="1600" b="1" dirty="0">
              <a:solidFill>
                <a:srgbClr val="D4D4D4"/>
              </a:solidFill>
              <a:effectLst/>
              <a:latin typeface="Consolas" panose="020B0609020204030204" pitchFamily="49" charset="0"/>
            </a:endParaRP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player0El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'.player--0'</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player1El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'.player--1'</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score0El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'#score--0'</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score1El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'#score--1'</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current0El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'#current--0'</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current1El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'#current--1'</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btnNew</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btn</a:t>
            </a:r>
            <a:r>
              <a:rPr lang="en-GB" sz="1600" b="1" dirty="0">
                <a:solidFill>
                  <a:srgbClr val="CE9178"/>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btnRoll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btn</a:t>
            </a:r>
            <a:r>
              <a:rPr lang="en-GB" sz="1600" b="1" dirty="0">
                <a:solidFill>
                  <a:srgbClr val="CE9178"/>
                </a:solidFill>
                <a:effectLst/>
                <a:latin typeface="Consolas" panose="020B0609020204030204" pitchFamily="49" charset="0"/>
              </a:rPr>
              <a:t>--roll'</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btnHold</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btn</a:t>
            </a:r>
            <a:r>
              <a:rPr lang="en-GB" sz="1600" b="1" dirty="0">
                <a:solidFill>
                  <a:srgbClr val="CE9178"/>
                </a:solidFill>
                <a:effectLst/>
                <a:latin typeface="Consolas" panose="020B0609020204030204" pitchFamily="49" charset="0"/>
              </a:rPr>
              <a:t>--hold'</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Scoping the variables</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playing</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47A5B58E-20DD-4856-84E9-397E7CAC33E4}"/>
              </a:ext>
            </a:extLst>
          </p:cNvPr>
          <p:cNvSpPr txBox="1"/>
          <p:nvPr/>
        </p:nvSpPr>
        <p:spPr>
          <a:xfrm>
            <a:off x="6387546" y="4135563"/>
            <a:ext cx="3289853" cy="1754326"/>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2</a:t>
            </a:r>
            <a:r>
              <a:rPr lang="en-GB" b="1" dirty="0">
                <a:effectLst/>
                <a:latin typeface="Calibri" panose="020F0502020204030204" pitchFamily="34" charset="0"/>
                <a:cs typeface="Calibri" panose="020F0502020204030204" pitchFamily="34" charset="0"/>
              </a:rPr>
              <a:t>) Now that we have the starting game variables set to the correct values it makes no sense to declare the values for the variables do we can just define them in one line of code.</a:t>
            </a:r>
          </a:p>
        </p:txBody>
      </p:sp>
    </p:spTree>
    <p:extLst>
      <p:ext uri="{BB962C8B-B14F-4D97-AF65-F5344CB8AC3E}">
        <p14:creationId xmlns:p14="http://schemas.microsoft.com/office/powerpoint/2010/main" val="780889791"/>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982BDB1-2F15-48C6-847B-EEDD9863FB83}"/>
              </a:ext>
            </a:extLst>
          </p:cNvPr>
          <p:cNvSpPr txBox="1"/>
          <p:nvPr/>
        </p:nvSpPr>
        <p:spPr>
          <a:xfrm>
            <a:off x="377687" y="145152"/>
            <a:ext cx="9528313" cy="6740307"/>
          </a:xfrm>
          <a:prstGeom prst="rect">
            <a:avLst/>
          </a:prstGeom>
          <a:noFill/>
        </p:spPr>
        <p:txBody>
          <a:bodyPr wrap="square">
            <a:spAutoFit/>
          </a:bodyPr>
          <a:lstStyle/>
          <a:p>
            <a:r>
              <a:rPr lang="en-GB" sz="1600" b="1" dirty="0">
                <a:solidFill>
                  <a:srgbClr val="6A9955"/>
                </a:solidFill>
                <a:effectLst/>
                <a:latin typeface="Consolas" panose="020B0609020204030204" pitchFamily="49" charset="0"/>
              </a:rPr>
              <a:t>// Game initialise function</a:t>
            </a:r>
            <a:endParaRPr lang="en-GB" sz="1600" b="1" dirty="0">
              <a:solidFill>
                <a:srgbClr val="D4D4D4"/>
              </a:solidFill>
              <a:effectLst/>
              <a:latin typeface="Consolas" panose="020B0609020204030204" pitchFamily="49" charset="0"/>
            </a:endParaRP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init</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1. reset scores array to zero.</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2. reset current score to zero</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3. Set active player to o</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4. reset playing to true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playing</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true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5. reset player scores to zer0</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score0El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score1El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6. reset current player scores to zero</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current0El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current1El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7. remove hidden class from </a:t>
            </a:r>
            <a:r>
              <a:rPr lang="en-GB" sz="1600" b="1" dirty="0" err="1">
                <a:solidFill>
                  <a:srgbClr val="6A9955"/>
                </a:solidFill>
                <a:effectLst/>
                <a:latin typeface="Consolas" panose="020B0609020204030204" pitchFamily="49" charset="0"/>
              </a:rPr>
              <a:t>btnRoll</a:t>
            </a:r>
            <a:r>
              <a:rPr lang="en-GB" sz="1600" b="1" dirty="0">
                <a:solidFill>
                  <a:srgbClr val="6A9955"/>
                </a:solidFill>
                <a:effectLst/>
                <a:latin typeface="Consolas" panose="020B0609020204030204" pitchFamily="49" charset="0"/>
              </a:rPr>
              <a:t> and </a:t>
            </a:r>
            <a:r>
              <a:rPr lang="en-GB" sz="1600" b="1" dirty="0" err="1">
                <a:solidFill>
                  <a:srgbClr val="6A9955"/>
                </a:solidFill>
                <a:effectLst/>
                <a:latin typeface="Consolas" panose="020B0609020204030204" pitchFamily="49" charset="0"/>
              </a:rPr>
              <a:t>BtnHold</a:t>
            </a:r>
            <a:r>
              <a:rPr lang="en-GB" sz="1600" b="1" dirty="0">
                <a:solidFill>
                  <a:srgbClr val="6A9955"/>
                </a:solidFill>
                <a:effectLst/>
                <a:latin typeface="Consolas" panose="020B0609020204030204" pitchFamily="49" charset="0"/>
              </a:rPr>
              <a:t>, hide dice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diceEl</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btnRoll</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btnHold</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3. Remove player--winner class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player0El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'player--winner'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player1El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'player--winner'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4. Remove player--active class from player 1 and add it to player 0</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player0El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'player--active'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player1El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'player--active'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3" name="TextBox 2">
            <a:extLst>
              <a:ext uri="{FF2B5EF4-FFF2-40B4-BE49-F238E27FC236}">
                <a16:creationId xmlns:a16="http://schemas.microsoft.com/office/drawing/2014/main" id="{E4138113-1DE5-4FDF-B841-2F3A00F53114}"/>
              </a:ext>
            </a:extLst>
          </p:cNvPr>
          <p:cNvSpPr txBox="1"/>
          <p:nvPr/>
        </p:nvSpPr>
        <p:spPr>
          <a:xfrm>
            <a:off x="6440555" y="475073"/>
            <a:ext cx="3289853" cy="1754326"/>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1) For the new game button to work we need to reset all the variables to values that they were at the start of the game. It makes sense to put this code in an initialise function.</a:t>
            </a:r>
          </a:p>
        </p:txBody>
      </p:sp>
    </p:spTree>
    <p:extLst>
      <p:ext uri="{BB962C8B-B14F-4D97-AF65-F5344CB8AC3E}">
        <p14:creationId xmlns:p14="http://schemas.microsoft.com/office/powerpoint/2010/main" val="502762055"/>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21FDFE8-E9D6-476E-BC63-6076216F4B51}"/>
              </a:ext>
            </a:extLst>
          </p:cNvPr>
          <p:cNvSpPr txBox="1"/>
          <p:nvPr/>
        </p:nvSpPr>
        <p:spPr>
          <a:xfrm>
            <a:off x="188843" y="211412"/>
            <a:ext cx="9528313" cy="6247864"/>
          </a:xfrm>
          <a:prstGeom prst="rect">
            <a:avLst/>
          </a:prstGeom>
          <a:noFill/>
        </p:spPr>
        <p:txBody>
          <a:bodyPr wrap="square">
            <a:spAutoFit/>
          </a:bodyPr>
          <a:lstStyle/>
          <a:p>
            <a:r>
              <a:rPr lang="en-GB" sz="1600" b="1" dirty="0" err="1">
                <a:solidFill>
                  <a:srgbClr val="DCDCAA"/>
                </a:solidFill>
                <a:effectLst/>
                <a:latin typeface="Consolas" panose="020B0609020204030204" pitchFamily="49" charset="0"/>
              </a:rPr>
              <a:t>init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Switch player function</a:t>
            </a:r>
            <a:endParaRPr lang="en-GB" sz="1600" b="1" dirty="0">
              <a:solidFill>
                <a:srgbClr val="D4D4D4"/>
              </a:solidFill>
              <a:effectLst/>
              <a:latin typeface="Consolas" panose="020B0609020204030204" pitchFamily="49" charset="0"/>
            </a:endParaRP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switchPlayer</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getElementById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a:t>
            </a:r>
            <a:r>
              <a:rPr lang="en-GB" sz="1600" b="1" dirty="0">
                <a:solidFill>
                  <a:srgbClr val="569CD6"/>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`active--player = </a:t>
            </a:r>
            <a:r>
              <a:rPr lang="en-GB" sz="1600" b="1" dirty="0">
                <a:solidFill>
                  <a:srgbClr val="569CD6"/>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player0El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toggle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'player--active'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player1El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toggle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'player--active'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Rolling dice functionality</a:t>
            </a:r>
            <a:endParaRPr lang="en-GB" sz="1600" b="1" dirty="0">
              <a:solidFill>
                <a:srgbClr val="D4D4D4"/>
              </a:solidFill>
              <a:effectLst/>
              <a:latin typeface="Consolas" panose="020B0609020204030204" pitchFamily="49" charset="0"/>
            </a:endParaRPr>
          </a:p>
          <a:p>
            <a:r>
              <a:rPr lang="en-GB" sz="1600" b="1" dirty="0" err="1">
                <a:solidFill>
                  <a:srgbClr val="4FC1FF"/>
                </a:solidFill>
                <a:effectLst/>
                <a:latin typeface="Consolas" panose="020B0609020204030204" pitchFamily="49" charset="0"/>
              </a:rPr>
              <a:t>btnRoll</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Is game playing</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playing</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1. Generate random dice roll number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2. Display dice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diceEl</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diceEl</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src</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`dice-</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dice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png</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p>
        </p:txBody>
      </p:sp>
      <p:sp>
        <p:nvSpPr>
          <p:cNvPr id="3" name="TextBox 2">
            <a:extLst>
              <a:ext uri="{FF2B5EF4-FFF2-40B4-BE49-F238E27FC236}">
                <a16:creationId xmlns:a16="http://schemas.microsoft.com/office/drawing/2014/main" id="{FA1BEF4A-8301-48E8-A9D1-2DC68B96D727}"/>
              </a:ext>
            </a:extLst>
          </p:cNvPr>
          <p:cNvSpPr txBox="1"/>
          <p:nvPr/>
        </p:nvSpPr>
        <p:spPr>
          <a:xfrm>
            <a:off x="2451653" y="75558"/>
            <a:ext cx="7026964"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3) We will run the initialise function after creating it so that values are set to the correct numbers straight away.</a:t>
            </a:r>
          </a:p>
        </p:txBody>
      </p:sp>
    </p:spTree>
    <p:extLst>
      <p:ext uri="{BB962C8B-B14F-4D97-AF65-F5344CB8AC3E}">
        <p14:creationId xmlns:p14="http://schemas.microsoft.com/office/powerpoint/2010/main" val="709960307"/>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9541C5D-232B-40AB-90D4-E02C4C68EF41}"/>
              </a:ext>
            </a:extLst>
          </p:cNvPr>
          <p:cNvSpPr txBox="1"/>
          <p:nvPr/>
        </p:nvSpPr>
        <p:spPr>
          <a:xfrm>
            <a:off x="188843" y="211412"/>
            <a:ext cx="9528313" cy="5509200"/>
          </a:xfrm>
          <a:prstGeom prst="rect">
            <a:avLst/>
          </a:prstGeom>
          <a:noFill/>
        </p:spPr>
        <p:txBody>
          <a:bodyPr wrap="square">
            <a:spAutoFit/>
          </a:bodyPr>
          <a:lstStyle/>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3. Check for rolled 1:</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Add dice to current score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getElementById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a:t>
            </a:r>
            <a:r>
              <a:rPr lang="en-GB" sz="1600" b="1" dirty="0">
                <a:solidFill>
                  <a:srgbClr val="569CD6"/>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Switch to other player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switchPlayer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 </a:t>
            </a:r>
            <a:r>
              <a:rPr lang="en-GB" sz="1600" b="1" dirty="0">
                <a:solidFill>
                  <a:srgbClr val="6A9955"/>
                </a:solidFill>
                <a:effectLst/>
                <a:latin typeface="Consolas" panose="020B0609020204030204" pitchFamily="49" charset="0"/>
              </a:rPr>
              <a:t>// End of If playing</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4FC1FF"/>
                </a:solidFill>
                <a:effectLst/>
                <a:latin typeface="Consolas" panose="020B0609020204030204" pitchFamily="49" charset="0"/>
              </a:rPr>
              <a:t>btnHold</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playing</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1. Add current score to active players score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getElementById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569CD6"/>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1784684973"/>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E911AEC-3AB8-4B17-B772-B7E401063D95}"/>
              </a:ext>
            </a:extLst>
          </p:cNvPr>
          <p:cNvSpPr txBox="1"/>
          <p:nvPr/>
        </p:nvSpPr>
        <p:spPr>
          <a:xfrm>
            <a:off x="188843" y="211412"/>
            <a:ext cx="9528313" cy="6001643"/>
          </a:xfrm>
          <a:prstGeom prst="rect">
            <a:avLst/>
          </a:prstGeom>
          <a:noFill/>
        </p:spPr>
        <p:txBody>
          <a:bodyPr wrap="square">
            <a:spAutoFit/>
          </a:bodyPr>
          <a:lstStyle/>
          <a:p>
            <a:r>
              <a:rPr lang="en-GB" sz="1600" b="1" dirty="0">
                <a:solidFill>
                  <a:srgbClr val="D4D4D4"/>
                </a:solidFill>
                <a:effectLst/>
                <a:latin typeface="Consolas" panose="020B0609020204030204" pitchFamily="49" charset="0"/>
              </a:rPr>
              <a:t> </a:t>
            </a:r>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2. Check if player's score is &gt;= 100</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100</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Finish the Game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playing</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false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diceEl</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btnRoll</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btnHold</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t>
            </a:r>
            <a:r>
              <a:rPr lang="en-GB" sz="1600" b="1" dirty="0">
                <a:solidFill>
                  <a:srgbClr val="569CD6"/>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'player--winner'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t>
            </a:r>
            <a:r>
              <a:rPr lang="en-GB" sz="1600" b="1" dirty="0">
                <a:solidFill>
                  <a:srgbClr val="569CD6"/>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'player--active'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Switch to the other player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switchPlayer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 </a:t>
            </a:r>
            <a:r>
              <a:rPr lang="en-GB" sz="1600" b="1" dirty="0">
                <a:solidFill>
                  <a:srgbClr val="6A9955"/>
                </a:solidFill>
                <a:effectLst/>
                <a:latin typeface="Consolas" panose="020B0609020204030204" pitchFamily="49" charset="0"/>
              </a:rPr>
              <a:t>// End of if playing</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4FC1FF"/>
                </a:solidFill>
                <a:effectLst/>
                <a:latin typeface="Consolas" panose="020B0609020204030204" pitchFamily="49" charset="0"/>
              </a:rPr>
              <a:t>btnNew</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init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endParaRPr lang="en-GB" sz="1600" b="1" dirty="0">
              <a:solidFill>
                <a:srgbClr val="D4D4D4"/>
              </a:solidFill>
              <a:effectLst/>
              <a:latin typeface="Consolas" panose="020B0609020204030204" pitchFamily="49" charset="0"/>
            </a:endParaRPr>
          </a:p>
        </p:txBody>
      </p:sp>
      <p:sp>
        <p:nvSpPr>
          <p:cNvPr id="3" name="TextBox 2">
            <a:extLst>
              <a:ext uri="{FF2B5EF4-FFF2-40B4-BE49-F238E27FC236}">
                <a16:creationId xmlns:a16="http://schemas.microsoft.com/office/drawing/2014/main" id="{C87C07A0-8E36-40B5-9DA6-83CA95D6DF9E}"/>
              </a:ext>
            </a:extLst>
          </p:cNvPr>
          <p:cNvSpPr txBox="1"/>
          <p:nvPr/>
        </p:nvSpPr>
        <p:spPr>
          <a:xfrm>
            <a:off x="4952999" y="5134515"/>
            <a:ext cx="4247321" cy="923330"/>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4) Now the event listener for the new game button just calls the initialise function when it is clicked.</a:t>
            </a:r>
          </a:p>
        </p:txBody>
      </p:sp>
    </p:spTree>
    <p:extLst>
      <p:ext uri="{BB962C8B-B14F-4D97-AF65-F5344CB8AC3E}">
        <p14:creationId xmlns:p14="http://schemas.microsoft.com/office/powerpoint/2010/main" val="26097486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0E516CB-00B2-41B3-9D8F-86B3227AF9CE}"/>
              </a:ext>
            </a:extLst>
          </p:cNvPr>
          <p:cNvSpPr txBox="1"/>
          <p:nvPr/>
        </p:nvSpPr>
        <p:spPr>
          <a:xfrm>
            <a:off x="229482" y="1024623"/>
            <a:ext cx="2071869" cy="830997"/>
          </a:xfrm>
          <a:prstGeom prst="rect">
            <a:avLst/>
          </a:prstGeom>
          <a:noFill/>
        </p:spPr>
        <p:txBody>
          <a:bodyPr wrap="square">
            <a:spAutoFit/>
          </a:bodyPr>
          <a:lstStyle/>
          <a:p>
            <a:r>
              <a:rPr lang="pt-BR" sz="1600" b="1" dirty="0">
                <a:solidFill>
                  <a:srgbClr val="569CD6"/>
                </a:solidFill>
                <a:effectLst/>
                <a:latin typeface="Consolas" panose="020B0609020204030204" pitchFamily="49" charset="0"/>
              </a:rPr>
              <a:t>let</a:t>
            </a:r>
            <a:r>
              <a:rPr lang="pt-BR" sz="1600" b="1" dirty="0">
                <a:solidFill>
                  <a:srgbClr val="D4D4D4"/>
                </a:solidFill>
                <a:effectLst/>
                <a:latin typeface="Consolas" panose="020B0609020204030204" pitchFamily="49" charset="0"/>
              </a:rPr>
              <a:t> </a:t>
            </a:r>
            <a:r>
              <a:rPr lang="pt-BR" sz="1600" b="1" dirty="0">
                <a:solidFill>
                  <a:srgbClr val="9CDCFE"/>
                </a:solidFill>
                <a:effectLst/>
                <a:latin typeface="Consolas" panose="020B0609020204030204" pitchFamily="49" charset="0"/>
              </a:rPr>
              <a:t>n</a:t>
            </a:r>
            <a:r>
              <a:rPr lang="pt-BR" sz="1600" b="1" dirty="0">
                <a:solidFill>
                  <a:srgbClr val="D4D4D4"/>
                </a:solidFill>
                <a:effectLst/>
                <a:latin typeface="Consolas" panose="020B0609020204030204" pitchFamily="49" charset="0"/>
              </a:rPr>
              <a:t> = </a:t>
            </a:r>
            <a:r>
              <a:rPr lang="pt-BR" sz="1600" b="1" dirty="0">
                <a:solidFill>
                  <a:srgbClr val="CE9178"/>
                </a:solidFill>
                <a:effectLst/>
                <a:latin typeface="Consolas" panose="020B0609020204030204" pitchFamily="49" charset="0"/>
              </a:rPr>
              <a:t>"1"</a:t>
            </a:r>
            <a:r>
              <a:rPr lang="pt-BR" sz="1600" b="1" dirty="0">
                <a:solidFill>
                  <a:srgbClr val="D4D4D4"/>
                </a:solidFill>
                <a:effectLst/>
                <a:latin typeface="Consolas" panose="020B0609020204030204" pitchFamily="49" charset="0"/>
              </a:rPr>
              <a:t> + </a:t>
            </a:r>
            <a:r>
              <a:rPr lang="pt-BR" sz="1600" b="1" dirty="0">
                <a:solidFill>
                  <a:srgbClr val="B5CEA8"/>
                </a:solidFill>
                <a:effectLst/>
                <a:latin typeface="Consolas" panose="020B0609020204030204" pitchFamily="49" charset="0"/>
              </a:rPr>
              <a:t>1</a:t>
            </a:r>
            <a:r>
              <a:rPr lang="pt-BR" sz="1600" b="1" dirty="0">
                <a:solidFill>
                  <a:srgbClr val="D4D4D4"/>
                </a:solidFill>
                <a:effectLst/>
                <a:latin typeface="Consolas" panose="020B0609020204030204" pitchFamily="49" charset="0"/>
              </a:rPr>
              <a:t>;</a:t>
            </a:r>
          </a:p>
          <a:p>
            <a:r>
              <a:rPr lang="pt-BR" sz="1600" b="1" dirty="0">
                <a:solidFill>
                  <a:srgbClr val="9CDCFE"/>
                </a:solidFill>
                <a:effectLst/>
                <a:latin typeface="Consolas" panose="020B0609020204030204" pitchFamily="49" charset="0"/>
              </a:rPr>
              <a:t>n</a:t>
            </a:r>
            <a:r>
              <a:rPr lang="pt-BR" sz="1600" b="1" dirty="0">
                <a:solidFill>
                  <a:srgbClr val="D4D4D4"/>
                </a:solidFill>
                <a:effectLst/>
                <a:latin typeface="Consolas" panose="020B0609020204030204" pitchFamily="49" charset="0"/>
              </a:rPr>
              <a:t> = </a:t>
            </a:r>
            <a:r>
              <a:rPr lang="pt-BR" sz="1600" b="1" dirty="0">
                <a:solidFill>
                  <a:srgbClr val="9CDCFE"/>
                </a:solidFill>
                <a:effectLst/>
                <a:latin typeface="Consolas" panose="020B0609020204030204" pitchFamily="49" charset="0"/>
              </a:rPr>
              <a:t>n</a:t>
            </a:r>
            <a:r>
              <a:rPr lang="pt-BR" sz="1600" b="1" dirty="0">
                <a:solidFill>
                  <a:srgbClr val="D4D4D4"/>
                </a:solidFill>
                <a:effectLst/>
                <a:latin typeface="Consolas" panose="020B0609020204030204" pitchFamily="49" charset="0"/>
              </a:rPr>
              <a:t> - </a:t>
            </a:r>
            <a:r>
              <a:rPr lang="pt-BR" sz="1600" b="1" dirty="0">
                <a:solidFill>
                  <a:srgbClr val="B5CEA8"/>
                </a:solidFill>
                <a:effectLst/>
                <a:latin typeface="Consolas" panose="020B0609020204030204" pitchFamily="49" charset="0"/>
              </a:rPr>
              <a:t>1</a:t>
            </a:r>
            <a:r>
              <a:rPr lang="pt-BR" sz="1600" b="1" dirty="0">
                <a:solidFill>
                  <a:srgbClr val="D4D4D4"/>
                </a:solidFill>
                <a:effectLst/>
                <a:latin typeface="Consolas" panose="020B0609020204030204" pitchFamily="49" charset="0"/>
              </a:rPr>
              <a:t>;</a:t>
            </a:r>
          </a:p>
          <a:p>
            <a:r>
              <a:rPr lang="pt-BR" sz="1600" b="1" dirty="0">
                <a:solidFill>
                  <a:srgbClr val="9CDCFE"/>
                </a:solidFill>
                <a:effectLst/>
                <a:latin typeface="Consolas" panose="020B0609020204030204" pitchFamily="49" charset="0"/>
              </a:rPr>
              <a:t>console</a:t>
            </a:r>
            <a:r>
              <a:rPr lang="pt-BR" sz="1600" b="1" dirty="0">
                <a:solidFill>
                  <a:srgbClr val="D4D4D4"/>
                </a:solidFill>
                <a:effectLst/>
                <a:latin typeface="Consolas" panose="020B0609020204030204" pitchFamily="49" charset="0"/>
              </a:rPr>
              <a:t>.</a:t>
            </a:r>
            <a:r>
              <a:rPr lang="pt-BR" sz="1600" b="1" dirty="0">
                <a:solidFill>
                  <a:srgbClr val="DCDCAA"/>
                </a:solidFill>
                <a:effectLst/>
                <a:latin typeface="Consolas" panose="020B0609020204030204" pitchFamily="49" charset="0"/>
              </a:rPr>
              <a:t>log</a:t>
            </a:r>
            <a:r>
              <a:rPr lang="pt-BR" sz="1600" b="1" dirty="0">
                <a:solidFill>
                  <a:srgbClr val="D4D4D4"/>
                </a:solidFill>
                <a:effectLst/>
                <a:latin typeface="Consolas" panose="020B0609020204030204" pitchFamily="49" charset="0"/>
              </a:rPr>
              <a:t>(</a:t>
            </a:r>
            <a:r>
              <a:rPr lang="pt-BR" sz="1600" b="1" dirty="0">
                <a:solidFill>
                  <a:srgbClr val="9CDCFE"/>
                </a:solidFill>
                <a:effectLst/>
                <a:latin typeface="Consolas" panose="020B0609020204030204" pitchFamily="49" charset="0"/>
              </a:rPr>
              <a:t>n</a:t>
            </a:r>
            <a:r>
              <a:rPr lang="pt-BR"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9CE67582-5A4C-4CD0-80C6-1D80BF40B0B4}"/>
              </a:ext>
            </a:extLst>
          </p:cNvPr>
          <p:cNvSpPr txBox="1"/>
          <p:nvPr/>
        </p:nvSpPr>
        <p:spPr>
          <a:xfrm>
            <a:off x="2685321" y="204408"/>
            <a:ext cx="5826011"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What value will be logged to the screen?</a:t>
            </a:r>
          </a:p>
        </p:txBody>
      </p:sp>
      <p:sp>
        <p:nvSpPr>
          <p:cNvPr id="5" name="TextBox 4">
            <a:extLst>
              <a:ext uri="{FF2B5EF4-FFF2-40B4-BE49-F238E27FC236}">
                <a16:creationId xmlns:a16="http://schemas.microsoft.com/office/drawing/2014/main" id="{D1B0CFCE-E329-4107-B875-11251D19F248}"/>
              </a:ext>
            </a:extLst>
          </p:cNvPr>
          <p:cNvSpPr txBox="1"/>
          <p:nvPr/>
        </p:nvSpPr>
        <p:spPr>
          <a:xfrm>
            <a:off x="2301351" y="1007524"/>
            <a:ext cx="7224614"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JavaScript does type coercion to string so “1” + “1” will be 11.</a:t>
            </a:r>
          </a:p>
          <a:p>
            <a:r>
              <a:rPr lang="en-GB" b="1" dirty="0">
                <a:latin typeface="Calibri" panose="020F0502020204030204" pitchFamily="34" charset="0"/>
                <a:cs typeface="Calibri" panose="020F0502020204030204" pitchFamily="34" charset="0"/>
              </a:rPr>
              <a:t>Now n with a value of 11 is treated as a number so the output will be 10.</a:t>
            </a:r>
            <a:endParaRPr lang="en-GB" b="1" dirty="0">
              <a:effectLst/>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2EEDA862-17A3-4254-B917-D3B254375CBF}"/>
              </a:ext>
            </a:extLst>
          </p:cNvPr>
          <p:cNvSpPr txBox="1"/>
          <p:nvPr/>
        </p:nvSpPr>
        <p:spPr>
          <a:xfrm>
            <a:off x="229482" y="2069489"/>
            <a:ext cx="2884108" cy="584775"/>
          </a:xfrm>
          <a:prstGeom prst="rect">
            <a:avLst/>
          </a:prstGeom>
          <a:noFill/>
        </p:spPr>
        <p:txBody>
          <a:bodyPr wrap="square">
            <a:spAutoFit/>
          </a:bodyPr>
          <a:lstStyle/>
          <a:p>
            <a:r>
              <a:rPr lang="pt-BR" sz="1600" b="1" dirty="0">
                <a:solidFill>
                  <a:srgbClr val="569CD6"/>
                </a:solidFill>
                <a:effectLst/>
                <a:latin typeface="Consolas" panose="020B0609020204030204" pitchFamily="49" charset="0"/>
              </a:rPr>
              <a:t>let</a:t>
            </a:r>
            <a:r>
              <a:rPr lang="pt-BR" sz="1600" b="1" dirty="0">
                <a:solidFill>
                  <a:srgbClr val="D4D4D4"/>
                </a:solidFill>
                <a:effectLst/>
                <a:latin typeface="Consolas" panose="020B0609020204030204" pitchFamily="49" charset="0"/>
              </a:rPr>
              <a:t> </a:t>
            </a:r>
            <a:r>
              <a:rPr lang="pt-BR" sz="1600" b="1" dirty="0">
                <a:solidFill>
                  <a:srgbClr val="9CDCFE"/>
                </a:solidFill>
                <a:effectLst/>
                <a:latin typeface="Consolas" panose="020B0609020204030204" pitchFamily="49" charset="0"/>
              </a:rPr>
              <a:t>x</a:t>
            </a:r>
            <a:r>
              <a:rPr lang="pt-BR" sz="1600" b="1" dirty="0">
                <a:solidFill>
                  <a:srgbClr val="D4D4D4"/>
                </a:solidFill>
                <a:effectLst/>
                <a:latin typeface="Consolas" panose="020B0609020204030204" pitchFamily="49" charset="0"/>
              </a:rPr>
              <a:t> = </a:t>
            </a:r>
            <a:r>
              <a:rPr lang="pt-BR" sz="1600" b="1" dirty="0">
                <a:solidFill>
                  <a:srgbClr val="CE9178"/>
                </a:solidFill>
                <a:latin typeface="Consolas" panose="020B0609020204030204" pitchFamily="49" charset="0"/>
              </a:rPr>
              <a:t>2</a:t>
            </a:r>
            <a:r>
              <a:rPr lang="pt-BR" sz="1600" b="1" dirty="0">
                <a:solidFill>
                  <a:srgbClr val="D4D4D4"/>
                </a:solidFill>
                <a:effectLst/>
                <a:latin typeface="Consolas" panose="020B0609020204030204" pitchFamily="49" charset="0"/>
              </a:rPr>
              <a:t> + </a:t>
            </a:r>
            <a:r>
              <a:rPr lang="pt-BR" sz="1600" b="1" dirty="0">
                <a:solidFill>
                  <a:srgbClr val="B5CEA8"/>
                </a:solidFill>
                <a:effectLst/>
                <a:latin typeface="Consolas" panose="020B0609020204030204" pitchFamily="49" charset="0"/>
              </a:rPr>
              <a:t>3 + 4 + “5”</a:t>
            </a:r>
            <a:r>
              <a:rPr lang="pt-BR" sz="1600" b="1" dirty="0">
                <a:solidFill>
                  <a:srgbClr val="D4D4D4"/>
                </a:solidFill>
                <a:effectLst/>
                <a:latin typeface="Consolas" panose="020B0609020204030204" pitchFamily="49" charset="0"/>
              </a:rPr>
              <a:t>;</a:t>
            </a:r>
          </a:p>
          <a:p>
            <a:r>
              <a:rPr lang="pt-BR" sz="1600" b="1" dirty="0">
                <a:solidFill>
                  <a:srgbClr val="9CDCFE"/>
                </a:solidFill>
                <a:effectLst/>
                <a:latin typeface="Consolas" panose="020B0609020204030204" pitchFamily="49" charset="0"/>
              </a:rPr>
              <a:t>console</a:t>
            </a:r>
            <a:r>
              <a:rPr lang="pt-BR" sz="1600" b="1" dirty="0">
                <a:solidFill>
                  <a:srgbClr val="D4D4D4"/>
                </a:solidFill>
                <a:effectLst/>
                <a:latin typeface="Consolas" panose="020B0609020204030204" pitchFamily="49" charset="0"/>
              </a:rPr>
              <a:t>.</a:t>
            </a:r>
            <a:r>
              <a:rPr lang="pt-BR" sz="1600" b="1" dirty="0">
                <a:solidFill>
                  <a:srgbClr val="DCDCAA"/>
                </a:solidFill>
                <a:effectLst/>
                <a:latin typeface="Consolas" panose="020B0609020204030204" pitchFamily="49" charset="0"/>
              </a:rPr>
              <a:t>log</a:t>
            </a:r>
            <a:r>
              <a:rPr lang="pt-BR" sz="1600" b="1" dirty="0">
                <a:solidFill>
                  <a:srgbClr val="D4D4D4"/>
                </a:solidFill>
                <a:effectLst/>
                <a:latin typeface="Consolas" panose="020B0609020204030204" pitchFamily="49" charset="0"/>
              </a:rPr>
              <a:t>(</a:t>
            </a:r>
            <a:r>
              <a:rPr lang="pt-BR" sz="1600" b="1" dirty="0">
                <a:solidFill>
                  <a:srgbClr val="9CDCFE"/>
                </a:solidFill>
                <a:effectLst/>
                <a:latin typeface="Consolas" panose="020B0609020204030204" pitchFamily="49" charset="0"/>
              </a:rPr>
              <a:t>x</a:t>
            </a:r>
            <a:r>
              <a:rPr lang="pt-BR" sz="1600" b="1" dirty="0">
                <a:solidFill>
                  <a:srgbClr val="D4D4D4"/>
                </a:solidFill>
                <a:effectLst/>
                <a:latin typeface="Consolas" panose="020B0609020204030204" pitchFamily="49" charset="0"/>
              </a:rPr>
              <a:t>);</a:t>
            </a:r>
          </a:p>
        </p:txBody>
      </p:sp>
      <p:sp>
        <p:nvSpPr>
          <p:cNvPr id="7" name="TextBox 6">
            <a:extLst>
              <a:ext uri="{FF2B5EF4-FFF2-40B4-BE49-F238E27FC236}">
                <a16:creationId xmlns:a16="http://schemas.microsoft.com/office/drawing/2014/main" id="{246AC0D2-01D7-44AA-A957-0B6C09E2AEFC}"/>
              </a:ext>
            </a:extLst>
          </p:cNvPr>
          <p:cNvSpPr txBox="1"/>
          <p:nvPr/>
        </p:nvSpPr>
        <p:spPr>
          <a:xfrm>
            <a:off x="3113590" y="2069489"/>
            <a:ext cx="6229109"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JavaScript will treat 2 + 3 + 4 as a number giving a value of 9 then concatenate the 5 onto string 9 -&gt; “95”</a:t>
            </a:r>
          </a:p>
        </p:txBody>
      </p:sp>
      <p:sp>
        <p:nvSpPr>
          <p:cNvPr id="9" name="TextBox 8">
            <a:extLst>
              <a:ext uri="{FF2B5EF4-FFF2-40B4-BE49-F238E27FC236}">
                <a16:creationId xmlns:a16="http://schemas.microsoft.com/office/drawing/2014/main" id="{484AD29F-5D53-469E-B7AD-A237FA185686}"/>
              </a:ext>
            </a:extLst>
          </p:cNvPr>
          <p:cNvSpPr txBox="1"/>
          <p:nvPr/>
        </p:nvSpPr>
        <p:spPr>
          <a:xfrm>
            <a:off x="229482" y="3069898"/>
            <a:ext cx="4157323" cy="584775"/>
          </a:xfrm>
          <a:prstGeom prst="rect">
            <a:avLst/>
          </a:prstGeom>
          <a:noFill/>
        </p:spPr>
        <p:txBody>
          <a:bodyPr wrap="square">
            <a:spAutoFit/>
          </a:bodyPr>
          <a:lstStyle/>
          <a:p>
            <a:r>
              <a:rPr lang="es-ES" sz="1600" b="1" dirty="0">
                <a:solidFill>
                  <a:srgbClr val="569CD6"/>
                </a:solidFill>
                <a:effectLst/>
                <a:latin typeface="Consolas" panose="020B0609020204030204" pitchFamily="49" charset="0"/>
              </a:rPr>
              <a:t>let</a:t>
            </a:r>
            <a:r>
              <a:rPr lang="es-ES" sz="1600" b="1" dirty="0">
                <a:solidFill>
                  <a:srgbClr val="D4D4D4"/>
                </a:solidFill>
                <a:effectLst/>
                <a:latin typeface="Consolas" panose="020B0609020204030204" pitchFamily="49" charset="0"/>
              </a:rPr>
              <a:t> </a:t>
            </a:r>
            <a:r>
              <a:rPr lang="es-ES" sz="1600" b="1" dirty="0">
                <a:solidFill>
                  <a:srgbClr val="9CDCFE"/>
                </a:solidFill>
                <a:effectLst/>
                <a:latin typeface="Consolas" panose="020B0609020204030204" pitchFamily="49" charset="0"/>
              </a:rPr>
              <a:t>y</a:t>
            </a:r>
            <a:r>
              <a:rPr lang="es-ES" sz="1600" b="1" dirty="0">
                <a:solidFill>
                  <a:srgbClr val="D4D4D4"/>
                </a:solidFill>
                <a:effectLst/>
                <a:latin typeface="Consolas" panose="020B0609020204030204" pitchFamily="49" charset="0"/>
              </a:rPr>
              <a:t> = </a:t>
            </a:r>
            <a:r>
              <a:rPr lang="es-ES" sz="1600" b="1" dirty="0">
                <a:solidFill>
                  <a:srgbClr val="CE9178"/>
                </a:solidFill>
                <a:effectLst/>
                <a:latin typeface="Consolas" panose="020B0609020204030204" pitchFamily="49" charset="0"/>
              </a:rPr>
              <a:t>"10"</a:t>
            </a:r>
            <a:r>
              <a:rPr lang="es-ES" sz="1600" b="1" dirty="0">
                <a:solidFill>
                  <a:srgbClr val="D4D4D4"/>
                </a:solidFill>
                <a:effectLst/>
                <a:latin typeface="Consolas" panose="020B0609020204030204" pitchFamily="49" charset="0"/>
              </a:rPr>
              <a:t> + </a:t>
            </a:r>
            <a:r>
              <a:rPr lang="es-ES" sz="1600" b="1" dirty="0">
                <a:solidFill>
                  <a:srgbClr val="CE9178"/>
                </a:solidFill>
                <a:effectLst/>
                <a:latin typeface="Consolas" panose="020B0609020204030204" pitchFamily="49" charset="0"/>
              </a:rPr>
              <a:t>"4"</a:t>
            </a:r>
            <a:r>
              <a:rPr lang="es-ES" sz="1600" b="1" dirty="0">
                <a:solidFill>
                  <a:srgbClr val="D4D4D4"/>
                </a:solidFill>
                <a:effectLst/>
                <a:latin typeface="Consolas" panose="020B0609020204030204" pitchFamily="49" charset="0"/>
              </a:rPr>
              <a:t> - </a:t>
            </a:r>
            <a:r>
              <a:rPr lang="es-ES" sz="1600" b="1" dirty="0">
                <a:solidFill>
                  <a:srgbClr val="CE9178"/>
                </a:solidFill>
                <a:effectLst/>
                <a:latin typeface="Consolas" panose="020B0609020204030204" pitchFamily="49" charset="0"/>
              </a:rPr>
              <a:t>"3"</a:t>
            </a:r>
            <a:r>
              <a:rPr lang="es-ES" sz="1600" b="1" dirty="0">
                <a:solidFill>
                  <a:srgbClr val="D4D4D4"/>
                </a:solidFill>
                <a:effectLst/>
                <a:latin typeface="Consolas" panose="020B0609020204030204" pitchFamily="49" charset="0"/>
              </a:rPr>
              <a:t> - </a:t>
            </a:r>
            <a:r>
              <a:rPr lang="es-ES" sz="1600" b="1" dirty="0">
                <a:solidFill>
                  <a:srgbClr val="B5CEA8"/>
                </a:solidFill>
                <a:effectLst/>
                <a:latin typeface="Consolas" panose="020B0609020204030204" pitchFamily="49" charset="0"/>
              </a:rPr>
              <a:t>2</a:t>
            </a:r>
            <a:r>
              <a:rPr lang="es-ES" sz="1600" b="1" dirty="0">
                <a:solidFill>
                  <a:srgbClr val="D4D4D4"/>
                </a:solidFill>
                <a:effectLst/>
                <a:latin typeface="Consolas" panose="020B0609020204030204" pitchFamily="49" charset="0"/>
              </a:rPr>
              <a:t> + </a:t>
            </a:r>
            <a:r>
              <a:rPr lang="es-ES" sz="1600" b="1" dirty="0">
                <a:solidFill>
                  <a:srgbClr val="CE9178"/>
                </a:solidFill>
                <a:effectLst/>
                <a:latin typeface="Consolas" panose="020B0609020204030204" pitchFamily="49" charset="0"/>
              </a:rPr>
              <a:t>"5"</a:t>
            </a:r>
            <a:r>
              <a:rPr lang="es-ES" sz="1600" b="1" dirty="0">
                <a:solidFill>
                  <a:srgbClr val="D4D4D4"/>
                </a:solidFill>
                <a:effectLst/>
                <a:latin typeface="Consolas" panose="020B0609020204030204" pitchFamily="49" charset="0"/>
              </a:rPr>
              <a:t>;</a:t>
            </a:r>
          </a:p>
          <a:p>
            <a:r>
              <a:rPr lang="es-ES" sz="1600" b="1" dirty="0">
                <a:solidFill>
                  <a:srgbClr val="9CDCFE"/>
                </a:solidFill>
                <a:effectLst/>
                <a:latin typeface="Consolas" panose="020B0609020204030204" pitchFamily="49" charset="0"/>
              </a:rPr>
              <a:t>console</a:t>
            </a:r>
            <a:r>
              <a:rPr lang="es-ES" sz="1600" b="1" dirty="0">
                <a:solidFill>
                  <a:srgbClr val="D4D4D4"/>
                </a:solidFill>
                <a:effectLst/>
                <a:latin typeface="Consolas" panose="020B0609020204030204" pitchFamily="49" charset="0"/>
              </a:rPr>
              <a:t>.</a:t>
            </a:r>
            <a:r>
              <a:rPr lang="es-ES" sz="1600" b="1" dirty="0">
                <a:solidFill>
                  <a:srgbClr val="DCDCAA"/>
                </a:solidFill>
                <a:effectLst/>
                <a:latin typeface="Consolas" panose="020B0609020204030204" pitchFamily="49" charset="0"/>
              </a:rPr>
              <a:t>log</a:t>
            </a:r>
            <a:r>
              <a:rPr lang="es-ES" sz="1600" b="1" dirty="0">
                <a:solidFill>
                  <a:srgbClr val="D4D4D4"/>
                </a:solidFill>
                <a:effectLst/>
                <a:latin typeface="Consolas" panose="020B0609020204030204" pitchFamily="49" charset="0"/>
              </a:rPr>
              <a:t>(</a:t>
            </a:r>
            <a:r>
              <a:rPr lang="es-ES" sz="1600" b="1" dirty="0">
                <a:solidFill>
                  <a:srgbClr val="9CDCFE"/>
                </a:solidFill>
                <a:effectLst/>
                <a:latin typeface="Consolas" panose="020B0609020204030204" pitchFamily="49" charset="0"/>
              </a:rPr>
              <a:t>y</a:t>
            </a:r>
            <a:r>
              <a:rPr lang="es-ES" sz="1600" b="1" dirty="0">
                <a:solidFill>
                  <a:srgbClr val="D4D4D4"/>
                </a:solidFill>
                <a:effectLst/>
                <a:latin typeface="Consolas" panose="020B0609020204030204" pitchFamily="49" charset="0"/>
              </a:rPr>
              <a:t>);</a:t>
            </a:r>
          </a:p>
        </p:txBody>
      </p:sp>
      <p:sp>
        <p:nvSpPr>
          <p:cNvPr id="10" name="TextBox 9">
            <a:extLst>
              <a:ext uri="{FF2B5EF4-FFF2-40B4-BE49-F238E27FC236}">
                <a16:creationId xmlns:a16="http://schemas.microsoft.com/office/drawing/2014/main" id="{3402A2DC-C60D-421E-A802-27B4D645BE06}"/>
              </a:ext>
            </a:extLst>
          </p:cNvPr>
          <p:cNvSpPr txBox="1"/>
          <p:nvPr/>
        </p:nvSpPr>
        <p:spPr>
          <a:xfrm>
            <a:off x="4278859" y="3074933"/>
            <a:ext cx="5467109"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JavaScript will treat 10 - 4 - 3 as a number giving a value of 1 then concatenate the 1 onto string 5 -&gt; “15”</a:t>
            </a:r>
          </a:p>
        </p:txBody>
      </p:sp>
    </p:spTree>
    <p:extLst>
      <p:ext uri="{BB962C8B-B14F-4D97-AF65-F5344CB8AC3E}">
        <p14:creationId xmlns:p14="http://schemas.microsoft.com/office/powerpoint/2010/main" val="108890088"/>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9B3587-ED7E-4DA7-A9D9-BA982C4D33EC}"/>
              </a:ext>
            </a:extLst>
          </p:cNvPr>
          <p:cNvSpPr txBox="1">
            <a:spLocks/>
          </p:cNvSpPr>
          <p:nvPr/>
        </p:nvSpPr>
        <p:spPr>
          <a:xfrm>
            <a:off x="742950" y="2451651"/>
            <a:ext cx="8420100" cy="245857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6600" b="1" dirty="0"/>
              <a:t>How JavaScript works behind the Scenes.</a:t>
            </a:r>
          </a:p>
        </p:txBody>
      </p:sp>
    </p:spTree>
    <p:extLst>
      <p:ext uri="{BB962C8B-B14F-4D97-AF65-F5344CB8AC3E}">
        <p14:creationId xmlns:p14="http://schemas.microsoft.com/office/powerpoint/2010/main" val="684758740"/>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381045BB-8678-4E2A-B53C-95B6925E57B3}"/>
              </a:ext>
            </a:extLst>
          </p:cNvPr>
          <p:cNvGrpSpPr/>
          <p:nvPr/>
        </p:nvGrpSpPr>
        <p:grpSpPr>
          <a:xfrm>
            <a:off x="172278" y="160876"/>
            <a:ext cx="2385392" cy="6563648"/>
            <a:chOff x="172278" y="174128"/>
            <a:chExt cx="2385392" cy="6563648"/>
          </a:xfrm>
        </p:grpSpPr>
        <p:sp>
          <p:nvSpPr>
            <p:cNvPr id="2" name="TextBox 1">
              <a:extLst>
                <a:ext uri="{FF2B5EF4-FFF2-40B4-BE49-F238E27FC236}">
                  <a16:creationId xmlns:a16="http://schemas.microsoft.com/office/drawing/2014/main" id="{C6CE7B18-96A1-4A7F-942C-570CC94DF4B9}"/>
                </a:ext>
              </a:extLst>
            </p:cNvPr>
            <p:cNvSpPr txBox="1"/>
            <p:nvPr/>
          </p:nvSpPr>
          <p:spPr>
            <a:xfrm>
              <a:off x="172278" y="174128"/>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High-Level</a:t>
              </a:r>
            </a:p>
          </p:txBody>
        </p:sp>
        <p:sp>
          <p:nvSpPr>
            <p:cNvPr id="3" name="TextBox 2">
              <a:extLst>
                <a:ext uri="{FF2B5EF4-FFF2-40B4-BE49-F238E27FC236}">
                  <a16:creationId xmlns:a16="http://schemas.microsoft.com/office/drawing/2014/main" id="{CA12EB42-A93F-45E7-B7E5-7AA1203A5CE0}"/>
                </a:ext>
              </a:extLst>
            </p:cNvPr>
            <p:cNvSpPr txBox="1"/>
            <p:nvPr/>
          </p:nvSpPr>
          <p:spPr>
            <a:xfrm>
              <a:off x="172278" y="915325"/>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Garbage Collected</a:t>
              </a:r>
            </a:p>
          </p:txBody>
        </p:sp>
        <p:sp>
          <p:nvSpPr>
            <p:cNvPr id="4" name="TextBox 3">
              <a:extLst>
                <a:ext uri="{FF2B5EF4-FFF2-40B4-BE49-F238E27FC236}">
                  <a16:creationId xmlns:a16="http://schemas.microsoft.com/office/drawing/2014/main" id="{07867A99-6E93-461C-B55C-D3E084E9264C}"/>
                </a:ext>
              </a:extLst>
            </p:cNvPr>
            <p:cNvSpPr txBox="1"/>
            <p:nvPr/>
          </p:nvSpPr>
          <p:spPr>
            <a:xfrm>
              <a:off x="172278" y="1656522"/>
              <a:ext cx="2385392" cy="646331"/>
            </a:xfrm>
            <a:prstGeom prst="rect">
              <a:avLst/>
            </a:prstGeom>
            <a:solidFill>
              <a:schemeClr val="bg1">
                <a:lumMod val="85000"/>
              </a:schemeClr>
            </a:solidFill>
            <a:ln w="22225">
              <a:solidFill>
                <a:schemeClr val="accent1"/>
              </a:solidFill>
            </a:ln>
          </p:spPr>
          <p:txBody>
            <a:bodyPr wrap="square" rtlCol="0">
              <a:spAutoFit/>
            </a:bodyPr>
            <a:lstStyle/>
            <a:p>
              <a:pPr algn="ctr"/>
              <a:r>
                <a:rPr lang="en-GB" b="1" dirty="0"/>
                <a:t>Interpreted or Just-in-time Compiled</a:t>
              </a:r>
            </a:p>
          </p:txBody>
        </p:sp>
        <p:sp>
          <p:nvSpPr>
            <p:cNvPr id="5" name="TextBox 4">
              <a:extLst>
                <a:ext uri="{FF2B5EF4-FFF2-40B4-BE49-F238E27FC236}">
                  <a16:creationId xmlns:a16="http://schemas.microsoft.com/office/drawing/2014/main" id="{91FD1064-4B1A-458D-AC6A-C1A315E7E1D4}"/>
                </a:ext>
              </a:extLst>
            </p:cNvPr>
            <p:cNvSpPr txBox="1"/>
            <p:nvPr/>
          </p:nvSpPr>
          <p:spPr>
            <a:xfrm>
              <a:off x="172278" y="2382798"/>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Multi-Paradigm</a:t>
              </a:r>
            </a:p>
          </p:txBody>
        </p:sp>
        <p:sp>
          <p:nvSpPr>
            <p:cNvPr id="6" name="TextBox 5">
              <a:extLst>
                <a:ext uri="{FF2B5EF4-FFF2-40B4-BE49-F238E27FC236}">
                  <a16:creationId xmlns:a16="http://schemas.microsoft.com/office/drawing/2014/main" id="{E0BAA8FB-90C0-4C0C-AF9B-87EE96A892C1}"/>
                </a:ext>
              </a:extLst>
            </p:cNvPr>
            <p:cNvSpPr txBox="1"/>
            <p:nvPr/>
          </p:nvSpPr>
          <p:spPr>
            <a:xfrm>
              <a:off x="172278" y="3145306"/>
              <a:ext cx="2385392" cy="646331"/>
            </a:xfrm>
            <a:prstGeom prst="rect">
              <a:avLst/>
            </a:prstGeom>
            <a:solidFill>
              <a:schemeClr val="bg1">
                <a:lumMod val="85000"/>
              </a:schemeClr>
            </a:solidFill>
            <a:ln w="22225">
              <a:solidFill>
                <a:schemeClr val="accent1"/>
              </a:solidFill>
            </a:ln>
          </p:spPr>
          <p:txBody>
            <a:bodyPr wrap="square" rtlCol="0">
              <a:spAutoFit/>
            </a:bodyPr>
            <a:lstStyle/>
            <a:p>
              <a:pPr algn="ctr"/>
              <a:r>
                <a:rPr lang="en-GB" b="1" dirty="0"/>
                <a:t>Prototype-based Object-Orientated </a:t>
              </a:r>
            </a:p>
          </p:txBody>
        </p:sp>
        <p:sp>
          <p:nvSpPr>
            <p:cNvPr id="7" name="TextBox 6">
              <a:extLst>
                <a:ext uri="{FF2B5EF4-FFF2-40B4-BE49-F238E27FC236}">
                  <a16:creationId xmlns:a16="http://schemas.microsoft.com/office/drawing/2014/main" id="{AA43BF7D-D56B-42F5-85D3-F39BEC24850B}"/>
                </a:ext>
              </a:extLst>
            </p:cNvPr>
            <p:cNvSpPr txBox="1"/>
            <p:nvPr/>
          </p:nvSpPr>
          <p:spPr>
            <a:xfrm>
              <a:off x="172278" y="3884000"/>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First Class Functions</a:t>
              </a:r>
            </a:p>
          </p:txBody>
        </p:sp>
        <p:sp>
          <p:nvSpPr>
            <p:cNvPr id="8" name="TextBox 7">
              <a:extLst>
                <a:ext uri="{FF2B5EF4-FFF2-40B4-BE49-F238E27FC236}">
                  <a16:creationId xmlns:a16="http://schemas.microsoft.com/office/drawing/2014/main" id="{558D8FD8-DF0B-47D5-80D8-CC51C0850CC7}"/>
                </a:ext>
              </a:extLst>
            </p:cNvPr>
            <p:cNvSpPr txBox="1"/>
            <p:nvPr/>
          </p:nvSpPr>
          <p:spPr>
            <a:xfrm>
              <a:off x="172278" y="4620948"/>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Dynamic</a:t>
              </a:r>
            </a:p>
          </p:txBody>
        </p:sp>
        <p:sp>
          <p:nvSpPr>
            <p:cNvPr id="9" name="TextBox 8">
              <a:extLst>
                <a:ext uri="{FF2B5EF4-FFF2-40B4-BE49-F238E27FC236}">
                  <a16:creationId xmlns:a16="http://schemas.microsoft.com/office/drawing/2014/main" id="{08AE9572-9C13-4C62-9848-AE9475D99C95}"/>
                </a:ext>
              </a:extLst>
            </p:cNvPr>
            <p:cNvSpPr txBox="1"/>
            <p:nvPr/>
          </p:nvSpPr>
          <p:spPr>
            <a:xfrm>
              <a:off x="172278" y="5361311"/>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Single Threaded</a:t>
              </a:r>
            </a:p>
          </p:txBody>
        </p:sp>
        <p:sp>
          <p:nvSpPr>
            <p:cNvPr id="10" name="TextBox 9">
              <a:extLst>
                <a:ext uri="{FF2B5EF4-FFF2-40B4-BE49-F238E27FC236}">
                  <a16:creationId xmlns:a16="http://schemas.microsoft.com/office/drawing/2014/main" id="{DC96AF23-6535-4F6B-A8E5-E07AA26FEA7A}"/>
                </a:ext>
              </a:extLst>
            </p:cNvPr>
            <p:cNvSpPr txBox="1"/>
            <p:nvPr/>
          </p:nvSpPr>
          <p:spPr>
            <a:xfrm>
              <a:off x="172278" y="6091445"/>
              <a:ext cx="2385392" cy="646331"/>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Non-Blocking Event Loop</a:t>
              </a:r>
            </a:p>
          </p:txBody>
        </p:sp>
      </p:grpSp>
      <p:pic>
        <p:nvPicPr>
          <p:cNvPr id="1026" name="Picture 2" descr="How Computer Memory Works | HowStuffWorks">
            <a:extLst>
              <a:ext uri="{FF2B5EF4-FFF2-40B4-BE49-F238E27FC236}">
                <a16:creationId xmlns:a16="http://schemas.microsoft.com/office/drawing/2014/main" id="{609ACB0F-D584-4ED1-B27B-800F91C1355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60090" y="976083"/>
            <a:ext cx="1878208" cy="187820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Best PC hardware list (Winter 2016) | ZDNet">
            <a:extLst>
              <a:ext uri="{FF2B5EF4-FFF2-40B4-BE49-F238E27FC236}">
                <a16:creationId xmlns:a16="http://schemas.microsoft.com/office/drawing/2014/main" id="{3B55DB5A-3242-402D-8C75-31E76B18DED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40718" y="976083"/>
            <a:ext cx="1974022" cy="182217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Introduction to C programming language - Jalal Mohammadzadeh">
            <a:extLst>
              <a:ext uri="{FF2B5EF4-FFF2-40B4-BE49-F238E27FC236}">
                <a16:creationId xmlns:a16="http://schemas.microsoft.com/office/drawing/2014/main" id="{C114CDED-5937-4F0E-896B-3C2EE50314E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29308" y="3737110"/>
            <a:ext cx="1242433" cy="1242433"/>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a:extLst>
              <a:ext uri="{FF2B5EF4-FFF2-40B4-BE49-F238E27FC236}">
                <a16:creationId xmlns:a16="http://schemas.microsoft.com/office/drawing/2014/main" id="{04F40947-303A-45A6-9D7A-5A42AEE9B15A}"/>
              </a:ext>
            </a:extLst>
          </p:cNvPr>
          <p:cNvPicPr>
            <a:picLocks noChangeAspect="1"/>
          </p:cNvPicPr>
          <p:nvPr/>
        </p:nvPicPr>
        <p:blipFill>
          <a:blip r:embed="rId5"/>
          <a:stretch>
            <a:fillRect/>
          </a:stretch>
        </p:blipFill>
        <p:spPr>
          <a:xfrm>
            <a:off x="6970643" y="3858304"/>
            <a:ext cx="896884" cy="993101"/>
          </a:xfrm>
          <a:prstGeom prst="rect">
            <a:avLst/>
          </a:prstGeom>
        </p:spPr>
      </p:pic>
      <p:pic>
        <p:nvPicPr>
          <p:cNvPr id="1032" name="Picture 8" descr="Python (programming language) - Wikipedia">
            <a:extLst>
              <a:ext uri="{FF2B5EF4-FFF2-40B4-BE49-F238E27FC236}">
                <a16:creationId xmlns:a16="http://schemas.microsoft.com/office/drawing/2014/main" id="{71EAE9E8-D93E-4B6B-816C-D79F3BC1BF3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080604" y="3875898"/>
            <a:ext cx="1068272" cy="1068272"/>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628CEDC1-30DA-4D7D-9586-72B136E304FF}"/>
              </a:ext>
            </a:extLst>
          </p:cNvPr>
          <p:cNvSpPr txBox="1"/>
          <p:nvPr/>
        </p:nvSpPr>
        <p:spPr>
          <a:xfrm>
            <a:off x="4133801" y="4908809"/>
            <a:ext cx="1137940" cy="369332"/>
          </a:xfrm>
          <a:prstGeom prst="rect">
            <a:avLst/>
          </a:prstGeom>
          <a:noFill/>
        </p:spPr>
        <p:txBody>
          <a:bodyPr wrap="none" rtlCol="0">
            <a:spAutoFit/>
          </a:bodyPr>
          <a:lstStyle/>
          <a:p>
            <a:r>
              <a:rPr lang="en-GB" b="1" dirty="0"/>
              <a:t>Low-Level</a:t>
            </a:r>
          </a:p>
        </p:txBody>
      </p:sp>
      <p:sp>
        <p:nvSpPr>
          <p:cNvPr id="18" name="TextBox 17">
            <a:extLst>
              <a:ext uri="{FF2B5EF4-FFF2-40B4-BE49-F238E27FC236}">
                <a16:creationId xmlns:a16="http://schemas.microsoft.com/office/drawing/2014/main" id="{59C1F67B-C50B-4F30-81AC-359EB1E89487}"/>
              </a:ext>
            </a:extLst>
          </p:cNvPr>
          <p:cNvSpPr txBox="1"/>
          <p:nvPr/>
        </p:nvSpPr>
        <p:spPr>
          <a:xfrm>
            <a:off x="7298557" y="4927478"/>
            <a:ext cx="1180067" cy="369332"/>
          </a:xfrm>
          <a:prstGeom prst="rect">
            <a:avLst/>
          </a:prstGeom>
          <a:noFill/>
        </p:spPr>
        <p:txBody>
          <a:bodyPr wrap="none" rtlCol="0">
            <a:spAutoFit/>
          </a:bodyPr>
          <a:lstStyle/>
          <a:p>
            <a:r>
              <a:rPr lang="en-GB" b="1" dirty="0"/>
              <a:t>High-Level</a:t>
            </a:r>
          </a:p>
        </p:txBody>
      </p:sp>
      <p:sp>
        <p:nvSpPr>
          <p:cNvPr id="19" name="TextBox 18">
            <a:extLst>
              <a:ext uri="{FF2B5EF4-FFF2-40B4-BE49-F238E27FC236}">
                <a16:creationId xmlns:a16="http://schemas.microsoft.com/office/drawing/2014/main" id="{33CA9012-975F-4007-AA37-AC12148B48E7}"/>
              </a:ext>
            </a:extLst>
          </p:cNvPr>
          <p:cNvSpPr txBox="1"/>
          <p:nvPr/>
        </p:nvSpPr>
        <p:spPr>
          <a:xfrm>
            <a:off x="3952545" y="2837249"/>
            <a:ext cx="4273927" cy="369332"/>
          </a:xfrm>
          <a:prstGeom prst="rect">
            <a:avLst/>
          </a:prstGeom>
          <a:noFill/>
        </p:spPr>
        <p:txBody>
          <a:bodyPr wrap="none" rtlCol="0">
            <a:spAutoFit/>
          </a:bodyPr>
          <a:lstStyle/>
          <a:p>
            <a:r>
              <a:rPr lang="en-GB" b="1" dirty="0"/>
              <a:t>Memory 	</a:t>
            </a:r>
            <a:r>
              <a:rPr lang="en-GB" b="1" dirty="0">
                <a:sym typeface="Wingdings" panose="05000000000000000000" pitchFamily="2" charset="2"/>
              </a:rPr>
              <a:t> Computer Resources 	CPU</a:t>
            </a:r>
            <a:endParaRPr lang="en-GB" b="1" dirty="0"/>
          </a:p>
        </p:txBody>
      </p:sp>
      <p:sp>
        <p:nvSpPr>
          <p:cNvPr id="20" name="TextBox 19">
            <a:extLst>
              <a:ext uri="{FF2B5EF4-FFF2-40B4-BE49-F238E27FC236}">
                <a16:creationId xmlns:a16="http://schemas.microsoft.com/office/drawing/2014/main" id="{B4C0329D-5971-4C8F-9B07-485A139EE0A0}"/>
              </a:ext>
            </a:extLst>
          </p:cNvPr>
          <p:cNvSpPr txBox="1"/>
          <p:nvPr/>
        </p:nvSpPr>
        <p:spPr>
          <a:xfrm>
            <a:off x="3821255" y="5808347"/>
            <a:ext cx="2263490" cy="923330"/>
          </a:xfrm>
          <a:prstGeom prst="rect">
            <a:avLst/>
          </a:prstGeom>
          <a:noFill/>
        </p:spPr>
        <p:txBody>
          <a:bodyPr wrap="square" rtlCol="0">
            <a:spAutoFit/>
          </a:bodyPr>
          <a:lstStyle/>
          <a:p>
            <a:r>
              <a:rPr lang="en-GB" b="1" dirty="0">
                <a:solidFill>
                  <a:srgbClr val="FF0000"/>
                </a:solidFill>
              </a:rPr>
              <a:t>Developer has to manage resources manually</a:t>
            </a:r>
          </a:p>
        </p:txBody>
      </p:sp>
      <p:sp>
        <p:nvSpPr>
          <p:cNvPr id="21" name="TextBox 20">
            <a:extLst>
              <a:ext uri="{FF2B5EF4-FFF2-40B4-BE49-F238E27FC236}">
                <a16:creationId xmlns:a16="http://schemas.microsoft.com/office/drawing/2014/main" id="{B88C21CD-92CC-4F49-9343-8B81A533C902}"/>
              </a:ext>
            </a:extLst>
          </p:cNvPr>
          <p:cNvSpPr txBox="1"/>
          <p:nvPr/>
        </p:nvSpPr>
        <p:spPr>
          <a:xfrm>
            <a:off x="3952545" y="3480178"/>
            <a:ext cx="1336328" cy="369332"/>
          </a:xfrm>
          <a:prstGeom prst="rect">
            <a:avLst/>
          </a:prstGeom>
          <a:noFill/>
        </p:spPr>
        <p:txBody>
          <a:bodyPr wrap="none" rtlCol="0">
            <a:spAutoFit/>
          </a:bodyPr>
          <a:lstStyle/>
          <a:p>
            <a:r>
              <a:rPr lang="en-GB" b="1" dirty="0"/>
              <a:t>C+ language</a:t>
            </a:r>
          </a:p>
        </p:txBody>
      </p:sp>
      <p:sp>
        <p:nvSpPr>
          <p:cNvPr id="22" name="TextBox 21">
            <a:extLst>
              <a:ext uri="{FF2B5EF4-FFF2-40B4-BE49-F238E27FC236}">
                <a16:creationId xmlns:a16="http://schemas.microsoft.com/office/drawing/2014/main" id="{708AFBB6-5CAD-4512-8766-CAA175EDB2C0}"/>
              </a:ext>
            </a:extLst>
          </p:cNvPr>
          <p:cNvSpPr txBox="1"/>
          <p:nvPr/>
        </p:nvSpPr>
        <p:spPr>
          <a:xfrm>
            <a:off x="6854400" y="3451836"/>
            <a:ext cx="1119665" cy="369332"/>
          </a:xfrm>
          <a:prstGeom prst="rect">
            <a:avLst/>
          </a:prstGeom>
          <a:noFill/>
        </p:spPr>
        <p:txBody>
          <a:bodyPr wrap="none" rtlCol="0">
            <a:spAutoFit/>
          </a:bodyPr>
          <a:lstStyle/>
          <a:p>
            <a:r>
              <a:rPr lang="en-GB" b="1" dirty="0" err="1"/>
              <a:t>Javascript</a:t>
            </a:r>
            <a:endParaRPr lang="en-GB" b="1" dirty="0"/>
          </a:p>
        </p:txBody>
      </p:sp>
      <p:sp>
        <p:nvSpPr>
          <p:cNvPr id="23" name="TextBox 22">
            <a:extLst>
              <a:ext uri="{FF2B5EF4-FFF2-40B4-BE49-F238E27FC236}">
                <a16:creationId xmlns:a16="http://schemas.microsoft.com/office/drawing/2014/main" id="{BBB41425-8A3D-4D5E-96DD-0A5DCCB2E7CA}"/>
              </a:ext>
            </a:extLst>
          </p:cNvPr>
          <p:cNvSpPr txBox="1"/>
          <p:nvPr/>
        </p:nvSpPr>
        <p:spPr>
          <a:xfrm>
            <a:off x="8105332" y="3451836"/>
            <a:ext cx="870366" cy="369332"/>
          </a:xfrm>
          <a:prstGeom prst="rect">
            <a:avLst/>
          </a:prstGeom>
          <a:noFill/>
        </p:spPr>
        <p:txBody>
          <a:bodyPr wrap="none" rtlCol="0">
            <a:spAutoFit/>
          </a:bodyPr>
          <a:lstStyle/>
          <a:p>
            <a:r>
              <a:rPr lang="en-GB" b="1" dirty="0"/>
              <a:t>Python</a:t>
            </a:r>
          </a:p>
        </p:txBody>
      </p:sp>
      <p:sp>
        <p:nvSpPr>
          <p:cNvPr id="24" name="TextBox 23">
            <a:extLst>
              <a:ext uri="{FF2B5EF4-FFF2-40B4-BE49-F238E27FC236}">
                <a16:creationId xmlns:a16="http://schemas.microsoft.com/office/drawing/2014/main" id="{20CA7CF1-1FE9-471B-A1C5-72CE7B36C6DE}"/>
              </a:ext>
            </a:extLst>
          </p:cNvPr>
          <p:cNvSpPr txBox="1"/>
          <p:nvPr/>
        </p:nvSpPr>
        <p:spPr>
          <a:xfrm>
            <a:off x="6885386" y="5808347"/>
            <a:ext cx="2848336" cy="923330"/>
          </a:xfrm>
          <a:prstGeom prst="rect">
            <a:avLst/>
          </a:prstGeom>
          <a:noFill/>
        </p:spPr>
        <p:txBody>
          <a:bodyPr wrap="square" rtlCol="0">
            <a:spAutoFit/>
          </a:bodyPr>
          <a:lstStyle/>
          <a:p>
            <a:r>
              <a:rPr lang="en-GB" b="1" dirty="0">
                <a:solidFill>
                  <a:srgbClr val="FF0000"/>
                </a:solidFill>
              </a:rPr>
              <a:t>Developer DOES NOT have to worry, Everything happens automatically</a:t>
            </a:r>
          </a:p>
        </p:txBody>
      </p:sp>
      <p:cxnSp>
        <p:nvCxnSpPr>
          <p:cNvPr id="14" name="Straight Arrow Connector 13">
            <a:extLst>
              <a:ext uri="{FF2B5EF4-FFF2-40B4-BE49-F238E27FC236}">
                <a16:creationId xmlns:a16="http://schemas.microsoft.com/office/drawing/2014/main" id="{76B39D51-B1E9-4F8C-8949-1A08A9A43E8C}"/>
              </a:ext>
            </a:extLst>
          </p:cNvPr>
          <p:cNvCxnSpPr>
            <a:cxnSpLocks/>
          </p:cNvCxnSpPr>
          <p:nvPr/>
        </p:nvCxnSpPr>
        <p:spPr>
          <a:xfrm flipV="1">
            <a:off x="4702771" y="5312293"/>
            <a:ext cx="0" cy="49216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5D02F252-BC4D-4DAD-A768-50B2A13E8203}"/>
              </a:ext>
            </a:extLst>
          </p:cNvPr>
          <p:cNvCxnSpPr>
            <a:cxnSpLocks/>
          </p:cNvCxnSpPr>
          <p:nvPr/>
        </p:nvCxnSpPr>
        <p:spPr>
          <a:xfrm flipV="1">
            <a:off x="7974065" y="5327777"/>
            <a:ext cx="0" cy="463424"/>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0C9B21A1-AE83-4A4E-918B-83190E132252}"/>
              </a:ext>
            </a:extLst>
          </p:cNvPr>
          <p:cNvSpPr txBox="1"/>
          <p:nvPr/>
        </p:nvSpPr>
        <p:spPr>
          <a:xfrm>
            <a:off x="2729947" y="145773"/>
            <a:ext cx="7003775" cy="584775"/>
          </a:xfrm>
          <a:prstGeom prst="rect">
            <a:avLst/>
          </a:prstGeom>
          <a:noFill/>
        </p:spPr>
        <p:txBody>
          <a:bodyPr wrap="square">
            <a:spAutoFit/>
          </a:bodyPr>
          <a:lstStyle/>
          <a:p>
            <a:r>
              <a:rPr lang="en-GB" sz="3200" b="0" i="0" dirty="0">
                <a:solidFill>
                  <a:srgbClr val="1C1D1F"/>
                </a:solidFill>
                <a:effectLst/>
              </a:rPr>
              <a:t>JavaScript high level overview</a:t>
            </a:r>
          </a:p>
        </p:txBody>
      </p:sp>
    </p:spTree>
    <p:extLst>
      <p:ext uri="{BB962C8B-B14F-4D97-AF65-F5344CB8AC3E}">
        <p14:creationId xmlns:p14="http://schemas.microsoft.com/office/powerpoint/2010/main" val="3191417046"/>
      </p:ext>
    </p:extLst>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43EB00CC-89CA-4334-A427-FE91C6F6D173}"/>
              </a:ext>
            </a:extLst>
          </p:cNvPr>
          <p:cNvGrpSpPr/>
          <p:nvPr/>
        </p:nvGrpSpPr>
        <p:grpSpPr>
          <a:xfrm>
            <a:off x="172278" y="160876"/>
            <a:ext cx="2385392" cy="6563648"/>
            <a:chOff x="172278" y="174128"/>
            <a:chExt cx="2385392" cy="6563648"/>
          </a:xfrm>
        </p:grpSpPr>
        <p:sp>
          <p:nvSpPr>
            <p:cNvPr id="3" name="TextBox 2">
              <a:extLst>
                <a:ext uri="{FF2B5EF4-FFF2-40B4-BE49-F238E27FC236}">
                  <a16:creationId xmlns:a16="http://schemas.microsoft.com/office/drawing/2014/main" id="{A7C98795-7DA4-493F-B192-B2024B01D9F0}"/>
                </a:ext>
              </a:extLst>
            </p:cNvPr>
            <p:cNvSpPr txBox="1"/>
            <p:nvPr/>
          </p:nvSpPr>
          <p:spPr>
            <a:xfrm>
              <a:off x="172278" y="174128"/>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High-Level</a:t>
              </a:r>
            </a:p>
          </p:txBody>
        </p:sp>
        <p:sp>
          <p:nvSpPr>
            <p:cNvPr id="4" name="TextBox 3">
              <a:extLst>
                <a:ext uri="{FF2B5EF4-FFF2-40B4-BE49-F238E27FC236}">
                  <a16:creationId xmlns:a16="http://schemas.microsoft.com/office/drawing/2014/main" id="{B38F2974-C955-4B75-A788-635F927A7E90}"/>
                </a:ext>
              </a:extLst>
            </p:cNvPr>
            <p:cNvSpPr txBox="1"/>
            <p:nvPr/>
          </p:nvSpPr>
          <p:spPr>
            <a:xfrm>
              <a:off x="172278" y="915325"/>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Garbage Collected</a:t>
              </a:r>
            </a:p>
          </p:txBody>
        </p:sp>
        <p:sp>
          <p:nvSpPr>
            <p:cNvPr id="5" name="TextBox 4">
              <a:extLst>
                <a:ext uri="{FF2B5EF4-FFF2-40B4-BE49-F238E27FC236}">
                  <a16:creationId xmlns:a16="http://schemas.microsoft.com/office/drawing/2014/main" id="{81334746-815A-4DFA-A7CB-452D2DFDD715}"/>
                </a:ext>
              </a:extLst>
            </p:cNvPr>
            <p:cNvSpPr txBox="1"/>
            <p:nvPr/>
          </p:nvSpPr>
          <p:spPr>
            <a:xfrm>
              <a:off x="172278" y="1656522"/>
              <a:ext cx="2385392" cy="646331"/>
            </a:xfrm>
            <a:prstGeom prst="rect">
              <a:avLst/>
            </a:prstGeom>
            <a:solidFill>
              <a:schemeClr val="bg1">
                <a:lumMod val="85000"/>
              </a:schemeClr>
            </a:solidFill>
            <a:ln w="22225">
              <a:solidFill>
                <a:schemeClr val="accent1"/>
              </a:solidFill>
            </a:ln>
          </p:spPr>
          <p:txBody>
            <a:bodyPr wrap="square" rtlCol="0">
              <a:spAutoFit/>
            </a:bodyPr>
            <a:lstStyle/>
            <a:p>
              <a:pPr algn="ctr"/>
              <a:r>
                <a:rPr lang="en-GB" b="1" dirty="0"/>
                <a:t>Interpreted or Just-in-time Compiled</a:t>
              </a:r>
            </a:p>
          </p:txBody>
        </p:sp>
        <p:sp>
          <p:nvSpPr>
            <p:cNvPr id="6" name="TextBox 5">
              <a:extLst>
                <a:ext uri="{FF2B5EF4-FFF2-40B4-BE49-F238E27FC236}">
                  <a16:creationId xmlns:a16="http://schemas.microsoft.com/office/drawing/2014/main" id="{3AC78764-3CA4-4363-BBCF-7BC8A08457A1}"/>
                </a:ext>
              </a:extLst>
            </p:cNvPr>
            <p:cNvSpPr txBox="1"/>
            <p:nvPr/>
          </p:nvSpPr>
          <p:spPr>
            <a:xfrm>
              <a:off x="172278" y="2382798"/>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Multi-Paradigm</a:t>
              </a:r>
            </a:p>
          </p:txBody>
        </p:sp>
        <p:sp>
          <p:nvSpPr>
            <p:cNvPr id="7" name="TextBox 6">
              <a:extLst>
                <a:ext uri="{FF2B5EF4-FFF2-40B4-BE49-F238E27FC236}">
                  <a16:creationId xmlns:a16="http://schemas.microsoft.com/office/drawing/2014/main" id="{43C4998F-E6D5-4013-BF58-ACA792A1113D}"/>
                </a:ext>
              </a:extLst>
            </p:cNvPr>
            <p:cNvSpPr txBox="1"/>
            <p:nvPr/>
          </p:nvSpPr>
          <p:spPr>
            <a:xfrm>
              <a:off x="172278" y="3145306"/>
              <a:ext cx="2385392" cy="646331"/>
            </a:xfrm>
            <a:prstGeom prst="rect">
              <a:avLst/>
            </a:prstGeom>
            <a:solidFill>
              <a:schemeClr val="bg1">
                <a:lumMod val="85000"/>
              </a:schemeClr>
            </a:solidFill>
            <a:ln w="22225">
              <a:solidFill>
                <a:schemeClr val="accent1"/>
              </a:solidFill>
            </a:ln>
          </p:spPr>
          <p:txBody>
            <a:bodyPr wrap="square" rtlCol="0">
              <a:spAutoFit/>
            </a:bodyPr>
            <a:lstStyle/>
            <a:p>
              <a:pPr algn="ctr"/>
              <a:r>
                <a:rPr lang="en-GB" b="1" dirty="0"/>
                <a:t>Prototype-based Object-Orientated </a:t>
              </a:r>
            </a:p>
          </p:txBody>
        </p:sp>
        <p:sp>
          <p:nvSpPr>
            <p:cNvPr id="8" name="TextBox 7">
              <a:extLst>
                <a:ext uri="{FF2B5EF4-FFF2-40B4-BE49-F238E27FC236}">
                  <a16:creationId xmlns:a16="http://schemas.microsoft.com/office/drawing/2014/main" id="{F5E43B09-E5C7-4C73-B986-912C65D43981}"/>
                </a:ext>
              </a:extLst>
            </p:cNvPr>
            <p:cNvSpPr txBox="1"/>
            <p:nvPr/>
          </p:nvSpPr>
          <p:spPr>
            <a:xfrm>
              <a:off x="172278" y="3884000"/>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First Class Functions</a:t>
              </a:r>
            </a:p>
          </p:txBody>
        </p:sp>
        <p:sp>
          <p:nvSpPr>
            <p:cNvPr id="9" name="TextBox 8">
              <a:extLst>
                <a:ext uri="{FF2B5EF4-FFF2-40B4-BE49-F238E27FC236}">
                  <a16:creationId xmlns:a16="http://schemas.microsoft.com/office/drawing/2014/main" id="{35E8D881-B741-4BB5-A8AE-73DE61D3344A}"/>
                </a:ext>
              </a:extLst>
            </p:cNvPr>
            <p:cNvSpPr txBox="1"/>
            <p:nvPr/>
          </p:nvSpPr>
          <p:spPr>
            <a:xfrm>
              <a:off x="172278" y="4620948"/>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Dynamic</a:t>
              </a:r>
            </a:p>
          </p:txBody>
        </p:sp>
        <p:sp>
          <p:nvSpPr>
            <p:cNvPr id="10" name="TextBox 9">
              <a:extLst>
                <a:ext uri="{FF2B5EF4-FFF2-40B4-BE49-F238E27FC236}">
                  <a16:creationId xmlns:a16="http://schemas.microsoft.com/office/drawing/2014/main" id="{B6BB50AD-CF37-4C2A-8C2A-43921614A132}"/>
                </a:ext>
              </a:extLst>
            </p:cNvPr>
            <p:cNvSpPr txBox="1"/>
            <p:nvPr/>
          </p:nvSpPr>
          <p:spPr>
            <a:xfrm>
              <a:off x="172278" y="5361311"/>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Single Threaded</a:t>
              </a:r>
            </a:p>
          </p:txBody>
        </p:sp>
        <p:sp>
          <p:nvSpPr>
            <p:cNvPr id="11" name="TextBox 10">
              <a:extLst>
                <a:ext uri="{FF2B5EF4-FFF2-40B4-BE49-F238E27FC236}">
                  <a16:creationId xmlns:a16="http://schemas.microsoft.com/office/drawing/2014/main" id="{3E2BDBC0-02A8-475B-9603-DF0F4D38EADB}"/>
                </a:ext>
              </a:extLst>
            </p:cNvPr>
            <p:cNvSpPr txBox="1"/>
            <p:nvPr/>
          </p:nvSpPr>
          <p:spPr>
            <a:xfrm>
              <a:off x="172278" y="6091445"/>
              <a:ext cx="2385392" cy="646331"/>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Non-Blocking Event Loop</a:t>
              </a:r>
            </a:p>
          </p:txBody>
        </p:sp>
      </p:grpSp>
      <p:pic>
        <p:nvPicPr>
          <p:cNvPr id="12" name="Picture 2" descr="How Computer Memory Works | HowStuffWorks">
            <a:extLst>
              <a:ext uri="{FF2B5EF4-FFF2-40B4-BE49-F238E27FC236}">
                <a16:creationId xmlns:a16="http://schemas.microsoft.com/office/drawing/2014/main" id="{BDBB669B-6350-420A-8610-ECD31D8A59C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05864" y="3294680"/>
            <a:ext cx="1878208" cy="1878208"/>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4" descr="Best PC hardware list (Winter 2016) | ZDNet">
            <a:extLst>
              <a:ext uri="{FF2B5EF4-FFF2-40B4-BE49-F238E27FC236}">
                <a16:creationId xmlns:a16="http://schemas.microsoft.com/office/drawing/2014/main" id="{EFA4B1E8-CEEB-4019-9A29-ADDF6D9EA79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86492" y="3294680"/>
            <a:ext cx="1974022" cy="1822174"/>
          </a:xfrm>
          <a:prstGeom prst="rect">
            <a:avLst/>
          </a:prstGeom>
          <a:noFill/>
          <a:extLst>
            <a:ext uri="{909E8E84-426E-40DD-AFC4-6F175D3DCCD1}">
              <a14:hiddenFill xmlns:a14="http://schemas.microsoft.com/office/drawing/2010/main">
                <a:solidFill>
                  <a:srgbClr val="FFFFFF"/>
                </a:solidFill>
              </a14:hiddenFill>
            </a:ext>
          </a:extLst>
        </p:spPr>
      </p:pic>
      <p:sp>
        <p:nvSpPr>
          <p:cNvPr id="19" name="TextBox 18">
            <a:extLst>
              <a:ext uri="{FF2B5EF4-FFF2-40B4-BE49-F238E27FC236}">
                <a16:creationId xmlns:a16="http://schemas.microsoft.com/office/drawing/2014/main" id="{6AB9488C-2C06-46BA-B865-A26CCDBD7AF4}"/>
              </a:ext>
            </a:extLst>
          </p:cNvPr>
          <p:cNvSpPr txBox="1"/>
          <p:nvPr/>
        </p:nvSpPr>
        <p:spPr>
          <a:xfrm>
            <a:off x="4098319" y="5155846"/>
            <a:ext cx="4273927" cy="369332"/>
          </a:xfrm>
          <a:prstGeom prst="rect">
            <a:avLst/>
          </a:prstGeom>
          <a:noFill/>
        </p:spPr>
        <p:txBody>
          <a:bodyPr wrap="none" rtlCol="0">
            <a:spAutoFit/>
          </a:bodyPr>
          <a:lstStyle/>
          <a:p>
            <a:r>
              <a:rPr lang="en-GB" b="1" dirty="0"/>
              <a:t>Memory 	</a:t>
            </a:r>
            <a:r>
              <a:rPr lang="en-GB" b="1" dirty="0">
                <a:sym typeface="Wingdings" panose="05000000000000000000" pitchFamily="2" charset="2"/>
              </a:rPr>
              <a:t> Computer Resources 	CPU</a:t>
            </a:r>
            <a:endParaRPr lang="en-GB" b="1" dirty="0"/>
          </a:p>
        </p:txBody>
      </p:sp>
      <p:sp>
        <p:nvSpPr>
          <p:cNvPr id="24" name="TextBox 23">
            <a:extLst>
              <a:ext uri="{FF2B5EF4-FFF2-40B4-BE49-F238E27FC236}">
                <a16:creationId xmlns:a16="http://schemas.microsoft.com/office/drawing/2014/main" id="{55681B2E-4137-405C-8C3B-68D51E521885}"/>
              </a:ext>
            </a:extLst>
          </p:cNvPr>
          <p:cNvSpPr txBox="1"/>
          <p:nvPr/>
        </p:nvSpPr>
        <p:spPr>
          <a:xfrm>
            <a:off x="3081265" y="864109"/>
            <a:ext cx="6016486" cy="923330"/>
          </a:xfrm>
          <a:prstGeom prst="rect">
            <a:avLst/>
          </a:prstGeom>
          <a:noFill/>
        </p:spPr>
        <p:txBody>
          <a:bodyPr wrap="square" rtlCol="0">
            <a:spAutoFit/>
          </a:bodyPr>
          <a:lstStyle/>
          <a:p>
            <a:r>
              <a:rPr lang="en-GB" b="1" dirty="0">
                <a:solidFill>
                  <a:srgbClr val="FF0000"/>
                </a:solidFill>
              </a:rPr>
              <a:t>JavaScript has automatic Garbage-Collection which cleans the memory from time to time so we do not have to do it manually in the code.</a:t>
            </a:r>
          </a:p>
        </p:txBody>
      </p:sp>
      <p:pic>
        <p:nvPicPr>
          <p:cNvPr id="2050" name="Picture 2" descr="Buy HNC ECOLIFE Small Natural Whisk Sweeping Hand Handle Broom - Vietnamese  Straw Soft Broom for Cleaning Dustpan Indoor - Outdoor - Decorative Brooms  - Wooden Handle - 7.87'' Width, 24.4 Length Online in Turkey. B08ZHQKNQZ">
            <a:extLst>
              <a:ext uri="{FF2B5EF4-FFF2-40B4-BE49-F238E27FC236}">
                <a16:creationId xmlns:a16="http://schemas.microsoft.com/office/drawing/2014/main" id="{DC040BD9-C390-4D01-A66E-1085747364C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flipH="1">
            <a:off x="5449174" y="1985998"/>
            <a:ext cx="1280668" cy="1384852"/>
          </a:xfrm>
          <a:prstGeom prst="rect">
            <a:avLst/>
          </a:prstGeom>
          <a:noFill/>
          <a:extLst>
            <a:ext uri="{909E8E84-426E-40DD-AFC4-6F175D3DCCD1}">
              <a14:hiddenFill xmlns:a14="http://schemas.microsoft.com/office/drawing/2010/main">
                <a:solidFill>
                  <a:srgbClr val="FFFFFF"/>
                </a:solidFill>
              </a14:hiddenFill>
            </a:ext>
          </a:extLst>
        </p:spPr>
      </p:pic>
      <p:cxnSp>
        <p:nvCxnSpPr>
          <p:cNvPr id="26" name="Straight Arrow Connector 25">
            <a:extLst>
              <a:ext uri="{FF2B5EF4-FFF2-40B4-BE49-F238E27FC236}">
                <a16:creationId xmlns:a16="http://schemas.microsoft.com/office/drawing/2014/main" id="{1B89C839-92B0-4CA5-A335-E526AA6C4284}"/>
              </a:ext>
            </a:extLst>
          </p:cNvPr>
          <p:cNvCxnSpPr>
            <a:cxnSpLocks/>
          </p:cNvCxnSpPr>
          <p:nvPr/>
        </p:nvCxnSpPr>
        <p:spPr>
          <a:xfrm>
            <a:off x="6089508" y="1550073"/>
            <a:ext cx="0" cy="679535"/>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28048105"/>
      </p:ext>
    </p:extLst>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CC658F34-67AC-43ED-8DF2-61AE98EAC4F6}"/>
              </a:ext>
            </a:extLst>
          </p:cNvPr>
          <p:cNvPicPr>
            <a:picLocks noChangeAspect="1"/>
          </p:cNvPicPr>
          <p:nvPr/>
        </p:nvPicPr>
        <p:blipFill>
          <a:blip r:embed="rId2"/>
          <a:stretch>
            <a:fillRect/>
          </a:stretch>
        </p:blipFill>
        <p:spPr>
          <a:xfrm>
            <a:off x="4153397" y="645032"/>
            <a:ext cx="4008387" cy="3962664"/>
          </a:xfrm>
          <a:prstGeom prst="rect">
            <a:avLst/>
          </a:prstGeom>
        </p:spPr>
      </p:pic>
      <p:grpSp>
        <p:nvGrpSpPr>
          <p:cNvPr id="2" name="Group 1">
            <a:extLst>
              <a:ext uri="{FF2B5EF4-FFF2-40B4-BE49-F238E27FC236}">
                <a16:creationId xmlns:a16="http://schemas.microsoft.com/office/drawing/2014/main" id="{54E2743E-B0D4-49C7-8244-493E8985AAC0}"/>
              </a:ext>
            </a:extLst>
          </p:cNvPr>
          <p:cNvGrpSpPr/>
          <p:nvPr/>
        </p:nvGrpSpPr>
        <p:grpSpPr>
          <a:xfrm>
            <a:off x="172278" y="160876"/>
            <a:ext cx="2385392" cy="6563648"/>
            <a:chOff x="172278" y="174128"/>
            <a:chExt cx="2385392" cy="6563648"/>
          </a:xfrm>
        </p:grpSpPr>
        <p:sp>
          <p:nvSpPr>
            <p:cNvPr id="3" name="TextBox 2">
              <a:extLst>
                <a:ext uri="{FF2B5EF4-FFF2-40B4-BE49-F238E27FC236}">
                  <a16:creationId xmlns:a16="http://schemas.microsoft.com/office/drawing/2014/main" id="{88A757A8-428A-4FAE-B823-6BAF93B58AF1}"/>
                </a:ext>
              </a:extLst>
            </p:cNvPr>
            <p:cNvSpPr txBox="1"/>
            <p:nvPr/>
          </p:nvSpPr>
          <p:spPr>
            <a:xfrm>
              <a:off x="172278" y="174128"/>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High-Level</a:t>
              </a:r>
            </a:p>
          </p:txBody>
        </p:sp>
        <p:sp>
          <p:nvSpPr>
            <p:cNvPr id="4" name="TextBox 3">
              <a:extLst>
                <a:ext uri="{FF2B5EF4-FFF2-40B4-BE49-F238E27FC236}">
                  <a16:creationId xmlns:a16="http://schemas.microsoft.com/office/drawing/2014/main" id="{569A5578-A435-42B5-AF23-BFD72AE5CB21}"/>
                </a:ext>
              </a:extLst>
            </p:cNvPr>
            <p:cNvSpPr txBox="1"/>
            <p:nvPr/>
          </p:nvSpPr>
          <p:spPr>
            <a:xfrm>
              <a:off x="172278" y="915325"/>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Garbage Collected</a:t>
              </a:r>
            </a:p>
          </p:txBody>
        </p:sp>
        <p:sp>
          <p:nvSpPr>
            <p:cNvPr id="5" name="TextBox 4">
              <a:extLst>
                <a:ext uri="{FF2B5EF4-FFF2-40B4-BE49-F238E27FC236}">
                  <a16:creationId xmlns:a16="http://schemas.microsoft.com/office/drawing/2014/main" id="{7E66F9C8-ACA7-404A-B0C8-E9DC8100EBAB}"/>
                </a:ext>
              </a:extLst>
            </p:cNvPr>
            <p:cNvSpPr txBox="1"/>
            <p:nvPr/>
          </p:nvSpPr>
          <p:spPr>
            <a:xfrm>
              <a:off x="172278" y="1656522"/>
              <a:ext cx="2385392" cy="646331"/>
            </a:xfrm>
            <a:prstGeom prst="rect">
              <a:avLst/>
            </a:prstGeom>
            <a:solidFill>
              <a:srgbClr val="FFFF00"/>
            </a:solidFill>
            <a:ln w="22225">
              <a:solidFill>
                <a:schemeClr val="accent1"/>
              </a:solidFill>
            </a:ln>
          </p:spPr>
          <p:txBody>
            <a:bodyPr wrap="square" rtlCol="0">
              <a:spAutoFit/>
            </a:bodyPr>
            <a:lstStyle/>
            <a:p>
              <a:pPr algn="ctr"/>
              <a:r>
                <a:rPr lang="en-GB" b="1" dirty="0"/>
                <a:t>Interpreted or Just-in-time Compiled</a:t>
              </a:r>
            </a:p>
          </p:txBody>
        </p:sp>
        <p:sp>
          <p:nvSpPr>
            <p:cNvPr id="6" name="TextBox 5">
              <a:extLst>
                <a:ext uri="{FF2B5EF4-FFF2-40B4-BE49-F238E27FC236}">
                  <a16:creationId xmlns:a16="http://schemas.microsoft.com/office/drawing/2014/main" id="{905EAFD1-44C3-4397-B73C-3D6C4B355D2F}"/>
                </a:ext>
              </a:extLst>
            </p:cNvPr>
            <p:cNvSpPr txBox="1"/>
            <p:nvPr/>
          </p:nvSpPr>
          <p:spPr>
            <a:xfrm>
              <a:off x="172278" y="2382798"/>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Multi-Paradigm</a:t>
              </a:r>
            </a:p>
          </p:txBody>
        </p:sp>
        <p:sp>
          <p:nvSpPr>
            <p:cNvPr id="7" name="TextBox 6">
              <a:extLst>
                <a:ext uri="{FF2B5EF4-FFF2-40B4-BE49-F238E27FC236}">
                  <a16:creationId xmlns:a16="http://schemas.microsoft.com/office/drawing/2014/main" id="{194CDCA3-64B7-4C7A-81F0-7191385F6421}"/>
                </a:ext>
              </a:extLst>
            </p:cNvPr>
            <p:cNvSpPr txBox="1"/>
            <p:nvPr/>
          </p:nvSpPr>
          <p:spPr>
            <a:xfrm>
              <a:off x="172278" y="3145306"/>
              <a:ext cx="2385392" cy="646331"/>
            </a:xfrm>
            <a:prstGeom prst="rect">
              <a:avLst/>
            </a:prstGeom>
            <a:solidFill>
              <a:schemeClr val="bg1">
                <a:lumMod val="85000"/>
              </a:schemeClr>
            </a:solidFill>
            <a:ln w="22225">
              <a:solidFill>
                <a:schemeClr val="accent1"/>
              </a:solidFill>
            </a:ln>
          </p:spPr>
          <p:txBody>
            <a:bodyPr wrap="square" rtlCol="0">
              <a:spAutoFit/>
            </a:bodyPr>
            <a:lstStyle/>
            <a:p>
              <a:pPr algn="ctr"/>
              <a:r>
                <a:rPr lang="en-GB" b="1" dirty="0"/>
                <a:t>Prototype-based Object-Orientated </a:t>
              </a:r>
            </a:p>
          </p:txBody>
        </p:sp>
        <p:sp>
          <p:nvSpPr>
            <p:cNvPr id="8" name="TextBox 7">
              <a:extLst>
                <a:ext uri="{FF2B5EF4-FFF2-40B4-BE49-F238E27FC236}">
                  <a16:creationId xmlns:a16="http://schemas.microsoft.com/office/drawing/2014/main" id="{EF06011A-5637-43AA-B5D5-82FF231D057E}"/>
                </a:ext>
              </a:extLst>
            </p:cNvPr>
            <p:cNvSpPr txBox="1"/>
            <p:nvPr/>
          </p:nvSpPr>
          <p:spPr>
            <a:xfrm>
              <a:off x="172278" y="3884000"/>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First Class Functions</a:t>
              </a:r>
            </a:p>
          </p:txBody>
        </p:sp>
        <p:sp>
          <p:nvSpPr>
            <p:cNvPr id="9" name="TextBox 8">
              <a:extLst>
                <a:ext uri="{FF2B5EF4-FFF2-40B4-BE49-F238E27FC236}">
                  <a16:creationId xmlns:a16="http://schemas.microsoft.com/office/drawing/2014/main" id="{DB1FDEC4-BBDF-4C6A-AE9A-8EBEAFB048FB}"/>
                </a:ext>
              </a:extLst>
            </p:cNvPr>
            <p:cNvSpPr txBox="1"/>
            <p:nvPr/>
          </p:nvSpPr>
          <p:spPr>
            <a:xfrm>
              <a:off x="172278" y="4620948"/>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Dynamic</a:t>
              </a:r>
            </a:p>
          </p:txBody>
        </p:sp>
        <p:sp>
          <p:nvSpPr>
            <p:cNvPr id="10" name="TextBox 9">
              <a:extLst>
                <a:ext uri="{FF2B5EF4-FFF2-40B4-BE49-F238E27FC236}">
                  <a16:creationId xmlns:a16="http://schemas.microsoft.com/office/drawing/2014/main" id="{6A60A9AD-649C-49A7-BDE0-0B34F9ED3FAA}"/>
                </a:ext>
              </a:extLst>
            </p:cNvPr>
            <p:cNvSpPr txBox="1"/>
            <p:nvPr/>
          </p:nvSpPr>
          <p:spPr>
            <a:xfrm>
              <a:off x="172278" y="5361311"/>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Single Threaded</a:t>
              </a:r>
            </a:p>
          </p:txBody>
        </p:sp>
        <p:sp>
          <p:nvSpPr>
            <p:cNvPr id="11" name="TextBox 10">
              <a:extLst>
                <a:ext uri="{FF2B5EF4-FFF2-40B4-BE49-F238E27FC236}">
                  <a16:creationId xmlns:a16="http://schemas.microsoft.com/office/drawing/2014/main" id="{BC1C2080-C991-4DD0-9C8D-455626B327DB}"/>
                </a:ext>
              </a:extLst>
            </p:cNvPr>
            <p:cNvSpPr txBox="1"/>
            <p:nvPr/>
          </p:nvSpPr>
          <p:spPr>
            <a:xfrm>
              <a:off x="172278" y="6091445"/>
              <a:ext cx="2385392" cy="646331"/>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Non-Blocking Event Loop</a:t>
              </a:r>
            </a:p>
          </p:txBody>
        </p:sp>
      </p:grpSp>
      <p:sp>
        <p:nvSpPr>
          <p:cNvPr id="15" name="TextBox 14">
            <a:extLst>
              <a:ext uri="{FF2B5EF4-FFF2-40B4-BE49-F238E27FC236}">
                <a16:creationId xmlns:a16="http://schemas.microsoft.com/office/drawing/2014/main" id="{8D986DE1-70C6-4181-BCEC-3AE01CD0DB2F}"/>
              </a:ext>
            </a:extLst>
          </p:cNvPr>
          <p:cNvSpPr txBox="1"/>
          <p:nvPr/>
        </p:nvSpPr>
        <p:spPr>
          <a:xfrm>
            <a:off x="3149347" y="4974512"/>
            <a:ext cx="6016486" cy="923330"/>
          </a:xfrm>
          <a:prstGeom prst="rect">
            <a:avLst/>
          </a:prstGeom>
          <a:noFill/>
        </p:spPr>
        <p:txBody>
          <a:bodyPr wrap="square" rtlCol="0">
            <a:spAutoFit/>
          </a:bodyPr>
          <a:lstStyle/>
          <a:p>
            <a:r>
              <a:rPr lang="en-GB" b="1" dirty="0">
                <a:solidFill>
                  <a:srgbClr val="FF0000"/>
                </a:solidFill>
              </a:rPr>
              <a:t>JavaScript is an interpreted or just-in-time complied code. I.e. It converts human readable JavaScript code in to machine readable code i.e. 1s and 0s.</a:t>
            </a:r>
          </a:p>
        </p:txBody>
      </p:sp>
      <p:cxnSp>
        <p:nvCxnSpPr>
          <p:cNvPr id="17" name="Straight Arrow Connector 16">
            <a:extLst>
              <a:ext uri="{FF2B5EF4-FFF2-40B4-BE49-F238E27FC236}">
                <a16:creationId xmlns:a16="http://schemas.microsoft.com/office/drawing/2014/main" id="{366E6D15-06C6-4F85-9BFB-D1C1103C1715}"/>
              </a:ext>
            </a:extLst>
          </p:cNvPr>
          <p:cNvCxnSpPr>
            <a:cxnSpLocks/>
          </p:cNvCxnSpPr>
          <p:nvPr/>
        </p:nvCxnSpPr>
        <p:spPr>
          <a:xfrm>
            <a:off x="6129265" y="2155780"/>
            <a:ext cx="0" cy="977144"/>
          </a:xfrm>
          <a:prstGeom prst="straightConnector1">
            <a:avLst/>
          </a:prstGeom>
          <a:ln w="889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56779123"/>
      </p:ext>
    </p:extLst>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247D007F-B708-4E0D-AE0B-792FCE6035D8}"/>
              </a:ext>
            </a:extLst>
          </p:cNvPr>
          <p:cNvGrpSpPr/>
          <p:nvPr/>
        </p:nvGrpSpPr>
        <p:grpSpPr>
          <a:xfrm>
            <a:off x="172278" y="160876"/>
            <a:ext cx="2385392" cy="6563648"/>
            <a:chOff x="172278" y="174128"/>
            <a:chExt cx="2385392" cy="6563648"/>
          </a:xfrm>
        </p:grpSpPr>
        <p:sp>
          <p:nvSpPr>
            <p:cNvPr id="3" name="TextBox 2">
              <a:extLst>
                <a:ext uri="{FF2B5EF4-FFF2-40B4-BE49-F238E27FC236}">
                  <a16:creationId xmlns:a16="http://schemas.microsoft.com/office/drawing/2014/main" id="{14918E9F-4B31-459D-87AE-2C65849815DA}"/>
                </a:ext>
              </a:extLst>
            </p:cNvPr>
            <p:cNvSpPr txBox="1"/>
            <p:nvPr/>
          </p:nvSpPr>
          <p:spPr>
            <a:xfrm>
              <a:off x="172278" y="174128"/>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High-Level</a:t>
              </a:r>
            </a:p>
          </p:txBody>
        </p:sp>
        <p:sp>
          <p:nvSpPr>
            <p:cNvPr id="4" name="TextBox 3">
              <a:extLst>
                <a:ext uri="{FF2B5EF4-FFF2-40B4-BE49-F238E27FC236}">
                  <a16:creationId xmlns:a16="http://schemas.microsoft.com/office/drawing/2014/main" id="{B1924F9F-B0EB-4C0B-AA4E-DC645DA7BE0F}"/>
                </a:ext>
              </a:extLst>
            </p:cNvPr>
            <p:cNvSpPr txBox="1"/>
            <p:nvPr/>
          </p:nvSpPr>
          <p:spPr>
            <a:xfrm>
              <a:off x="172278" y="915325"/>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Garbage Collected</a:t>
              </a:r>
            </a:p>
          </p:txBody>
        </p:sp>
        <p:sp>
          <p:nvSpPr>
            <p:cNvPr id="5" name="TextBox 4">
              <a:extLst>
                <a:ext uri="{FF2B5EF4-FFF2-40B4-BE49-F238E27FC236}">
                  <a16:creationId xmlns:a16="http://schemas.microsoft.com/office/drawing/2014/main" id="{2E1A7312-7892-449A-B1FF-A80900BEA929}"/>
                </a:ext>
              </a:extLst>
            </p:cNvPr>
            <p:cNvSpPr txBox="1"/>
            <p:nvPr/>
          </p:nvSpPr>
          <p:spPr>
            <a:xfrm>
              <a:off x="172278" y="1656522"/>
              <a:ext cx="2385392" cy="646331"/>
            </a:xfrm>
            <a:prstGeom prst="rect">
              <a:avLst/>
            </a:prstGeom>
            <a:solidFill>
              <a:srgbClr val="FFFF00"/>
            </a:solidFill>
            <a:ln w="22225">
              <a:solidFill>
                <a:schemeClr val="accent1"/>
              </a:solidFill>
            </a:ln>
          </p:spPr>
          <p:txBody>
            <a:bodyPr wrap="square" rtlCol="0">
              <a:spAutoFit/>
            </a:bodyPr>
            <a:lstStyle/>
            <a:p>
              <a:pPr algn="ctr"/>
              <a:r>
                <a:rPr lang="en-GB" b="1" dirty="0"/>
                <a:t>Interpreted or Just-in-time Compiled</a:t>
              </a:r>
            </a:p>
          </p:txBody>
        </p:sp>
        <p:sp>
          <p:nvSpPr>
            <p:cNvPr id="6" name="TextBox 5">
              <a:extLst>
                <a:ext uri="{FF2B5EF4-FFF2-40B4-BE49-F238E27FC236}">
                  <a16:creationId xmlns:a16="http://schemas.microsoft.com/office/drawing/2014/main" id="{4A67071C-5560-48F1-AA64-1EBABC9E2F6E}"/>
                </a:ext>
              </a:extLst>
            </p:cNvPr>
            <p:cNvSpPr txBox="1"/>
            <p:nvPr/>
          </p:nvSpPr>
          <p:spPr>
            <a:xfrm>
              <a:off x="172278" y="2382798"/>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Multi-Paradigm</a:t>
              </a:r>
            </a:p>
          </p:txBody>
        </p:sp>
        <p:sp>
          <p:nvSpPr>
            <p:cNvPr id="7" name="TextBox 6">
              <a:extLst>
                <a:ext uri="{FF2B5EF4-FFF2-40B4-BE49-F238E27FC236}">
                  <a16:creationId xmlns:a16="http://schemas.microsoft.com/office/drawing/2014/main" id="{75F0E891-A912-477F-A0DA-CB11C09E422F}"/>
                </a:ext>
              </a:extLst>
            </p:cNvPr>
            <p:cNvSpPr txBox="1"/>
            <p:nvPr/>
          </p:nvSpPr>
          <p:spPr>
            <a:xfrm>
              <a:off x="172278" y="3145306"/>
              <a:ext cx="2385392" cy="646331"/>
            </a:xfrm>
            <a:prstGeom prst="rect">
              <a:avLst/>
            </a:prstGeom>
            <a:solidFill>
              <a:schemeClr val="bg1">
                <a:lumMod val="85000"/>
              </a:schemeClr>
            </a:solidFill>
            <a:ln w="22225">
              <a:solidFill>
                <a:schemeClr val="accent1"/>
              </a:solidFill>
            </a:ln>
          </p:spPr>
          <p:txBody>
            <a:bodyPr wrap="square" rtlCol="0">
              <a:spAutoFit/>
            </a:bodyPr>
            <a:lstStyle/>
            <a:p>
              <a:pPr algn="ctr"/>
              <a:r>
                <a:rPr lang="en-GB" b="1" dirty="0"/>
                <a:t>Prototype-based Object-Orientated </a:t>
              </a:r>
            </a:p>
          </p:txBody>
        </p:sp>
        <p:sp>
          <p:nvSpPr>
            <p:cNvPr id="8" name="TextBox 7">
              <a:extLst>
                <a:ext uri="{FF2B5EF4-FFF2-40B4-BE49-F238E27FC236}">
                  <a16:creationId xmlns:a16="http://schemas.microsoft.com/office/drawing/2014/main" id="{63C066BA-AC77-43DD-8EC2-91F9B8FD8130}"/>
                </a:ext>
              </a:extLst>
            </p:cNvPr>
            <p:cNvSpPr txBox="1"/>
            <p:nvPr/>
          </p:nvSpPr>
          <p:spPr>
            <a:xfrm>
              <a:off x="172278" y="3884000"/>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First Class Functions</a:t>
              </a:r>
            </a:p>
          </p:txBody>
        </p:sp>
        <p:sp>
          <p:nvSpPr>
            <p:cNvPr id="9" name="TextBox 8">
              <a:extLst>
                <a:ext uri="{FF2B5EF4-FFF2-40B4-BE49-F238E27FC236}">
                  <a16:creationId xmlns:a16="http://schemas.microsoft.com/office/drawing/2014/main" id="{346691DE-0497-491D-ADBE-E94B750A5F4B}"/>
                </a:ext>
              </a:extLst>
            </p:cNvPr>
            <p:cNvSpPr txBox="1"/>
            <p:nvPr/>
          </p:nvSpPr>
          <p:spPr>
            <a:xfrm>
              <a:off x="172278" y="4620948"/>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Dynamic</a:t>
              </a:r>
            </a:p>
          </p:txBody>
        </p:sp>
        <p:sp>
          <p:nvSpPr>
            <p:cNvPr id="10" name="TextBox 9">
              <a:extLst>
                <a:ext uri="{FF2B5EF4-FFF2-40B4-BE49-F238E27FC236}">
                  <a16:creationId xmlns:a16="http://schemas.microsoft.com/office/drawing/2014/main" id="{AA742EA3-5F77-48E5-9163-701FC3F6500D}"/>
                </a:ext>
              </a:extLst>
            </p:cNvPr>
            <p:cNvSpPr txBox="1"/>
            <p:nvPr/>
          </p:nvSpPr>
          <p:spPr>
            <a:xfrm>
              <a:off x="172278" y="5361311"/>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Single Threaded</a:t>
              </a:r>
            </a:p>
          </p:txBody>
        </p:sp>
        <p:sp>
          <p:nvSpPr>
            <p:cNvPr id="11" name="TextBox 10">
              <a:extLst>
                <a:ext uri="{FF2B5EF4-FFF2-40B4-BE49-F238E27FC236}">
                  <a16:creationId xmlns:a16="http://schemas.microsoft.com/office/drawing/2014/main" id="{FDBE792F-D1FB-4719-A9D9-09DEF99075FC}"/>
                </a:ext>
              </a:extLst>
            </p:cNvPr>
            <p:cNvSpPr txBox="1"/>
            <p:nvPr/>
          </p:nvSpPr>
          <p:spPr>
            <a:xfrm>
              <a:off x="172278" y="6091445"/>
              <a:ext cx="2385392" cy="646331"/>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Non-Blocking Event Loop</a:t>
              </a:r>
            </a:p>
          </p:txBody>
        </p:sp>
      </p:grpSp>
      <p:sp>
        <p:nvSpPr>
          <p:cNvPr id="12" name="TextBox 11">
            <a:extLst>
              <a:ext uri="{FF2B5EF4-FFF2-40B4-BE49-F238E27FC236}">
                <a16:creationId xmlns:a16="http://schemas.microsoft.com/office/drawing/2014/main" id="{C4E51109-350B-4CC6-B282-DBB079119F8B}"/>
              </a:ext>
            </a:extLst>
          </p:cNvPr>
          <p:cNvSpPr txBox="1"/>
          <p:nvPr/>
        </p:nvSpPr>
        <p:spPr>
          <a:xfrm>
            <a:off x="3230795" y="411726"/>
            <a:ext cx="6281694" cy="646331"/>
          </a:xfrm>
          <a:prstGeom prst="rect">
            <a:avLst/>
          </a:prstGeom>
          <a:noFill/>
        </p:spPr>
        <p:txBody>
          <a:bodyPr wrap="square" rtlCol="0">
            <a:spAutoFit/>
          </a:bodyPr>
          <a:lstStyle/>
          <a:p>
            <a:r>
              <a:rPr lang="en-GB" b="1" dirty="0"/>
              <a:t>Paradigm: An approach and mindset of structuring code, which will direct your coding style and technique</a:t>
            </a:r>
          </a:p>
        </p:txBody>
      </p:sp>
      <p:sp>
        <p:nvSpPr>
          <p:cNvPr id="13" name="TextBox 12">
            <a:extLst>
              <a:ext uri="{FF2B5EF4-FFF2-40B4-BE49-F238E27FC236}">
                <a16:creationId xmlns:a16="http://schemas.microsoft.com/office/drawing/2014/main" id="{289C0A76-F38A-4AEB-8D80-694D94FB3FA7}"/>
              </a:ext>
            </a:extLst>
          </p:cNvPr>
          <p:cNvSpPr txBox="1"/>
          <p:nvPr/>
        </p:nvSpPr>
        <p:spPr>
          <a:xfrm>
            <a:off x="3835021" y="2371215"/>
            <a:ext cx="5677468" cy="369332"/>
          </a:xfrm>
          <a:prstGeom prst="rect">
            <a:avLst/>
          </a:prstGeom>
          <a:noFill/>
        </p:spPr>
        <p:txBody>
          <a:bodyPr wrap="square" rtlCol="0">
            <a:spAutoFit/>
          </a:bodyPr>
          <a:lstStyle/>
          <a:p>
            <a:r>
              <a:rPr lang="en-GB" b="1" dirty="0"/>
              <a:t>Procedural Programming</a:t>
            </a:r>
          </a:p>
        </p:txBody>
      </p:sp>
      <p:sp>
        <p:nvSpPr>
          <p:cNvPr id="14" name="TextBox 13">
            <a:extLst>
              <a:ext uri="{FF2B5EF4-FFF2-40B4-BE49-F238E27FC236}">
                <a16:creationId xmlns:a16="http://schemas.microsoft.com/office/drawing/2014/main" id="{33691017-186F-4C4B-B356-D419A5457C7E}"/>
              </a:ext>
            </a:extLst>
          </p:cNvPr>
          <p:cNvSpPr txBox="1"/>
          <p:nvPr/>
        </p:nvSpPr>
        <p:spPr>
          <a:xfrm>
            <a:off x="3835021" y="3044842"/>
            <a:ext cx="5677468" cy="369332"/>
          </a:xfrm>
          <a:prstGeom prst="rect">
            <a:avLst/>
          </a:prstGeom>
          <a:noFill/>
        </p:spPr>
        <p:txBody>
          <a:bodyPr wrap="square" rtlCol="0">
            <a:spAutoFit/>
          </a:bodyPr>
          <a:lstStyle/>
          <a:p>
            <a:r>
              <a:rPr lang="en-GB" b="1" dirty="0"/>
              <a:t>Object-Orientated Programming (OOP)</a:t>
            </a:r>
          </a:p>
        </p:txBody>
      </p:sp>
      <p:sp>
        <p:nvSpPr>
          <p:cNvPr id="15" name="TextBox 14">
            <a:extLst>
              <a:ext uri="{FF2B5EF4-FFF2-40B4-BE49-F238E27FC236}">
                <a16:creationId xmlns:a16="http://schemas.microsoft.com/office/drawing/2014/main" id="{B09B2765-A8E2-4E3E-89C0-861D17A7C5CB}"/>
              </a:ext>
            </a:extLst>
          </p:cNvPr>
          <p:cNvSpPr txBox="1"/>
          <p:nvPr/>
        </p:nvSpPr>
        <p:spPr>
          <a:xfrm>
            <a:off x="3835021" y="3711669"/>
            <a:ext cx="5677468" cy="369332"/>
          </a:xfrm>
          <a:prstGeom prst="rect">
            <a:avLst/>
          </a:prstGeom>
          <a:noFill/>
        </p:spPr>
        <p:txBody>
          <a:bodyPr wrap="square" rtlCol="0">
            <a:spAutoFit/>
          </a:bodyPr>
          <a:lstStyle/>
          <a:p>
            <a:r>
              <a:rPr lang="en-GB" b="1" dirty="0"/>
              <a:t>Functional-Programming (FP):</a:t>
            </a:r>
          </a:p>
        </p:txBody>
      </p:sp>
      <p:sp>
        <p:nvSpPr>
          <p:cNvPr id="16" name="Oval 15">
            <a:extLst>
              <a:ext uri="{FF2B5EF4-FFF2-40B4-BE49-F238E27FC236}">
                <a16:creationId xmlns:a16="http://schemas.microsoft.com/office/drawing/2014/main" id="{247F3CDE-2AC1-4B2E-A66B-5F39A3F0A0AF}"/>
              </a:ext>
            </a:extLst>
          </p:cNvPr>
          <p:cNvSpPr/>
          <p:nvPr/>
        </p:nvSpPr>
        <p:spPr>
          <a:xfrm>
            <a:off x="3370997" y="2422362"/>
            <a:ext cx="341194" cy="351296"/>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TextBox 16">
            <a:extLst>
              <a:ext uri="{FF2B5EF4-FFF2-40B4-BE49-F238E27FC236}">
                <a16:creationId xmlns:a16="http://schemas.microsoft.com/office/drawing/2014/main" id="{2BCED63C-F34B-4955-8795-B2EBB397C184}"/>
              </a:ext>
            </a:extLst>
          </p:cNvPr>
          <p:cNvSpPr txBox="1"/>
          <p:nvPr/>
        </p:nvSpPr>
        <p:spPr>
          <a:xfrm>
            <a:off x="3396857" y="2413344"/>
            <a:ext cx="301686" cy="369332"/>
          </a:xfrm>
          <a:prstGeom prst="rect">
            <a:avLst/>
          </a:prstGeom>
          <a:noFill/>
        </p:spPr>
        <p:txBody>
          <a:bodyPr wrap="none" rtlCol="0">
            <a:spAutoFit/>
          </a:bodyPr>
          <a:lstStyle/>
          <a:p>
            <a:r>
              <a:rPr lang="en-GB" b="1" dirty="0"/>
              <a:t>1</a:t>
            </a:r>
          </a:p>
        </p:txBody>
      </p:sp>
      <p:sp>
        <p:nvSpPr>
          <p:cNvPr id="18" name="Oval 17">
            <a:extLst>
              <a:ext uri="{FF2B5EF4-FFF2-40B4-BE49-F238E27FC236}">
                <a16:creationId xmlns:a16="http://schemas.microsoft.com/office/drawing/2014/main" id="{AA641820-8B8C-4F42-B483-01E68D4C2B20}"/>
              </a:ext>
            </a:extLst>
          </p:cNvPr>
          <p:cNvSpPr/>
          <p:nvPr/>
        </p:nvSpPr>
        <p:spPr>
          <a:xfrm>
            <a:off x="3386917" y="3093381"/>
            <a:ext cx="341194" cy="351296"/>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TextBox 18">
            <a:extLst>
              <a:ext uri="{FF2B5EF4-FFF2-40B4-BE49-F238E27FC236}">
                <a16:creationId xmlns:a16="http://schemas.microsoft.com/office/drawing/2014/main" id="{B8D3BCC6-B182-45E0-854E-EA3BA282F0B3}"/>
              </a:ext>
            </a:extLst>
          </p:cNvPr>
          <p:cNvSpPr txBox="1"/>
          <p:nvPr/>
        </p:nvSpPr>
        <p:spPr>
          <a:xfrm>
            <a:off x="3412777" y="3084363"/>
            <a:ext cx="301686" cy="369332"/>
          </a:xfrm>
          <a:prstGeom prst="rect">
            <a:avLst/>
          </a:prstGeom>
          <a:noFill/>
        </p:spPr>
        <p:txBody>
          <a:bodyPr wrap="none" rtlCol="0">
            <a:spAutoFit/>
          </a:bodyPr>
          <a:lstStyle/>
          <a:p>
            <a:r>
              <a:rPr lang="en-GB" b="1" dirty="0"/>
              <a:t>2</a:t>
            </a:r>
          </a:p>
        </p:txBody>
      </p:sp>
      <p:sp>
        <p:nvSpPr>
          <p:cNvPr id="20" name="Oval 19">
            <a:extLst>
              <a:ext uri="{FF2B5EF4-FFF2-40B4-BE49-F238E27FC236}">
                <a16:creationId xmlns:a16="http://schemas.microsoft.com/office/drawing/2014/main" id="{203CA679-12C0-466F-B87F-955A881FB798}"/>
              </a:ext>
            </a:extLst>
          </p:cNvPr>
          <p:cNvSpPr/>
          <p:nvPr/>
        </p:nvSpPr>
        <p:spPr>
          <a:xfrm>
            <a:off x="3402838" y="3723457"/>
            <a:ext cx="341194" cy="351296"/>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TextBox 20">
            <a:extLst>
              <a:ext uri="{FF2B5EF4-FFF2-40B4-BE49-F238E27FC236}">
                <a16:creationId xmlns:a16="http://schemas.microsoft.com/office/drawing/2014/main" id="{66404C1A-494A-4E14-AB95-3DAD2F92186B}"/>
              </a:ext>
            </a:extLst>
          </p:cNvPr>
          <p:cNvSpPr txBox="1"/>
          <p:nvPr/>
        </p:nvSpPr>
        <p:spPr>
          <a:xfrm>
            <a:off x="3428698" y="3714439"/>
            <a:ext cx="301686" cy="369332"/>
          </a:xfrm>
          <a:prstGeom prst="rect">
            <a:avLst/>
          </a:prstGeom>
          <a:noFill/>
        </p:spPr>
        <p:txBody>
          <a:bodyPr wrap="none" rtlCol="0">
            <a:spAutoFit/>
          </a:bodyPr>
          <a:lstStyle/>
          <a:p>
            <a:r>
              <a:rPr lang="en-GB" b="1" dirty="0"/>
              <a:t>3</a:t>
            </a:r>
          </a:p>
        </p:txBody>
      </p:sp>
      <p:sp>
        <p:nvSpPr>
          <p:cNvPr id="22" name="TextBox 21">
            <a:extLst>
              <a:ext uri="{FF2B5EF4-FFF2-40B4-BE49-F238E27FC236}">
                <a16:creationId xmlns:a16="http://schemas.microsoft.com/office/drawing/2014/main" id="{D2AD3D14-E691-4CFD-9F50-56E5067A04E2}"/>
              </a:ext>
            </a:extLst>
          </p:cNvPr>
          <p:cNvSpPr txBox="1"/>
          <p:nvPr/>
        </p:nvSpPr>
        <p:spPr>
          <a:xfrm>
            <a:off x="4456206" y="1647517"/>
            <a:ext cx="5303674" cy="369332"/>
          </a:xfrm>
          <a:prstGeom prst="rect">
            <a:avLst/>
          </a:prstGeom>
          <a:noFill/>
        </p:spPr>
        <p:txBody>
          <a:bodyPr wrap="square" rtlCol="0">
            <a:spAutoFit/>
          </a:bodyPr>
          <a:lstStyle/>
          <a:p>
            <a:r>
              <a:rPr lang="en-GB" b="1" dirty="0">
                <a:solidFill>
                  <a:srgbClr val="FF0000"/>
                </a:solidFill>
              </a:rPr>
              <a:t>This is what we have been using so far in this course</a:t>
            </a:r>
          </a:p>
        </p:txBody>
      </p:sp>
      <p:cxnSp>
        <p:nvCxnSpPr>
          <p:cNvPr id="23" name="Straight Arrow Connector 22">
            <a:extLst>
              <a:ext uri="{FF2B5EF4-FFF2-40B4-BE49-F238E27FC236}">
                <a16:creationId xmlns:a16="http://schemas.microsoft.com/office/drawing/2014/main" id="{B8486610-2156-41A1-9D33-06356E3FCAEB}"/>
              </a:ext>
            </a:extLst>
          </p:cNvPr>
          <p:cNvCxnSpPr>
            <a:cxnSpLocks/>
          </p:cNvCxnSpPr>
          <p:nvPr/>
        </p:nvCxnSpPr>
        <p:spPr>
          <a:xfrm flipH="1">
            <a:off x="6371642" y="1966435"/>
            <a:ext cx="736401" cy="631575"/>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88E8B402-6342-4CED-AC33-D44BC4638DE7}"/>
              </a:ext>
            </a:extLst>
          </p:cNvPr>
          <p:cNvSpPr txBox="1"/>
          <p:nvPr/>
        </p:nvSpPr>
        <p:spPr>
          <a:xfrm>
            <a:off x="3428698" y="4564152"/>
            <a:ext cx="5303674" cy="646331"/>
          </a:xfrm>
          <a:prstGeom prst="rect">
            <a:avLst/>
          </a:prstGeom>
          <a:noFill/>
        </p:spPr>
        <p:txBody>
          <a:bodyPr wrap="square" rtlCol="0">
            <a:spAutoFit/>
          </a:bodyPr>
          <a:lstStyle/>
          <a:p>
            <a:r>
              <a:rPr lang="en-GB" b="1" dirty="0">
                <a:solidFill>
                  <a:srgbClr val="FF0000"/>
                </a:solidFill>
              </a:rPr>
              <a:t>JavaScript is very versatile and flexible and can support any of the three paradigm´s</a:t>
            </a:r>
          </a:p>
        </p:txBody>
      </p:sp>
    </p:spTree>
    <p:extLst>
      <p:ext uri="{BB962C8B-B14F-4D97-AF65-F5344CB8AC3E}">
        <p14:creationId xmlns:p14="http://schemas.microsoft.com/office/powerpoint/2010/main" val="3634682089"/>
      </p:ext>
    </p:extLst>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C9760ACE-62CF-48E2-9725-FCA0375242DB}"/>
              </a:ext>
            </a:extLst>
          </p:cNvPr>
          <p:cNvGrpSpPr/>
          <p:nvPr/>
        </p:nvGrpSpPr>
        <p:grpSpPr>
          <a:xfrm>
            <a:off x="172278" y="160876"/>
            <a:ext cx="2385392" cy="6563648"/>
            <a:chOff x="172278" y="174128"/>
            <a:chExt cx="2385392" cy="6563648"/>
          </a:xfrm>
        </p:grpSpPr>
        <p:sp>
          <p:nvSpPr>
            <p:cNvPr id="3" name="TextBox 2">
              <a:extLst>
                <a:ext uri="{FF2B5EF4-FFF2-40B4-BE49-F238E27FC236}">
                  <a16:creationId xmlns:a16="http://schemas.microsoft.com/office/drawing/2014/main" id="{BC02816F-FD90-44CB-B29C-94E2E54E67A6}"/>
                </a:ext>
              </a:extLst>
            </p:cNvPr>
            <p:cNvSpPr txBox="1"/>
            <p:nvPr/>
          </p:nvSpPr>
          <p:spPr>
            <a:xfrm>
              <a:off x="172278" y="174128"/>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High-Level</a:t>
              </a:r>
            </a:p>
          </p:txBody>
        </p:sp>
        <p:sp>
          <p:nvSpPr>
            <p:cNvPr id="4" name="TextBox 3">
              <a:extLst>
                <a:ext uri="{FF2B5EF4-FFF2-40B4-BE49-F238E27FC236}">
                  <a16:creationId xmlns:a16="http://schemas.microsoft.com/office/drawing/2014/main" id="{E64C9AC0-61CD-49E7-9C4D-2F945B39395D}"/>
                </a:ext>
              </a:extLst>
            </p:cNvPr>
            <p:cNvSpPr txBox="1"/>
            <p:nvPr/>
          </p:nvSpPr>
          <p:spPr>
            <a:xfrm>
              <a:off x="172278" y="915325"/>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Garbage Collected</a:t>
              </a:r>
            </a:p>
          </p:txBody>
        </p:sp>
        <p:sp>
          <p:nvSpPr>
            <p:cNvPr id="5" name="TextBox 4">
              <a:extLst>
                <a:ext uri="{FF2B5EF4-FFF2-40B4-BE49-F238E27FC236}">
                  <a16:creationId xmlns:a16="http://schemas.microsoft.com/office/drawing/2014/main" id="{61E29058-3871-42FB-B4AB-BABE4BF91AB6}"/>
                </a:ext>
              </a:extLst>
            </p:cNvPr>
            <p:cNvSpPr txBox="1"/>
            <p:nvPr/>
          </p:nvSpPr>
          <p:spPr>
            <a:xfrm>
              <a:off x="172278" y="1656522"/>
              <a:ext cx="2385392" cy="646331"/>
            </a:xfrm>
            <a:prstGeom prst="rect">
              <a:avLst/>
            </a:prstGeom>
            <a:solidFill>
              <a:srgbClr val="FFFF00"/>
            </a:solidFill>
            <a:ln w="22225">
              <a:solidFill>
                <a:schemeClr val="accent1"/>
              </a:solidFill>
            </a:ln>
          </p:spPr>
          <p:txBody>
            <a:bodyPr wrap="square" rtlCol="0">
              <a:spAutoFit/>
            </a:bodyPr>
            <a:lstStyle/>
            <a:p>
              <a:pPr algn="ctr"/>
              <a:r>
                <a:rPr lang="en-GB" b="1" dirty="0"/>
                <a:t>Interpreted or Just-in-time Compiled</a:t>
              </a:r>
            </a:p>
          </p:txBody>
        </p:sp>
        <p:sp>
          <p:nvSpPr>
            <p:cNvPr id="6" name="TextBox 5">
              <a:extLst>
                <a:ext uri="{FF2B5EF4-FFF2-40B4-BE49-F238E27FC236}">
                  <a16:creationId xmlns:a16="http://schemas.microsoft.com/office/drawing/2014/main" id="{538CAEAB-8476-4381-8764-B5C45554723B}"/>
                </a:ext>
              </a:extLst>
            </p:cNvPr>
            <p:cNvSpPr txBox="1"/>
            <p:nvPr/>
          </p:nvSpPr>
          <p:spPr>
            <a:xfrm>
              <a:off x="172278" y="2382798"/>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Multi-Paradigm</a:t>
              </a:r>
            </a:p>
          </p:txBody>
        </p:sp>
        <p:sp>
          <p:nvSpPr>
            <p:cNvPr id="7" name="TextBox 6">
              <a:extLst>
                <a:ext uri="{FF2B5EF4-FFF2-40B4-BE49-F238E27FC236}">
                  <a16:creationId xmlns:a16="http://schemas.microsoft.com/office/drawing/2014/main" id="{A2FB7E8F-954E-418D-93DC-BC81A5C97339}"/>
                </a:ext>
              </a:extLst>
            </p:cNvPr>
            <p:cNvSpPr txBox="1"/>
            <p:nvPr/>
          </p:nvSpPr>
          <p:spPr>
            <a:xfrm>
              <a:off x="172278" y="3145306"/>
              <a:ext cx="2385392" cy="646331"/>
            </a:xfrm>
            <a:prstGeom prst="rect">
              <a:avLst/>
            </a:prstGeom>
            <a:solidFill>
              <a:srgbClr val="FFFF00"/>
            </a:solidFill>
            <a:ln w="22225">
              <a:solidFill>
                <a:schemeClr val="accent1"/>
              </a:solidFill>
            </a:ln>
          </p:spPr>
          <p:txBody>
            <a:bodyPr wrap="square" rtlCol="0">
              <a:spAutoFit/>
            </a:bodyPr>
            <a:lstStyle/>
            <a:p>
              <a:pPr algn="ctr"/>
              <a:r>
                <a:rPr lang="en-GB" b="1" dirty="0"/>
                <a:t>Prototype-based Object-Orientated </a:t>
              </a:r>
            </a:p>
          </p:txBody>
        </p:sp>
        <p:sp>
          <p:nvSpPr>
            <p:cNvPr id="8" name="TextBox 7">
              <a:extLst>
                <a:ext uri="{FF2B5EF4-FFF2-40B4-BE49-F238E27FC236}">
                  <a16:creationId xmlns:a16="http://schemas.microsoft.com/office/drawing/2014/main" id="{0709F404-6B5A-4A84-8226-3E2897C62D5B}"/>
                </a:ext>
              </a:extLst>
            </p:cNvPr>
            <p:cNvSpPr txBox="1"/>
            <p:nvPr/>
          </p:nvSpPr>
          <p:spPr>
            <a:xfrm>
              <a:off x="172278" y="3884000"/>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First Class Functions</a:t>
              </a:r>
            </a:p>
          </p:txBody>
        </p:sp>
        <p:sp>
          <p:nvSpPr>
            <p:cNvPr id="9" name="TextBox 8">
              <a:extLst>
                <a:ext uri="{FF2B5EF4-FFF2-40B4-BE49-F238E27FC236}">
                  <a16:creationId xmlns:a16="http://schemas.microsoft.com/office/drawing/2014/main" id="{60024B4C-0968-4093-BA38-34496C34FB72}"/>
                </a:ext>
              </a:extLst>
            </p:cNvPr>
            <p:cNvSpPr txBox="1"/>
            <p:nvPr/>
          </p:nvSpPr>
          <p:spPr>
            <a:xfrm>
              <a:off x="172278" y="4620948"/>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Dynamic</a:t>
              </a:r>
            </a:p>
          </p:txBody>
        </p:sp>
        <p:sp>
          <p:nvSpPr>
            <p:cNvPr id="10" name="TextBox 9">
              <a:extLst>
                <a:ext uri="{FF2B5EF4-FFF2-40B4-BE49-F238E27FC236}">
                  <a16:creationId xmlns:a16="http://schemas.microsoft.com/office/drawing/2014/main" id="{30E8CE72-0B21-4A29-8224-B371E0117862}"/>
                </a:ext>
              </a:extLst>
            </p:cNvPr>
            <p:cNvSpPr txBox="1"/>
            <p:nvPr/>
          </p:nvSpPr>
          <p:spPr>
            <a:xfrm>
              <a:off x="172278" y="5361311"/>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Single Threaded</a:t>
              </a:r>
            </a:p>
          </p:txBody>
        </p:sp>
        <p:sp>
          <p:nvSpPr>
            <p:cNvPr id="11" name="TextBox 10">
              <a:extLst>
                <a:ext uri="{FF2B5EF4-FFF2-40B4-BE49-F238E27FC236}">
                  <a16:creationId xmlns:a16="http://schemas.microsoft.com/office/drawing/2014/main" id="{CDD4A663-22F3-4EC6-82E7-6FBAA5AA6F54}"/>
                </a:ext>
              </a:extLst>
            </p:cNvPr>
            <p:cNvSpPr txBox="1"/>
            <p:nvPr/>
          </p:nvSpPr>
          <p:spPr>
            <a:xfrm>
              <a:off x="172278" y="6091445"/>
              <a:ext cx="2385392" cy="646331"/>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Non-Blocking Event Loop</a:t>
              </a:r>
            </a:p>
          </p:txBody>
        </p:sp>
      </p:grpSp>
      <p:sp>
        <p:nvSpPr>
          <p:cNvPr id="12" name="TextBox 11">
            <a:extLst>
              <a:ext uri="{FF2B5EF4-FFF2-40B4-BE49-F238E27FC236}">
                <a16:creationId xmlns:a16="http://schemas.microsoft.com/office/drawing/2014/main" id="{E4BBE169-82AF-4E2D-877B-6B99BB992E45}"/>
              </a:ext>
            </a:extLst>
          </p:cNvPr>
          <p:cNvSpPr txBox="1"/>
          <p:nvPr/>
        </p:nvSpPr>
        <p:spPr>
          <a:xfrm>
            <a:off x="2914557" y="206681"/>
            <a:ext cx="6281694" cy="646331"/>
          </a:xfrm>
          <a:prstGeom prst="rect">
            <a:avLst/>
          </a:prstGeom>
          <a:noFill/>
        </p:spPr>
        <p:txBody>
          <a:bodyPr wrap="square" rtlCol="0">
            <a:spAutoFit/>
          </a:bodyPr>
          <a:lstStyle/>
          <a:p>
            <a:r>
              <a:rPr lang="en-GB" b="1" dirty="0"/>
              <a:t>Almost everything in JavaScript is an object (except for primitive values like strings or numbers etc)</a:t>
            </a:r>
          </a:p>
        </p:txBody>
      </p:sp>
      <p:sp>
        <p:nvSpPr>
          <p:cNvPr id="13" name="TextBox 12">
            <a:extLst>
              <a:ext uri="{FF2B5EF4-FFF2-40B4-BE49-F238E27FC236}">
                <a16:creationId xmlns:a16="http://schemas.microsoft.com/office/drawing/2014/main" id="{AFFF0F26-D5FD-4AC9-9FC5-DFD92A4E92A0}"/>
              </a:ext>
            </a:extLst>
          </p:cNvPr>
          <p:cNvSpPr txBox="1"/>
          <p:nvPr/>
        </p:nvSpPr>
        <p:spPr>
          <a:xfrm>
            <a:off x="2930544" y="951163"/>
            <a:ext cx="6459116" cy="2585323"/>
          </a:xfrm>
          <a:prstGeom prst="rect">
            <a:avLst/>
          </a:prstGeom>
          <a:noFill/>
        </p:spPr>
        <p:txBody>
          <a:bodyPr wrap="square" rtlCol="0">
            <a:spAutoFit/>
          </a:bodyPr>
          <a:lstStyle/>
          <a:p>
            <a:r>
              <a:rPr lang="en-GB" b="1" dirty="0"/>
              <a:t>Arrays are just objects. </a:t>
            </a:r>
          </a:p>
          <a:p>
            <a:endParaRPr lang="en-GB" b="1" dirty="0"/>
          </a:p>
          <a:p>
            <a:r>
              <a:rPr lang="en-GB" b="1" dirty="0"/>
              <a:t>We can use push method on arrays because of prototype inheritance.</a:t>
            </a:r>
          </a:p>
          <a:p>
            <a:endParaRPr lang="en-GB" b="1" dirty="0"/>
          </a:p>
          <a:p>
            <a:r>
              <a:rPr lang="en-GB" b="1" dirty="0"/>
              <a:t>We create arrays from array blueprint which is called a prototype.</a:t>
            </a:r>
          </a:p>
          <a:p>
            <a:endParaRPr lang="en-GB" b="1" dirty="0"/>
          </a:p>
          <a:p>
            <a:r>
              <a:rPr lang="en-GB" b="1" dirty="0"/>
              <a:t>The prototype contains all the methods we can use on it so we can reuse methods for all prototypes such as arrays.</a:t>
            </a:r>
          </a:p>
        </p:txBody>
      </p:sp>
      <p:pic>
        <p:nvPicPr>
          <p:cNvPr id="15" name="Picture 14">
            <a:extLst>
              <a:ext uri="{FF2B5EF4-FFF2-40B4-BE49-F238E27FC236}">
                <a16:creationId xmlns:a16="http://schemas.microsoft.com/office/drawing/2014/main" id="{1FD544C3-A5A3-47D9-BF2B-A8F5C5C26513}"/>
              </a:ext>
            </a:extLst>
          </p:cNvPr>
          <p:cNvPicPr>
            <a:picLocks noChangeAspect="1"/>
          </p:cNvPicPr>
          <p:nvPr/>
        </p:nvPicPr>
        <p:blipFill>
          <a:blip r:embed="rId2"/>
          <a:stretch>
            <a:fillRect/>
          </a:stretch>
        </p:blipFill>
        <p:spPr>
          <a:xfrm>
            <a:off x="4790598" y="3929057"/>
            <a:ext cx="3528052" cy="2722262"/>
          </a:xfrm>
          <a:prstGeom prst="rect">
            <a:avLst/>
          </a:prstGeom>
        </p:spPr>
      </p:pic>
      <p:sp>
        <p:nvSpPr>
          <p:cNvPr id="16" name="TextBox 15">
            <a:extLst>
              <a:ext uri="{FF2B5EF4-FFF2-40B4-BE49-F238E27FC236}">
                <a16:creationId xmlns:a16="http://schemas.microsoft.com/office/drawing/2014/main" id="{FF05667C-760B-495B-AAAE-448CA58AB6E8}"/>
              </a:ext>
            </a:extLst>
          </p:cNvPr>
          <p:cNvSpPr txBox="1"/>
          <p:nvPr/>
        </p:nvSpPr>
        <p:spPr>
          <a:xfrm>
            <a:off x="8190844" y="3795892"/>
            <a:ext cx="1433545" cy="369332"/>
          </a:xfrm>
          <a:prstGeom prst="rect">
            <a:avLst/>
          </a:prstGeom>
          <a:noFill/>
        </p:spPr>
        <p:txBody>
          <a:bodyPr wrap="square" rtlCol="0">
            <a:spAutoFit/>
          </a:bodyPr>
          <a:lstStyle/>
          <a:p>
            <a:r>
              <a:rPr lang="en-GB" b="1" dirty="0">
                <a:solidFill>
                  <a:srgbClr val="FF0000"/>
                </a:solidFill>
              </a:rPr>
              <a:t>Prototype</a:t>
            </a:r>
          </a:p>
        </p:txBody>
      </p:sp>
      <p:sp>
        <p:nvSpPr>
          <p:cNvPr id="17" name="TextBox 16">
            <a:extLst>
              <a:ext uri="{FF2B5EF4-FFF2-40B4-BE49-F238E27FC236}">
                <a16:creationId xmlns:a16="http://schemas.microsoft.com/office/drawing/2014/main" id="{2DC3A989-E6DB-4669-A99E-9BC087791EE1}"/>
              </a:ext>
            </a:extLst>
          </p:cNvPr>
          <p:cNvSpPr txBox="1"/>
          <p:nvPr/>
        </p:nvSpPr>
        <p:spPr>
          <a:xfrm>
            <a:off x="3068723" y="4966188"/>
            <a:ext cx="2111505" cy="923330"/>
          </a:xfrm>
          <a:prstGeom prst="rect">
            <a:avLst/>
          </a:prstGeom>
          <a:noFill/>
        </p:spPr>
        <p:txBody>
          <a:bodyPr wrap="square" rtlCol="0">
            <a:spAutoFit/>
          </a:bodyPr>
          <a:lstStyle/>
          <a:p>
            <a:r>
              <a:rPr lang="en-GB" b="1" dirty="0">
                <a:solidFill>
                  <a:srgbClr val="FF0000"/>
                </a:solidFill>
              </a:rPr>
              <a:t>Our array inherits methods from Prototype</a:t>
            </a:r>
          </a:p>
        </p:txBody>
      </p:sp>
      <p:sp>
        <p:nvSpPr>
          <p:cNvPr id="18" name="TextBox 17">
            <a:extLst>
              <a:ext uri="{FF2B5EF4-FFF2-40B4-BE49-F238E27FC236}">
                <a16:creationId xmlns:a16="http://schemas.microsoft.com/office/drawing/2014/main" id="{483DC45C-A2BB-4636-AACB-EDBA3CC76B4A}"/>
              </a:ext>
            </a:extLst>
          </p:cNvPr>
          <p:cNvSpPr txBox="1"/>
          <p:nvPr/>
        </p:nvSpPr>
        <p:spPr>
          <a:xfrm>
            <a:off x="7269311" y="5413020"/>
            <a:ext cx="2368877" cy="369332"/>
          </a:xfrm>
          <a:prstGeom prst="rect">
            <a:avLst/>
          </a:prstGeom>
          <a:noFill/>
        </p:spPr>
        <p:txBody>
          <a:bodyPr wrap="square" rtlCol="0">
            <a:spAutoFit/>
          </a:bodyPr>
          <a:lstStyle/>
          <a:p>
            <a:r>
              <a:rPr lang="en-GB" b="1" dirty="0">
                <a:solidFill>
                  <a:srgbClr val="FF0000"/>
                </a:solidFill>
              </a:rPr>
              <a:t>Built from Prototype</a:t>
            </a:r>
          </a:p>
        </p:txBody>
      </p:sp>
    </p:spTree>
    <p:extLst>
      <p:ext uri="{BB962C8B-B14F-4D97-AF65-F5344CB8AC3E}">
        <p14:creationId xmlns:p14="http://schemas.microsoft.com/office/powerpoint/2010/main" val="1195571339"/>
      </p:ext>
    </p:extLst>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FE77EA0B-9B21-41EC-92EF-0253294CB887}"/>
              </a:ext>
            </a:extLst>
          </p:cNvPr>
          <p:cNvGrpSpPr/>
          <p:nvPr/>
        </p:nvGrpSpPr>
        <p:grpSpPr>
          <a:xfrm>
            <a:off x="172278" y="160876"/>
            <a:ext cx="2385392" cy="6563648"/>
            <a:chOff x="172278" y="174128"/>
            <a:chExt cx="2385392" cy="6563648"/>
          </a:xfrm>
        </p:grpSpPr>
        <p:sp>
          <p:nvSpPr>
            <p:cNvPr id="3" name="TextBox 2">
              <a:extLst>
                <a:ext uri="{FF2B5EF4-FFF2-40B4-BE49-F238E27FC236}">
                  <a16:creationId xmlns:a16="http://schemas.microsoft.com/office/drawing/2014/main" id="{2D97EA7B-C726-4040-9D6D-EB41975561D5}"/>
                </a:ext>
              </a:extLst>
            </p:cNvPr>
            <p:cNvSpPr txBox="1"/>
            <p:nvPr/>
          </p:nvSpPr>
          <p:spPr>
            <a:xfrm>
              <a:off x="172278" y="174128"/>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High-Level</a:t>
              </a:r>
            </a:p>
          </p:txBody>
        </p:sp>
        <p:sp>
          <p:nvSpPr>
            <p:cNvPr id="4" name="TextBox 3">
              <a:extLst>
                <a:ext uri="{FF2B5EF4-FFF2-40B4-BE49-F238E27FC236}">
                  <a16:creationId xmlns:a16="http://schemas.microsoft.com/office/drawing/2014/main" id="{A8B41545-43DC-4F99-ABEA-34D1C7773F88}"/>
                </a:ext>
              </a:extLst>
            </p:cNvPr>
            <p:cNvSpPr txBox="1"/>
            <p:nvPr/>
          </p:nvSpPr>
          <p:spPr>
            <a:xfrm>
              <a:off x="172278" y="915325"/>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Garbage Collected</a:t>
              </a:r>
            </a:p>
          </p:txBody>
        </p:sp>
        <p:sp>
          <p:nvSpPr>
            <p:cNvPr id="5" name="TextBox 4">
              <a:extLst>
                <a:ext uri="{FF2B5EF4-FFF2-40B4-BE49-F238E27FC236}">
                  <a16:creationId xmlns:a16="http://schemas.microsoft.com/office/drawing/2014/main" id="{E92C869A-7FA9-4761-B67F-5C9D33ED3923}"/>
                </a:ext>
              </a:extLst>
            </p:cNvPr>
            <p:cNvSpPr txBox="1"/>
            <p:nvPr/>
          </p:nvSpPr>
          <p:spPr>
            <a:xfrm>
              <a:off x="172278" y="1656522"/>
              <a:ext cx="2385392" cy="646331"/>
            </a:xfrm>
            <a:prstGeom prst="rect">
              <a:avLst/>
            </a:prstGeom>
            <a:solidFill>
              <a:srgbClr val="FFFF00"/>
            </a:solidFill>
            <a:ln w="22225">
              <a:solidFill>
                <a:schemeClr val="accent1"/>
              </a:solidFill>
            </a:ln>
          </p:spPr>
          <p:txBody>
            <a:bodyPr wrap="square" rtlCol="0">
              <a:spAutoFit/>
            </a:bodyPr>
            <a:lstStyle/>
            <a:p>
              <a:pPr algn="ctr"/>
              <a:r>
                <a:rPr lang="en-GB" b="1" dirty="0"/>
                <a:t>Interpreted or Just-in-time Compiled</a:t>
              </a:r>
            </a:p>
          </p:txBody>
        </p:sp>
        <p:sp>
          <p:nvSpPr>
            <p:cNvPr id="6" name="TextBox 5">
              <a:extLst>
                <a:ext uri="{FF2B5EF4-FFF2-40B4-BE49-F238E27FC236}">
                  <a16:creationId xmlns:a16="http://schemas.microsoft.com/office/drawing/2014/main" id="{7188801F-B5BB-4D08-BEC0-A41A64DA3C19}"/>
                </a:ext>
              </a:extLst>
            </p:cNvPr>
            <p:cNvSpPr txBox="1"/>
            <p:nvPr/>
          </p:nvSpPr>
          <p:spPr>
            <a:xfrm>
              <a:off x="172278" y="2382798"/>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Multi-Paradigm</a:t>
              </a:r>
            </a:p>
          </p:txBody>
        </p:sp>
        <p:sp>
          <p:nvSpPr>
            <p:cNvPr id="7" name="TextBox 6">
              <a:extLst>
                <a:ext uri="{FF2B5EF4-FFF2-40B4-BE49-F238E27FC236}">
                  <a16:creationId xmlns:a16="http://schemas.microsoft.com/office/drawing/2014/main" id="{237E33CA-C40E-448E-9E59-9D9738D34CC5}"/>
                </a:ext>
              </a:extLst>
            </p:cNvPr>
            <p:cNvSpPr txBox="1"/>
            <p:nvPr/>
          </p:nvSpPr>
          <p:spPr>
            <a:xfrm>
              <a:off x="172278" y="3145306"/>
              <a:ext cx="2385392" cy="646331"/>
            </a:xfrm>
            <a:prstGeom prst="rect">
              <a:avLst/>
            </a:prstGeom>
            <a:solidFill>
              <a:srgbClr val="FFFF00"/>
            </a:solidFill>
            <a:ln w="22225">
              <a:solidFill>
                <a:schemeClr val="accent1"/>
              </a:solidFill>
            </a:ln>
          </p:spPr>
          <p:txBody>
            <a:bodyPr wrap="square" rtlCol="0">
              <a:spAutoFit/>
            </a:bodyPr>
            <a:lstStyle/>
            <a:p>
              <a:pPr algn="ctr"/>
              <a:r>
                <a:rPr lang="en-GB" b="1" dirty="0"/>
                <a:t>Prototype-based Object-Orientated </a:t>
              </a:r>
            </a:p>
          </p:txBody>
        </p:sp>
        <p:sp>
          <p:nvSpPr>
            <p:cNvPr id="8" name="TextBox 7">
              <a:extLst>
                <a:ext uri="{FF2B5EF4-FFF2-40B4-BE49-F238E27FC236}">
                  <a16:creationId xmlns:a16="http://schemas.microsoft.com/office/drawing/2014/main" id="{E6195B83-9D73-406F-82DA-E689B5B1C940}"/>
                </a:ext>
              </a:extLst>
            </p:cNvPr>
            <p:cNvSpPr txBox="1"/>
            <p:nvPr/>
          </p:nvSpPr>
          <p:spPr>
            <a:xfrm>
              <a:off x="172278" y="3884000"/>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First Class Functions</a:t>
              </a:r>
            </a:p>
          </p:txBody>
        </p:sp>
        <p:sp>
          <p:nvSpPr>
            <p:cNvPr id="9" name="TextBox 8">
              <a:extLst>
                <a:ext uri="{FF2B5EF4-FFF2-40B4-BE49-F238E27FC236}">
                  <a16:creationId xmlns:a16="http://schemas.microsoft.com/office/drawing/2014/main" id="{FCF5B5E1-96D5-4EA5-807D-F61EFF343C08}"/>
                </a:ext>
              </a:extLst>
            </p:cNvPr>
            <p:cNvSpPr txBox="1"/>
            <p:nvPr/>
          </p:nvSpPr>
          <p:spPr>
            <a:xfrm>
              <a:off x="172278" y="4620948"/>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Dynamic</a:t>
              </a:r>
            </a:p>
          </p:txBody>
        </p:sp>
        <p:sp>
          <p:nvSpPr>
            <p:cNvPr id="10" name="TextBox 9">
              <a:extLst>
                <a:ext uri="{FF2B5EF4-FFF2-40B4-BE49-F238E27FC236}">
                  <a16:creationId xmlns:a16="http://schemas.microsoft.com/office/drawing/2014/main" id="{35E7D342-4ED8-492B-8D69-C1F360E925E1}"/>
                </a:ext>
              </a:extLst>
            </p:cNvPr>
            <p:cNvSpPr txBox="1"/>
            <p:nvPr/>
          </p:nvSpPr>
          <p:spPr>
            <a:xfrm>
              <a:off x="172278" y="5361311"/>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Single Threaded</a:t>
              </a:r>
            </a:p>
          </p:txBody>
        </p:sp>
        <p:sp>
          <p:nvSpPr>
            <p:cNvPr id="11" name="TextBox 10">
              <a:extLst>
                <a:ext uri="{FF2B5EF4-FFF2-40B4-BE49-F238E27FC236}">
                  <a16:creationId xmlns:a16="http://schemas.microsoft.com/office/drawing/2014/main" id="{66208654-6831-4385-8B3A-173415F1ACC4}"/>
                </a:ext>
              </a:extLst>
            </p:cNvPr>
            <p:cNvSpPr txBox="1"/>
            <p:nvPr/>
          </p:nvSpPr>
          <p:spPr>
            <a:xfrm>
              <a:off x="172278" y="6091445"/>
              <a:ext cx="2385392" cy="646331"/>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Non-Blocking Event Loop</a:t>
              </a:r>
            </a:p>
          </p:txBody>
        </p:sp>
      </p:grpSp>
      <p:sp>
        <p:nvSpPr>
          <p:cNvPr id="12" name="TextBox 11">
            <a:extLst>
              <a:ext uri="{FF2B5EF4-FFF2-40B4-BE49-F238E27FC236}">
                <a16:creationId xmlns:a16="http://schemas.microsoft.com/office/drawing/2014/main" id="{AC856383-D0F2-4676-9BDF-4F24B9551127}"/>
              </a:ext>
            </a:extLst>
          </p:cNvPr>
          <p:cNvSpPr txBox="1"/>
          <p:nvPr/>
        </p:nvSpPr>
        <p:spPr>
          <a:xfrm>
            <a:off x="2998782" y="347211"/>
            <a:ext cx="6290991" cy="923330"/>
          </a:xfrm>
          <a:prstGeom prst="rect">
            <a:avLst/>
          </a:prstGeom>
          <a:noFill/>
        </p:spPr>
        <p:txBody>
          <a:bodyPr wrap="square" rtlCol="0">
            <a:spAutoFit/>
          </a:bodyPr>
          <a:lstStyle/>
          <a:p>
            <a:r>
              <a:rPr lang="en-GB" b="1" dirty="0"/>
              <a:t>In a language with </a:t>
            </a:r>
            <a:r>
              <a:rPr lang="en-GB" b="1" dirty="0">
                <a:solidFill>
                  <a:srgbClr val="FF0000"/>
                </a:solidFill>
              </a:rPr>
              <a:t>First-Class Functions</a:t>
            </a:r>
            <a:r>
              <a:rPr lang="en-GB" b="1" dirty="0"/>
              <a:t>, Functions are simply </a:t>
            </a:r>
            <a:r>
              <a:rPr lang="en-GB" b="1" dirty="0">
                <a:solidFill>
                  <a:srgbClr val="FF0000"/>
                </a:solidFill>
              </a:rPr>
              <a:t>treated as variables</a:t>
            </a:r>
            <a:r>
              <a:rPr lang="en-GB" b="1" dirty="0"/>
              <a:t>. We can pass them into other functions and return them from functions.</a:t>
            </a:r>
          </a:p>
        </p:txBody>
      </p:sp>
      <p:sp>
        <p:nvSpPr>
          <p:cNvPr id="25" name="TextBox 24">
            <a:extLst>
              <a:ext uri="{FF2B5EF4-FFF2-40B4-BE49-F238E27FC236}">
                <a16:creationId xmlns:a16="http://schemas.microsoft.com/office/drawing/2014/main" id="{D1E134AE-FBB8-4522-B98B-C581C29D2D92}"/>
              </a:ext>
            </a:extLst>
          </p:cNvPr>
          <p:cNvSpPr txBox="1"/>
          <p:nvPr/>
        </p:nvSpPr>
        <p:spPr>
          <a:xfrm>
            <a:off x="2914719" y="2197035"/>
            <a:ext cx="6459116" cy="1200329"/>
          </a:xfrm>
          <a:prstGeom prst="rect">
            <a:avLst/>
          </a:prstGeom>
          <a:noFill/>
        </p:spPr>
        <p:txBody>
          <a:bodyPr wrap="square" rtlCol="0">
            <a:spAutoFit/>
          </a:bodyPr>
          <a:lstStyle/>
          <a:p>
            <a:r>
              <a:rPr lang="en-GB" b="1" dirty="0"/>
              <a:t>We have already used a first class function when we passed the close modal function into the event listener function.</a:t>
            </a:r>
          </a:p>
          <a:p>
            <a:endParaRPr lang="en-GB" b="1" dirty="0"/>
          </a:p>
          <a:p>
            <a:r>
              <a:rPr lang="en-GB" b="1" dirty="0"/>
              <a:t>Not all languages have this ability. </a:t>
            </a:r>
          </a:p>
        </p:txBody>
      </p:sp>
      <p:pic>
        <p:nvPicPr>
          <p:cNvPr id="27" name="Picture 26">
            <a:extLst>
              <a:ext uri="{FF2B5EF4-FFF2-40B4-BE49-F238E27FC236}">
                <a16:creationId xmlns:a16="http://schemas.microsoft.com/office/drawing/2014/main" id="{5FDCD02F-7C81-4CE9-98B8-2947D6EA5C1E}"/>
              </a:ext>
            </a:extLst>
          </p:cNvPr>
          <p:cNvPicPr>
            <a:picLocks noChangeAspect="1"/>
          </p:cNvPicPr>
          <p:nvPr/>
        </p:nvPicPr>
        <p:blipFill>
          <a:blip r:embed="rId2"/>
          <a:stretch>
            <a:fillRect/>
          </a:stretch>
        </p:blipFill>
        <p:spPr>
          <a:xfrm>
            <a:off x="2920892" y="3455219"/>
            <a:ext cx="4170231" cy="1599336"/>
          </a:xfrm>
          <a:prstGeom prst="rect">
            <a:avLst/>
          </a:prstGeom>
        </p:spPr>
      </p:pic>
      <p:sp>
        <p:nvSpPr>
          <p:cNvPr id="28" name="TextBox 27">
            <a:extLst>
              <a:ext uri="{FF2B5EF4-FFF2-40B4-BE49-F238E27FC236}">
                <a16:creationId xmlns:a16="http://schemas.microsoft.com/office/drawing/2014/main" id="{BF4693CD-B060-4A8D-87BE-69B731184AF3}"/>
              </a:ext>
            </a:extLst>
          </p:cNvPr>
          <p:cNvSpPr txBox="1"/>
          <p:nvPr/>
        </p:nvSpPr>
        <p:spPr>
          <a:xfrm>
            <a:off x="7161566" y="3656262"/>
            <a:ext cx="2572156" cy="923330"/>
          </a:xfrm>
          <a:prstGeom prst="rect">
            <a:avLst/>
          </a:prstGeom>
          <a:noFill/>
        </p:spPr>
        <p:txBody>
          <a:bodyPr wrap="square" rtlCol="0">
            <a:spAutoFit/>
          </a:bodyPr>
          <a:lstStyle/>
          <a:p>
            <a:r>
              <a:rPr lang="en-GB" b="1" dirty="0">
                <a:solidFill>
                  <a:srgbClr val="FF0000"/>
                </a:solidFill>
              </a:rPr>
              <a:t>Passing a function into a function as an argument – First-Class Functions!</a:t>
            </a:r>
          </a:p>
        </p:txBody>
      </p:sp>
      <p:cxnSp>
        <p:nvCxnSpPr>
          <p:cNvPr id="29" name="Straight Arrow Connector 28">
            <a:extLst>
              <a:ext uri="{FF2B5EF4-FFF2-40B4-BE49-F238E27FC236}">
                <a16:creationId xmlns:a16="http://schemas.microsoft.com/office/drawing/2014/main" id="{EA0FE0EA-B680-46D2-98FB-A0F8109721BD}"/>
              </a:ext>
            </a:extLst>
          </p:cNvPr>
          <p:cNvCxnSpPr>
            <a:cxnSpLocks/>
          </p:cNvCxnSpPr>
          <p:nvPr/>
        </p:nvCxnSpPr>
        <p:spPr>
          <a:xfrm flipH="1">
            <a:off x="6654835" y="4096664"/>
            <a:ext cx="506731" cy="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33316073"/>
      </p:ext>
    </p:extLst>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7FBE50D2-170E-4590-81B6-F93E3F54A4CC}"/>
              </a:ext>
            </a:extLst>
          </p:cNvPr>
          <p:cNvGrpSpPr/>
          <p:nvPr/>
        </p:nvGrpSpPr>
        <p:grpSpPr>
          <a:xfrm>
            <a:off x="172278" y="160876"/>
            <a:ext cx="2385392" cy="6563648"/>
            <a:chOff x="172278" y="174128"/>
            <a:chExt cx="2385392" cy="6563648"/>
          </a:xfrm>
        </p:grpSpPr>
        <p:sp>
          <p:nvSpPr>
            <p:cNvPr id="3" name="TextBox 2">
              <a:extLst>
                <a:ext uri="{FF2B5EF4-FFF2-40B4-BE49-F238E27FC236}">
                  <a16:creationId xmlns:a16="http://schemas.microsoft.com/office/drawing/2014/main" id="{C0579C1A-5A24-4115-B6DD-BED3CA0D0A18}"/>
                </a:ext>
              </a:extLst>
            </p:cNvPr>
            <p:cNvSpPr txBox="1"/>
            <p:nvPr/>
          </p:nvSpPr>
          <p:spPr>
            <a:xfrm>
              <a:off x="172278" y="174128"/>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High-Level</a:t>
              </a:r>
            </a:p>
          </p:txBody>
        </p:sp>
        <p:sp>
          <p:nvSpPr>
            <p:cNvPr id="4" name="TextBox 3">
              <a:extLst>
                <a:ext uri="{FF2B5EF4-FFF2-40B4-BE49-F238E27FC236}">
                  <a16:creationId xmlns:a16="http://schemas.microsoft.com/office/drawing/2014/main" id="{9376EF74-323D-4AB7-87CA-A23736F0BBF9}"/>
                </a:ext>
              </a:extLst>
            </p:cNvPr>
            <p:cNvSpPr txBox="1"/>
            <p:nvPr/>
          </p:nvSpPr>
          <p:spPr>
            <a:xfrm>
              <a:off x="172278" y="915325"/>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Garbage Collected</a:t>
              </a:r>
            </a:p>
          </p:txBody>
        </p:sp>
        <p:sp>
          <p:nvSpPr>
            <p:cNvPr id="5" name="TextBox 4">
              <a:extLst>
                <a:ext uri="{FF2B5EF4-FFF2-40B4-BE49-F238E27FC236}">
                  <a16:creationId xmlns:a16="http://schemas.microsoft.com/office/drawing/2014/main" id="{E23A1A6E-0BE1-4E4F-B739-D0294A651AA7}"/>
                </a:ext>
              </a:extLst>
            </p:cNvPr>
            <p:cNvSpPr txBox="1"/>
            <p:nvPr/>
          </p:nvSpPr>
          <p:spPr>
            <a:xfrm>
              <a:off x="172278" y="1656522"/>
              <a:ext cx="2385392" cy="646331"/>
            </a:xfrm>
            <a:prstGeom prst="rect">
              <a:avLst/>
            </a:prstGeom>
            <a:solidFill>
              <a:srgbClr val="FFFF00"/>
            </a:solidFill>
            <a:ln w="22225">
              <a:solidFill>
                <a:schemeClr val="accent1"/>
              </a:solidFill>
            </a:ln>
          </p:spPr>
          <p:txBody>
            <a:bodyPr wrap="square" rtlCol="0">
              <a:spAutoFit/>
            </a:bodyPr>
            <a:lstStyle/>
            <a:p>
              <a:pPr algn="ctr"/>
              <a:r>
                <a:rPr lang="en-GB" b="1" dirty="0"/>
                <a:t>Interpreted or Just-in-time Compiled</a:t>
              </a:r>
            </a:p>
          </p:txBody>
        </p:sp>
        <p:sp>
          <p:nvSpPr>
            <p:cNvPr id="6" name="TextBox 5">
              <a:extLst>
                <a:ext uri="{FF2B5EF4-FFF2-40B4-BE49-F238E27FC236}">
                  <a16:creationId xmlns:a16="http://schemas.microsoft.com/office/drawing/2014/main" id="{10EA7332-CE6F-49E7-8CF7-54D16796D95C}"/>
                </a:ext>
              </a:extLst>
            </p:cNvPr>
            <p:cNvSpPr txBox="1"/>
            <p:nvPr/>
          </p:nvSpPr>
          <p:spPr>
            <a:xfrm>
              <a:off x="172278" y="2382798"/>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Multi-Paradigm</a:t>
              </a:r>
            </a:p>
          </p:txBody>
        </p:sp>
        <p:sp>
          <p:nvSpPr>
            <p:cNvPr id="7" name="TextBox 6">
              <a:extLst>
                <a:ext uri="{FF2B5EF4-FFF2-40B4-BE49-F238E27FC236}">
                  <a16:creationId xmlns:a16="http://schemas.microsoft.com/office/drawing/2014/main" id="{E5EE2FB0-CE3E-40D8-B972-F5A911208E09}"/>
                </a:ext>
              </a:extLst>
            </p:cNvPr>
            <p:cNvSpPr txBox="1"/>
            <p:nvPr/>
          </p:nvSpPr>
          <p:spPr>
            <a:xfrm>
              <a:off x="172278" y="3145306"/>
              <a:ext cx="2385392" cy="646331"/>
            </a:xfrm>
            <a:prstGeom prst="rect">
              <a:avLst/>
            </a:prstGeom>
            <a:solidFill>
              <a:srgbClr val="FFFF00"/>
            </a:solidFill>
            <a:ln w="22225">
              <a:solidFill>
                <a:schemeClr val="accent1"/>
              </a:solidFill>
            </a:ln>
          </p:spPr>
          <p:txBody>
            <a:bodyPr wrap="square" rtlCol="0">
              <a:spAutoFit/>
            </a:bodyPr>
            <a:lstStyle/>
            <a:p>
              <a:pPr algn="ctr"/>
              <a:r>
                <a:rPr lang="en-GB" b="1" dirty="0"/>
                <a:t>Prototype-based Object-Orientated </a:t>
              </a:r>
            </a:p>
          </p:txBody>
        </p:sp>
        <p:sp>
          <p:nvSpPr>
            <p:cNvPr id="8" name="TextBox 7">
              <a:extLst>
                <a:ext uri="{FF2B5EF4-FFF2-40B4-BE49-F238E27FC236}">
                  <a16:creationId xmlns:a16="http://schemas.microsoft.com/office/drawing/2014/main" id="{08E53176-366E-4A70-A34B-495C23F73EDE}"/>
                </a:ext>
              </a:extLst>
            </p:cNvPr>
            <p:cNvSpPr txBox="1"/>
            <p:nvPr/>
          </p:nvSpPr>
          <p:spPr>
            <a:xfrm>
              <a:off x="172278" y="3884000"/>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First Class Functions</a:t>
              </a:r>
            </a:p>
          </p:txBody>
        </p:sp>
        <p:sp>
          <p:nvSpPr>
            <p:cNvPr id="9" name="TextBox 8">
              <a:extLst>
                <a:ext uri="{FF2B5EF4-FFF2-40B4-BE49-F238E27FC236}">
                  <a16:creationId xmlns:a16="http://schemas.microsoft.com/office/drawing/2014/main" id="{5FBA1E7A-92CE-4133-9B0A-F68211A8D3E5}"/>
                </a:ext>
              </a:extLst>
            </p:cNvPr>
            <p:cNvSpPr txBox="1"/>
            <p:nvPr/>
          </p:nvSpPr>
          <p:spPr>
            <a:xfrm>
              <a:off x="172278" y="4620948"/>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Dynamic</a:t>
              </a:r>
            </a:p>
          </p:txBody>
        </p:sp>
        <p:sp>
          <p:nvSpPr>
            <p:cNvPr id="10" name="TextBox 9">
              <a:extLst>
                <a:ext uri="{FF2B5EF4-FFF2-40B4-BE49-F238E27FC236}">
                  <a16:creationId xmlns:a16="http://schemas.microsoft.com/office/drawing/2014/main" id="{8FA7548D-FCBC-4973-9C6C-7AA08D8EE63C}"/>
                </a:ext>
              </a:extLst>
            </p:cNvPr>
            <p:cNvSpPr txBox="1"/>
            <p:nvPr/>
          </p:nvSpPr>
          <p:spPr>
            <a:xfrm>
              <a:off x="172278" y="5361311"/>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Single Threaded</a:t>
              </a:r>
            </a:p>
          </p:txBody>
        </p:sp>
        <p:sp>
          <p:nvSpPr>
            <p:cNvPr id="11" name="TextBox 10">
              <a:extLst>
                <a:ext uri="{FF2B5EF4-FFF2-40B4-BE49-F238E27FC236}">
                  <a16:creationId xmlns:a16="http://schemas.microsoft.com/office/drawing/2014/main" id="{D689E65B-73E0-4D7F-87A8-615B106DA759}"/>
                </a:ext>
              </a:extLst>
            </p:cNvPr>
            <p:cNvSpPr txBox="1"/>
            <p:nvPr/>
          </p:nvSpPr>
          <p:spPr>
            <a:xfrm>
              <a:off x="172278" y="6091445"/>
              <a:ext cx="2385392" cy="646331"/>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Non-Blocking Event Loop</a:t>
              </a:r>
            </a:p>
          </p:txBody>
        </p:sp>
      </p:grpSp>
      <p:sp>
        <p:nvSpPr>
          <p:cNvPr id="12" name="TextBox 11">
            <a:extLst>
              <a:ext uri="{FF2B5EF4-FFF2-40B4-BE49-F238E27FC236}">
                <a16:creationId xmlns:a16="http://schemas.microsoft.com/office/drawing/2014/main" id="{8EDCF6C9-DFE2-453D-9701-6F3097AB69DF}"/>
              </a:ext>
            </a:extLst>
          </p:cNvPr>
          <p:cNvSpPr txBox="1"/>
          <p:nvPr/>
        </p:nvSpPr>
        <p:spPr>
          <a:xfrm>
            <a:off x="4147929" y="300210"/>
            <a:ext cx="5180843" cy="369332"/>
          </a:xfrm>
          <a:prstGeom prst="rect">
            <a:avLst/>
          </a:prstGeom>
          <a:noFill/>
        </p:spPr>
        <p:txBody>
          <a:bodyPr wrap="square" rtlCol="0">
            <a:spAutoFit/>
          </a:bodyPr>
          <a:lstStyle/>
          <a:p>
            <a:r>
              <a:rPr lang="en-GB" b="1" dirty="0"/>
              <a:t>Dynamically-typed Language:</a:t>
            </a:r>
          </a:p>
        </p:txBody>
      </p:sp>
      <p:sp>
        <p:nvSpPr>
          <p:cNvPr id="13" name="TextBox 12">
            <a:extLst>
              <a:ext uri="{FF2B5EF4-FFF2-40B4-BE49-F238E27FC236}">
                <a16:creationId xmlns:a16="http://schemas.microsoft.com/office/drawing/2014/main" id="{02B6161E-CF2C-4EAD-876A-BD1E485E482F}"/>
              </a:ext>
            </a:extLst>
          </p:cNvPr>
          <p:cNvSpPr txBox="1"/>
          <p:nvPr/>
        </p:nvSpPr>
        <p:spPr>
          <a:xfrm>
            <a:off x="3443753" y="4428476"/>
            <a:ext cx="5888019" cy="646331"/>
          </a:xfrm>
          <a:prstGeom prst="rect">
            <a:avLst/>
          </a:prstGeom>
          <a:noFill/>
        </p:spPr>
        <p:txBody>
          <a:bodyPr wrap="square" rtlCol="0">
            <a:spAutoFit/>
          </a:bodyPr>
          <a:lstStyle/>
          <a:p>
            <a:r>
              <a:rPr lang="en-GB" b="1" dirty="0"/>
              <a:t>Many other programming languages insist on manually assigned datatypes.</a:t>
            </a:r>
          </a:p>
        </p:txBody>
      </p:sp>
      <p:grpSp>
        <p:nvGrpSpPr>
          <p:cNvPr id="22" name="Group 21">
            <a:extLst>
              <a:ext uri="{FF2B5EF4-FFF2-40B4-BE49-F238E27FC236}">
                <a16:creationId xmlns:a16="http://schemas.microsoft.com/office/drawing/2014/main" id="{1E429443-DC1F-4161-BC0E-36DDB5092233}"/>
              </a:ext>
            </a:extLst>
          </p:cNvPr>
          <p:cNvGrpSpPr/>
          <p:nvPr/>
        </p:nvGrpSpPr>
        <p:grpSpPr>
          <a:xfrm>
            <a:off x="3457004" y="1043253"/>
            <a:ext cx="5598285" cy="1548057"/>
            <a:chOff x="3246781" y="2970691"/>
            <a:chExt cx="5598285" cy="1548057"/>
          </a:xfrm>
        </p:grpSpPr>
        <p:pic>
          <p:nvPicPr>
            <p:cNvPr id="15" name="Picture 14">
              <a:extLst>
                <a:ext uri="{FF2B5EF4-FFF2-40B4-BE49-F238E27FC236}">
                  <a16:creationId xmlns:a16="http://schemas.microsoft.com/office/drawing/2014/main" id="{BCCD8017-6BCF-4245-AC65-0781BCCC94C9}"/>
                </a:ext>
              </a:extLst>
            </p:cNvPr>
            <p:cNvPicPr>
              <a:picLocks noChangeAspect="1"/>
            </p:cNvPicPr>
            <p:nvPr/>
          </p:nvPicPr>
          <p:blipFill>
            <a:blip r:embed="rId2"/>
            <a:stretch>
              <a:fillRect/>
            </a:stretch>
          </p:blipFill>
          <p:spPr>
            <a:xfrm>
              <a:off x="6586329" y="2978409"/>
              <a:ext cx="2258737" cy="1495440"/>
            </a:xfrm>
            <a:prstGeom prst="rect">
              <a:avLst/>
            </a:prstGeom>
          </p:spPr>
        </p:pic>
        <p:sp>
          <p:nvSpPr>
            <p:cNvPr id="16" name="TextBox 15">
              <a:extLst>
                <a:ext uri="{FF2B5EF4-FFF2-40B4-BE49-F238E27FC236}">
                  <a16:creationId xmlns:a16="http://schemas.microsoft.com/office/drawing/2014/main" id="{37408D9E-3EE3-4F6E-A71B-7EA44A724C7D}"/>
                </a:ext>
              </a:extLst>
            </p:cNvPr>
            <p:cNvSpPr txBox="1"/>
            <p:nvPr/>
          </p:nvSpPr>
          <p:spPr>
            <a:xfrm>
              <a:off x="3246781" y="2970691"/>
              <a:ext cx="2580861" cy="923330"/>
            </a:xfrm>
            <a:prstGeom prst="rect">
              <a:avLst/>
            </a:prstGeom>
            <a:noFill/>
          </p:spPr>
          <p:txBody>
            <a:bodyPr wrap="square" rtlCol="0">
              <a:spAutoFit/>
            </a:bodyPr>
            <a:lstStyle/>
            <a:p>
              <a:r>
                <a:rPr lang="en-GB" b="1" dirty="0">
                  <a:solidFill>
                    <a:srgbClr val="FF0000"/>
                  </a:solidFill>
                </a:rPr>
                <a:t>No Data type definitions: Types become known at runtime.</a:t>
              </a:r>
            </a:p>
          </p:txBody>
        </p:sp>
        <p:cxnSp>
          <p:nvCxnSpPr>
            <p:cNvPr id="17" name="Straight Arrow Connector 16">
              <a:extLst>
                <a:ext uri="{FF2B5EF4-FFF2-40B4-BE49-F238E27FC236}">
                  <a16:creationId xmlns:a16="http://schemas.microsoft.com/office/drawing/2014/main" id="{15D34A0F-A4AC-4586-B18E-F9505541CCFD}"/>
                </a:ext>
              </a:extLst>
            </p:cNvPr>
            <p:cNvCxnSpPr>
              <a:cxnSpLocks/>
            </p:cNvCxnSpPr>
            <p:nvPr/>
          </p:nvCxnSpPr>
          <p:spPr>
            <a:xfrm>
              <a:off x="5777948" y="3334272"/>
              <a:ext cx="956400" cy="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1D2D7062-0AB8-41F1-93FB-2F6B29DE8216}"/>
                </a:ext>
              </a:extLst>
            </p:cNvPr>
            <p:cNvSpPr txBox="1"/>
            <p:nvPr/>
          </p:nvSpPr>
          <p:spPr>
            <a:xfrm>
              <a:off x="3246781" y="3872417"/>
              <a:ext cx="2753139" cy="646331"/>
            </a:xfrm>
            <a:prstGeom prst="rect">
              <a:avLst/>
            </a:prstGeom>
            <a:noFill/>
          </p:spPr>
          <p:txBody>
            <a:bodyPr wrap="square" rtlCol="0">
              <a:spAutoFit/>
            </a:bodyPr>
            <a:lstStyle/>
            <a:p>
              <a:r>
                <a:rPr lang="en-GB" b="1" dirty="0">
                  <a:solidFill>
                    <a:srgbClr val="FF0000"/>
                  </a:solidFill>
                </a:rPr>
                <a:t>Data type of variable is automatically changed.</a:t>
              </a:r>
            </a:p>
          </p:txBody>
        </p:sp>
        <p:cxnSp>
          <p:nvCxnSpPr>
            <p:cNvPr id="20" name="Straight Arrow Connector 19">
              <a:extLst>
                <a:ext uri="{FF2B5EF4-FFF2-40B4-BE49-F238E27FC236}">
                  <a16:creationId xmlns:a16="http://schemas.microsoft.com/office/drawing/2014/main" id="{F87E4302-3DBA-44DE-88C6-8E5CFC4CD5BB}"/>
                </a:ext>
              </a:extLst>
            </p:cNvPr>
            <p:cNvCxnSpPr>
              <a:cxnSpLocks/>
            </p:cNvCxnSpPr>
            <p:nvPr/>
          </p:nvCxnSpPr>
          <p:spPr>
            <a:xfrm>
              <a:off x="5579165" y="4151168"/>
              <a:ext cx="1153680" cy="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pic>
        <p:nvPicPr>
          <p:cNvPr id="23" name="Picture 6" descr="Introduction to C programming language - Jalal Mohammadzadeh">
            <a:extLst>
              <a:ext uri="{FF2B5EF4-FFF2-40B4-BE49-F238E27FC236}">
                <a16:creationId xmlns:a16="http://schemas.microsoft.com/office/drawing/2014/main" id="{AEE6345E-9A2E-43F6-8931-03D1D9D5522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83825" y="5059294"/>
            <a:ext cx="1503451" cy="1503451"/>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24">
            <a:extLst>
              <a:ext uri="{FF2B5EF4-FFF2-40B4-BE49-F238E27FC236}">
                <a16:creationId xmlns:a16="http://schemas.microsoft.com/office/drawing/2014/main" id="{524CFEDD-15C5-473B-8A1B-624D276CE07F}"/>
              </a:ext>
            </a:extLst>
          </p:cNvPr>
          <p:cNvPicPr>
            <a:picLocks noChangeAspect="1"/>
          </p:cNvPicPr>
          <p:nvPr/>
        </p:nvPicPr>
        <p:blipFill>
          <a:blip r:embed="rId4"/>
          <a:stretch>
            <a:fillRect/>
          </a:stretch>
        </p:blipFill>
        <p:spPr>
          <a:xfrm>
            <a:off x="6943068" y="5233215"/>
            <a:ext cx="1282014" cy="1201545"/>
          </a:xfrm>
          <a:prstGeom prst="rect">
            <a:avLst/>
          </a:prstGeom>
        </p:spPr>
      </p:pic>
      <p:pic>
        <p:nvPicPr>
          <p:cNvPr id="3080" name="Picture 8" descr="Java API y Ejemplos">
            <a:extLst>
              <a:ext uri="{FF2B5EF4-FFF2-40B4-BE49-F238E27FC236}">
                <a16:creationId xmlns:a16="http://schemas.microsoft.com/office/drawing/2014/main" id="{C8EF258B-39DB-4764-880F-C8569AF9427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129521" y="5090321"/>
            <a:ext cx="1608829" cy="1608829"/>
          </a:xfrm>
          <a:prstGeom prst="rect">
            <a:avLst/>
          </a:prstGeom>
          <a:noFill/>
          <a:extLst>
            <a:ext uri="{909E8E84-426E-40DD-AFC4-6F175D3DCCD1}">
              <a14:hiddenFill xmlns:a14="http://schemas.microsoft.com/office/drawing/2010/main">
                <a:solidFill>
                  <a:srgbClr val="FFFFFF"/>
                </a:solidFill>
              </a14:hiddenFill>
            </a:ext>
          </a:extLst>
        </p:spPr>
      </p:pic>
      <p:cxnSp>
        <p:nvCxnSpPr>
          <p:cNvPr id="30" name="Straight Arrow Connector 29">
            <a:extLst>
              <a:ext uri="{FF2B5EF4-FFF2-40B4-BE49-F238E27FC236}">
                <a16:creationId xmlns:a16="http://schemas.microsoft.com/office/drawing/2014/main" id="{D14FBE4F-4CE1-4DA2-B93C-A6A8E7C7CA8D}"/>
              </a:ext>
            </a:extLst>
          </p:cNvPr>
          <p:cNvCxnSpPr>
            <a:cxnSpLocks/>
          </p:cNvCxnSpPr>
          <p:nvPr/>
        </p:nvCxnSpPr>
        <p:spPr>
          <a:xfrm flipV="1">
            <a:off x="3844998" y="5119291"/>
            <a:ext cx="4080922" cy="1282067"/>
          </a:xfrm>
          <a:prstGeom prst="straightConnector1">
            <a:avLst/>
          </a:prstGeom>
          <a:ln w="57150">
            <a:solidFill>
              <a:srgbClr val="C00000"/>
            </a:solidFill>
            <a:tailEnd type="non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2AE76AE2-C5D1-4105-B62A-4C9EA8E0BCC7}"/>
              </a:ext>
            </a:extLst>
          </p:cNvPr>
          <p:cNvCxnSpPr>
            <a:cxnSpLocks/>
          </p:cNvCxnSpPr>
          <p:nvPr/>
        </p:nvCxnSpPr>
        <p:spPr>
          <a:xfrm>
            <a:off x="3909294" y="5233215"/>
            <a:ext cx="4177799" cy="1168143"/>
          </a:xfrm>
          <a:prstGeom prst="straightConnector1">
            <a:avLst/>
          </a:prstGeom>
          <a:ln w="57150">
            <a:solidFill>
              <a:srgbClr val="C00000"/>
            </a:solidFill>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89536111"/>
      </p:ext>
    </p:extLst>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F0C74834-D7BB-4AFF-A1B2-C1BAE7742EBF}"/>
              </a:ext>
            </a:extLst>
          </p:cNvPr>
          <p:cNvGrpSpPr/>
          <p:nvPr/>
        </p:nvGrpSpPr>
        <p:grpSpPr>
          <a:xfrm>
            <a:off x="172278" y="160876"/>
            <a:ext cx="2385392" cy="6563648"/>
            <a:chOff x="172278" y="174128"/>
            <a:chExt cx="2385392" cy="6563648"/>
          </a:xfrm>
        </p:grpSpPr>
        <p:sp>
          <p:nvSpPr>
            <p:cNvPr id="3" name="TextBox 2">
              <a:extLst>
                <a:ext uri="{FF2B5EF4-FFF2-40B4-BE49-F238E27FC236}">
                  <a16:creationId xmlns:a16="http://schemas.microsoft.com/office/drawing/2014/main" id="{876E1698-8904-4233-B2D2-F8B6B19BC99E}"/>
                </a:ext>
              </a:extLst>
            </p:cNvPr>
            <p:cNvSpPr txBox="1"/>
            <p:nvPr/>
          </p:nvSpPr>
          <p:spPr>
            <a:xfrm>
              <a:off x="172278" y="174128"/>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High-Level</a:t>
              </a:r>
            </a:p>
          </p:txBody>
        </p:sp>
        <p:sp>
          <p:nvSpPr>
            <p:cNvPr id="4" name="TextBox 3">
              <a:extLst>
                <a:ext uri="{FF2B5EF4-FFF2-40B4-BE49-F238E27FC236}">
                  <a16:creationId xmlns:a16="http://schemas.microsoft.com/office/drawing/2014/main" id="{19658CE0-1DA6-40AB-AB64-DC037C13B03A}"/>
                </a:ext>
              </a:extLst>
            </p:cNvPr>
            <p:cNvSpPr txBox="1"/>
            <p:nvPr/>
          </p:nvSpPr>
          <p:spPr>
            <a:xfrm>
              <a:off x="172278" y="915325"/>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Garbage Collected</a:t>
              </a:r>
            </a:p>
          </p:txBody>
        </p:sp>
        <p:sp>
          <p:nvSpPr>
            <p:cNvPr id="5" name="TextBox 4">
              <a:extLst>
                <a:ext uri="{FF2B5EF4-FFF2-40B4-BE49-F238E27FC236}">
                  <a16:creationId xmlns:a16="http://schemas.microsoft.com/office/drawing/2014/main" id="{7B3939EE-40E8-49B0-A186-913E9EFAFE97}"/>
                </a:ext>
              </a:extLst>
            </p:cNvPr>
            <p:cNvSpPr txBox="1"/>
            <p:nvPr/>
          </p:nvSpPr>
          <p:spPr>
            <a:xfrm>
              <a:off x="172278" y="1656522"/>
              <a:ext cx="2385392" cy="646331"/>
            </a:xfrm>
            <a:prstGeom prst="rect">
              <a:avLst/>
            </a:prstGeom>
            <a:solidFill>
              <a:srgbClr val="FFFF00"/>
            </a:solidFill>
            <a:ln w="22225">
              <a:solidFill>
                <a:schemeClr val="accent1"/>
              </a:solidFill>
            </a:ln>
          </p:spPr>
          <p:txBody>
            <a:bodyPr wrap="square" rtlCol="0">
              <a:spAutoFit/>
            </a:bodyPr>
            <a:lstStyle/>
            <a:p>
              <a:pPr algn="ctr"/>
              <a:r>
                <a:rPr lang="en-GB" b="1" dirty="0"/>
                <a:t>Interpreted or Just-in-time Compiled</a:t>
              </a:r>
            </a:p>
          </p:txBody>
        </p:sp>
        <p:sp>
          <p:nvSpPr>
            <p:cNvPr id="6" name="TextBox 5">
              <a:extLst>
                <a:ext uri="{FF2B5EF4-FFF2-40B4-BE49-F238E27FC236}">
                  <a16:creationId xmlns:a16="http://schemas.microsoft.com/office/drawing/2014/main" id="{DCAA77D7-1096-40A5-B83E-2B1B99C7C6A4}"/>
                </a:ext>
              </a:extLst>
            </p:cNvPr>
            <p:cNvSpPr txBox="1"/>
            <p:nvPr/>
          </p:nvSpPr>
          <p:spPr>
            <a:xfrm>
              <a:off x="172278" y="2382798"/>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Multi-Paradigm</a:t>
              </a:r>
            </a:p>
          </p:txBody>
        </p:sp>
        <p:sp>
          <p:nvSpPr>
            <p:cNvPr id="7" name="TextBox 6">
              <a:extLst>
                <a:ext uri="{FF2B5EF4-FFF2-40B4-BE49-F238E27FC236}">
                  <a16:creationId xmlns:a16="http://schemas.microsoft.com/office/drawing/2014/main" id="{3A3D0830-3145-493D-9E33-B7BAEA76F5F5}"/>
                </a:ext>
              </a:extLst>
            </p:cNvPr>
            <p:cNvSpPr txBox="1"/>
            <p:nvPr/>
          </p:nvSpPr>
          <p:spPr>
            <a:xfrm>
              <a:off x="172278" y="3145306"/>
              <a:ext cx="2385392" cy="646331"/>
            </a:xfrm>
            <a:prstGeom prst="rect">
              <a:avLst/>
            </a:prstGeom>
            <a:solidFill>
              <a:srgbClr val="FFFF00"/>
            </a:solidFill>
            <a:ln w="22225">
              <a:solidFill>
                <a:schemeClr val="accent1"/>
              </a:solidFill>
            </a:ln>
          </p:spPr>
          <p:txBody>
            <a:bodyPr wrap="square" rtlCol="0">
              <a:spAutoFit/>
            </a:bodyPr>
            <a:lstStyle/>
            <a:p>
              <a:pPr algn="ctr"/>
              <a:r>
                <a:rPr lang="en-GB" b="1" dirty="0"/>
                <a:t>Prototype-based Object-Orientated </a:t>
              </a:r>
            </a:p>
          </p:txBody>
        </p:sp>
        <p:sp>
          <p:nvSpPr>
            <p:cNvPr id="8" name="TextBox 7">
              <a:extLst>
                <a:ext uri="{FF2B5EF4-FFF2-40B4-BE49-F238E27FC236}">
                  <a16:creationId xmlns:a16="http://schemas.microsoft.com/office/drawing/2014/main" id="{7CB41145-1F70-43E0-8C8E-0363F3516777}"/>
                </a:ext>
              </a:extLst>
            </p:cNvPr>
            <p:cNvSpPr txBox="1"/>
            <p:nvPr/>
          </p:nvSpPr>
          <p:spPr>
            <a:xfrm>
              <a:off x="172278" y="3884000"/>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First Class Functions</a:t>
              </a:r>
            </a:p>
          </p:txBody>
        </p:sp>
        <p:sp>
          <p:nvSpPr>
            <p:cNvPr id="9" name="TextBox 8">
              <a:extLst>
                <a:ext uri="{FF2B5EF4-FFF2-40B4-BE49-F238E27FC236}">
                  <a16:creationId xmlns:a16="http://schemas.microsoft.com/office/drawing/2014/main" id="{47DC5A6B-B47A-496D-81D7-56BB3FBB8C5E}"/>
                </a:ext>
              </a:extLst>
            </p:cNvPr>
            <p:cNvSpPr txBox="1"/>
            <p:nvPr/>
          </p:nvSpPr>
          <p:spPr>
            <a:xfrm>
              <a:off x="172278" y="4620948"/>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Dynamic</a:t>
              </a:r>
            </a:p>
          </p:txBody>
        </p:sp>
        <p:sp>
          <p:nvSpPr>
            <p:cNvPr id="10" name="TextBox 9">
              <a:extLst>
                <a:ext uri="{FF2B5EF4-FFF2-40B4-BE49-F238E27FC236}">
                  <a16:creationId xmlns:a16="http://schemas.microsoft.com/office/drawing/2014/main" id="{69AD1ED5-3D36-4F58-8A10-3ECB6D29FD77}"/>
                </a:ext>
              </a:extLst>
            </p:cNvPr>
            <p:cNvSpPr txBox="1"/>
            <p:nvPr/>
          </p:nvSpPr>
          <p:spPr>
            <a:xfrm>
              <a:off x="172278" y="5361311"/>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Single Threaded</a:t>
              </a:r>
            </a:p>
          </p:txBody>
        </p:sp>
        <p:sp>
          <p:nvSpPr>
            <p:cNvPr id="11" name="TextBox 10">
              <a:extLst>
                <a:ext uri="{FF2B5EF4-FFF2-40B4-BE49-F238E27FC236}">
                  <a16:creationId xmlns:a16="http://schemas.microsoft.com/office/drawing/2014/main" id="{FC17524E-B4D5-41B6-8E85-E995259BE8D6}"/>
                </a:ext>
              </a:extLst>
            </p:cNvPr>
            <p:cNvSpPr txBox="1"/>
            <p:nvPr/>
          </p:nvSpPr>
          <p:spPr>
            <a:xfrm>
              <a:off x="172278" y="6091445"/>
              <a:ext cx="2385392" cy="646331"/>
            </a:xfrm>
            <a:prstGeom prst="rect">
              <a:avLst/>
            </a:prstGeom>
            <a:solidFill>
              <a:srgbClr val="FFFF00"/>
            </a:solidFill>
            <a:ln w="22225">
              <a:solidFill>
                <a:schemeClr val="accent1"/>
              </a:solidFill>
            </a:ln>
          </p:spPr>
          <p:txBody>
            <a:bodyPr wrap="square" rtlCol="0" anchor="ctr" anchorCtr="0">
              <a:spAutoFit/>
            </a:bodyPr>
            <a:lstStyle/>
            <a:p>
              <a:pPr algn="ctr"/>
              <a:r>
                <a:rPr lang="en-GB" b="1" dirty="0"/>
                <a:t>Non-Blocking Event Loop</a:t>
              </a:r>
            </a:p>
          </p:txBody>
        </p:sp>
      </p:grpSp>
      <p:sp>
        <p:nvSpPr>
          <p:cNvPr id="12" name="TextBox 11">
            <a:extLst>
              <a:ext uri="{FF2B5EF4-FFF2-40B4-BE49-F238E27FC236}">
                <a16:creationId xmlns:a16="http://schemas.microsoft.com/office/drawing/2014/main" id="{01B140AC-EE7D-4B7B-A27F-7AB0073BF294}"/>
              </a:ext>
            </a:extLst>
          </p:cNvPr>
          <p:cNvSpPr txBox="1"/>
          <p:nvPr/>
        </p:nvSpPr>
        <p:spPr>
          <a:xfrm>
            <a:off x="3299789" y="348629"/>
            <a:ext cx="5499654" cy="646331"/>
          </a:xfrm>
          <a:prstGeom prst="rect">
            <a:avLst/>
          </a:prstGeom>
          <a:noFill/>
        </p:spPr>
        <p:txBody>
          <a:bodyPr wrap="square" rtlCol="0">
            <a:spAutoFit/>
          </a:bodyPr>
          <a:lstStyle/>
          <a:p>
            <a:r>
              <a:rPr lang="en-GB" b="1" dirty="0"/>
              <a:t>Concurrency model: How the JavaScript Engine handles multiple tasks happening at the same time.</a:t>
            </a:r>
          </a:p>
        </p:txBody>
      </p:sp>
      <p:sp>
        <p:nvSpPr>
          <p:cNvPr id="13" name="TextBox 12">
            <a:extLst>
              <a:ext uri="{FF2B5EF4-FFF2-40B4-BE49-F238E27FC236}">
                <a16:creationId xmlns:a16="http://schemas.microsoft.com/office/drawing/2014/main" id="{2B2C2045-44C4-4D53-9075-3156B209A5FE}"/>
              </a:ext>
            </a:extLst>
          </p:cNvPr>
          <p:cNvSpPr txBox="1"/>
          <p:nvPr/>
        </p:nvSpPr>
        <p:spPr>
          <a:xfrm>
            <a:off x="3299789" y="1152508"/>
            <a:ext cx="6069498" cy="923330"/>
          </a:xfrm>
          <a:prstGeom prst="rect">
            <a:avLst/>
          </a:prstGeom>
          <a:noFill/>
        </p:spPr>
        <p:txBody>
          <a:bodyPr wrap="square" rtlCol="0">
            <a:spAutoFit/>
          </a:bodyPr>
          <a:lstStyle/>
          <a:p>
            <a:r>
              <a:rPr lang="en-GB" b="1" dirty="0"/>
              <a:t>JavaScript runs in a </a:t>
            </a:r>
            <a:r>
              <a:rPr lang="en-GB" b="1" dirty="0">
                <a:solidFill>
                  <a:srgbClr val="FF0000"/>
                </a:solidFill>
              </a:rPr>
              <a:t>single Thread </a:t>
            </a:r>
            <a:r>
              <a:rPr lang="en-GB" b="1" dirty="0"/>
              <a:t>so it can only do one thing at a time. ( A Thread is like a set of instructions that run in a computer’s CPU.)</a:t>
            </a:r>
          </a:p>
        </p:txBody>
      </p:sp>
      <p:sp>
        <p:nvSpPr>
          <p:cNvPr id="14" name="TextBox 13">
            <a:extLst>
              <a:ext uri="{FF2B5EF4-FFF2-40B4-BE49-F238E27FC236}">
                <a16:creationId xmlns:a16="http://schemas.microsoft.com/office/drawing/2014/main" id="{8621CAFC-EDF4-4CC7-97F8-8A6646546450}"/>
              </a:ext>
            </a:extLst>
          </p:cNvPr>
          <p:cNvSpPr txBox="1"/>
          <p:nvPr/>
        </p:nvSpPr>
        <p:spPr>
          <a:xfrm>
            <a:off x="3299789" y="2179924"/>
            <a:ext cx="6069498" cy="646331"/>
          </a:xfrm>
          <a:prstGeom prst="rect">
            <a:avLst/>
          </a:prstGeom>
          <a:noFill/>
        </p:spPr>
        <p:txBody>
          <a:bodyPr wrap="square" rtlCol="0">
            <a:spAutoFit/>
          </a:bodyPr>
          <a:lstStyle/>
          <a:p>
            <a:r>
              <a:rPr lang="en-GB" b="1" dirty="0"/>
              <a:t>A long running task would therefore block the thread but we want non-blocking behaviour.</a:t>
            </a:r>
          </a:p>
        </p:txBody>
      </p:sp>
      <p:sp>
        <p:nvSpPr>
          <p:cNvPr id="15" name="TextBox 14">
            <a:extLst>
              <a:ext uri="{FF2B5EF4-FFF2-40B4-BE49-F238E27FC236}">
                <a16:creationId xmlns:a16="http://schemas.microsoft.com/office/drawing/2014/main" id="{56C4AB33-E9BA-429C-B879-F4122BFEF926}"/>
              </a:ext>
            </a:extLst>
          </p:cNvPr>
          <p:cNvSpPr txBox="1"/>
          <p:nvPr/>
        </p:nvSpPr>
        <p:spPr>
          <a:xfrm>
            <a:off x="3299789" y="2950711"/>
            <a:ext cx="6069498" cy="923330"/>
          </a:xfrm>
          <a:prstGeom prst="rect">
            <a:avLst/>
          </a:prstGeom>
          <a:noFill/>
        </p:spPr>
        <p:txBody>
          <a:bodyPr wrap="square" rtlCol="0">
            <a:spAutoFit/>
          </a:bodyPr>
          <a:lstStyle/>
          <a:p>
            <a:r>
              <a:rPr lang="en-GB" b="1" dirty="0"/>
              <a:t>By using an </a:t>
            </a:r>
            <a:r>
              <a:rPr lang="en-GB" b="1" dirty="0">
                <a:solidFill>
                  <a:srgbClr val="FF0000"/>
                </a:solidFill>
              </a:rPr>
              <a:t>Event loop</a:t>
            </a:r>
            <a:r>
              <a:rPr lang="en-GB" b="1" dirty="0"/>
              <a:t>. This takes long running tasks and executes them in the background then puts them back in the main thread once they are finished. </a:t>
            </a:r>
          </a:p>
        </p:txBody>
      </p:sp>
    </p:spTree>
    <p:extLst>
      <p:ext uri="{BB962C8B-B14F-4D97-AF65-F5344CB8AC3E}">
        <p14:creationId xmlns:p14="http://schemas.microsoft.com/office/powerpoint/2010/main" val="3727896612"/>
      </p:ext>
    </p:extLst>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2B4F95A-DC9C-4E73-9BCE-9BC10CB57585}"/>
              </a:ext>
            </a:extLst>
          </p:cNvPr>
          <p:cNvSpPr txBox="1"/>
          <p:nvPr/>
        </p:nvSpPr>
        <p:spPr>
          <a:xfrm>
            <a:off x="145774" y="66608"/>
            <a:ext cx="5327374" cy="584775"/>
          </a:xfrm>
          <a:prstGeom prst="rect">
            <a:avLst/>
          </a:prstGeom>
          <a:noFill/>
        </p:spPr>
        <p:txBody>
          <a:bodyPr wrap="square">
            <a:spAutoFit/>
          </a:bodyPr>
          <a:lstStyle/>
          <a:p>
            <a:r>
              <a:rPr lang="en-GB" sz="3200" b="0" i="0" dirty="0">
                <a:solidFill>
                  <a:srgbClr val="1C1D1F"/>
                </a:solidFill>
                <a:effectLst/>
              </a:rPr>
              <a:t>JavaScript Engine and Runtime</a:t>
            </a:r>
          </a:p>
        </p:txBody>
      </p:sp>
      <p:sp>
        <p:nvSpPr>
          <p:cNvPr id="3" name="TextBox 2">
            <a:extLst>
              <a:ext uri="{FF2B5EF4-FFF2-40B4-BE49-F238E27FC236}">
                <a16:creationId xmlns:a16="http://schemas.microsoft.com/office/drawing/2014/main" id="{A3A04BF6-D581-4671-9DED-DB5E3A576BDC}"/>
              </a:ext>
            </a:extLst>
          </p:cNvPr>
          <p:cNvSpPr txBox="1"/>
          <p:nvPr/>
        </p:nvSpPr>
        <p:spPr>
          <a:xfrm>
            <a:off x="318052" y="640176"/>
            <a:ext cx="9316277" cy="369332"/>
          </a:xfrm>
          <a:prstGeom prst="rect">
            <a:avLst/>
          </a:prstGeom>
          <a:noFill/>
        </p:spPr>
        <p:txBody>
          <a:bodyPr wrap="square" rtlCol="0">
            <a:spAutoFit/>
          </a:bodyPr>
          <a:lstStyle/>
          <a:p>
            <a:r>
              <a:rPr lang="en-GB" b="1" dirty="0"/>
              <a:t>A JavaScript engine is a program that executes JavaScript code. Below are examples of Engines.</a:t>
            </a:r>
          </a:p>
        </p:txBody>
      </p:sp>
      <p:pic>
        <p:nvPicPr>
          <p:cNvPr id="8194" name="Picture 2" descr="V8 Lite with Ross McIlroy - Software Engineering Daily">
            <a:extLst>
              <a:ext uri="{FF2B5EF4-FFF2-40B4-BE49-F238E27FC236}">
                <a16:creationId xmlns:a16="http://schemas.microsoft.com/office/drawing/2014/main" id="{ADB45947-9F18-4CE1-A574-FB74FEFC630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8296" y="1245131"/>
            <a:ext cx="1619457" cy="909929"/>
          </a:xfrm>
          <a:prstGeom prst="rect">
            <a:avLst/>
          </a:prstGeom>
          <a:noFill/>
          <a:extLst>
            <a:ext uri="{909E8E84-426E-40DD-AFC4-6F175D3DCCD1}">
              <a14:hiddenFill xmlns:a14="http://schemas.microsoft.com/office/drawing/2010/main">
                <a:solidFill>
                  <a:srgbClr val="FFFFFF"/>
                </a:solidFill>
              </a14:hiddenFill>
            </a:ext>
          </a:extLst>
        </p:spPr>
      </p:pic>
      <p:pic>
        <p:nvPicPr>
          <p:cNvPr id="8196" name="Picture 4" descr="Node.js - Wikipedia, la enciclopedia libre">
            <a:extLst>
              <a:ext uri="{FF2B5EF4-FFF2-40B4-BE49-F238E27FC236}">
                <a16:creationId xmlns:a16="http://schemas.microsoft.com/office/drawing/2014/main" id="{02F6FEA9-E900-4628-B0B1-DF40B5DCB17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69905" y="1250917"/>
            <a:ext cx="1482795" cy="904143"/>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2DDDF331-98A8-44E0-8F5F-2D770C250FDA}"/>
              </a:ext>
            </a:extLst>
          </p:cNvPr>
          <p:cNvSpPr txBox="1"/>
          <p:nvPr/>
        </p:nvSpPr>
        <p:spPr>
          <a:xfrm>
            <a:off x="989775" y="2255068"/>
            <a:ext cx="2179258" cy="646331"/>
          </a:xfrm>
          <a:prstGeom prst="rect">
            <a:avLst/>
          </a:prstGeom>
          <a:noFill/>
        </p:spPr>
        <p:txBody>
          <a:bodyPr wrap="square" rtlCol="0">
            <a:spAutoFit/>
          </a:bodyPr>
          <a:lstStyle/>
          <a:p>
            <a:r>
              <a:rPr lang="en-GB" b="1" dirty="0"/>
              <a:t>Google V8 - Chrome and NodeJS</a:t>
            </a:r>
          </a:p>
        </p:txBody>
      </p:sp>
      <p:pic>
        <p:nvPicPr>
          <p:cNvPr id="8198" name="Picture 6" descr="Apple's Nitro JavaScript Engine Available To All Apps - Zoompf Web  Performance">
            <a:extLst>
              <a:ext uri="{FF2B5EF4-FFF2-40B4-BE49-F238E27FC236}">
                <a16:creationId xmlns:a16="http://schemas.microsoft.com/office/drawing/2014/main" id="{D8C7D409-0CA4-46B5-AC65-67151D40CE3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16630" y="1213583"/>
            <a:ext cx="773917" cy="904143"/>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6D151008-51E5-4429-895F-BEAE11502838}"/>
              </a:ext>
            </a:extLst>
          </p:cNvPr>
          <p:cNvSpPr txBox="1"/>
          <p:nvPr/>
        </p:nvSpPr>
        <p:spPr>
          <a:xfrm>
            <a:off x="3849291" y="2255067"/>
            <a:ext cx="1106915" cy="646331"/>
          </a:xfrm>
          <a:prstGeom prst="rect">
            <a:avLst/>
          </a:prstGeom>
          <a:noFill/>
        </p:spPr>
        <p:txBody>
          <a:bodyPr wrap="square" rtlCol="0">
            <a:spAutoFit/>
          </a:bodyPr>
          <a:lstStyle/>
          <a:p>
            <a:r>
              <a:rPr lang="en-GB" b="1" dirty="0"/>
              <a:t>Nitro - Apple</a:t>
            </a:r>
          </a:p>
        </p:txBody>
      </p:sp>
      <p:pic>
        <p:nvPicPr>
          <p:cNvPr id="8200" name="Picture 8">
            <a:extLst>
              <a:ext uri="{FF2B5EF4-FFF2-40B4-BE49-F238E27FC236}">
                <a16:creationId xmlns:a16="http://schemas.microsoft.com/office/drawing/2014/main" id="{E47876F0-9A01-4D84-9C48-150CA5A74F5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127505" y="721025"/>
            <a:ext cx="1918977" cy="1958140"/>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DA627A32-E595-4584-9655-92143EAE4A38}"/>
              </a:ext>
            </a:extLst>
          </p:cNvPr>
          <p:cNvSpPr txBox="1"/>
          <p:nvPr/>
        </p:nvSpPr>
        <p:spPr>
          <a:xfrm>
            <a:off x="5301341" y="2293725"/>
            <a:ext cx="1801826" cy="646331"/>
          </a:xfrm>
          <a:prstGeom prst="rect">
            <a:avLst/>
          </a:prstGeom>
          <a:noFill/>
        </p:spPr>
        <p:txBody>
          <a:bodyPr wrap="square" rtlCol="0">
            <a:spAutoFit/>
          </a:bodyPr>
          <a:lstStyle/>
          <a:p>
            <a:r>
              <a:rPr lang="en-GB" b="1" dirty="0"/>
              <a:t>Spider Monkey - Firefox.</a:t>
            </a:r>
          </a:p>
        </p:txBody>
      </p:sp>
      <p:pic>
        <p:nvPicPr>
          <p:cNvPr id="8202" name="Picture 10" descr="ChakraCore: analysis of JavaScript-engine for Microsoft Edge">
            <a:extLst>
              <a:ext uri="{FF2B5EF4-FFF2-40B4-BE49-F238E27FC236}">
                <a16:creationId xmlns:a16="http://schemas.microsoft.com/office/drawing/2014/main" id="{312DCF9C-E912-4F7C-9B8C-1DF3F02ED58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670767" y="1393757"/>
            <a:ext cx="1347440" cy="761303"/>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71C66F90-30E2-4823-ABBA-5857613AA768}"/>
              </a:ext>
            </a:extLst>
          </p:cNvPr>
          <p:cNvSpPr txBox="1"/>
          <p:nvPr/>
        </p:nvSpPr>
        <p:spPr>
          <a:xfrm>
            <a:off x="7578002" y="2293724"/>
            <a:ext cx="1801826" cy="646331"/>
          </a:xfrm>
          <a:prstGeom prst="rect">
            <a:avLst/>
          </a:prstGeom>
          <a:noFill/>
        </p:spPr>
        <p:txBody>
          <a:bodyPr wrap="square" rtlCol="0">
            <a:spAutoFit/>
          </a:bodyPr>
          <a:lstStyle/>
          <a:p>
            <a:r>
              <a:rPr lang="en-GB" b="1" dirty="0"/>
              <a:t>Chakra Core - Microsoft Edge.</a:t>
            </a:r>
          </a:p>
        </p:txBody>
      </p:sp>
      <p:pic>
        <p:nvPicPr>
          <p:cNvPr id="5" name="Picture 4">
            <a:extLst>
              <a:ext uri="{FF2B5EF4-FFF2-40B4-BE49-F238E27FC236}">
                <a16:creationId xmlns:a16="http://schemas.microsoft.com/office/drawing/2014/main" id="{5BD8C024-07ED-4575-96AB-33FA0A4DA04D}"/>
              </a:ext>
            </a:extLst>
          </p:cNvPr>
          <p:cNvPicPr>
            <a:picLocks noChangeAspect="1"/>
          </p:cNvPicPr>
          <p:nvPr/>
        </p:nvPicPr>
        <p:blipFill>
          <a:blip r:embed="rId7"/>
          <a:stretch>
            <a:fillRect/>
          </a:stretch>
        </p:blipFill>
        <p:spPr>
          <a:xfrm>
            <a:off x="3681946" y="3251770"/>
            <a:ext cx="2891117" cy="3428999"/>
          </a:xfrm>
          <a:prstGeom prst="rect">
            <a:avLst/>
          </a:prstGeom>
        </p:spPr>
      </p:pic>
      <p:sp>
        <p:nvSpPr>
          <p:cNvPr id="13" name="TextBox 12">
            <a:extLst>
              <a:ext uri="{FF2B5EF4-FFF2-40B4-BE49-F238E27FC236}">
                <a16:creationId xmlns:a16="http://schemas.microsoft.com/office/drawing/2014/main" id="{6612D8D6-3880-49FA-BE0D-41150C4EA22F}"/>
              </a:ext>
            </a:extLst>
          </p:cNvPr>
          <p:cNvSpPr txBox="1"/>
          <p:nvPr/>
        </p:nvSpPr>
        <p:spPr>
          <a:xfrm>
            <a:off x="4011370" y="6070715"/>
            <a:ext cx="2179259" cy="369332"/>
          </a:xfrm>
          <a:prstGeom prst="rect">
            <a:avLst/>
          </a:prstGeom>
          <a:noFill/>
        </p:spPr>
        <p:txBody>
          <a:bodyPr wrap="square" rtlCol="0">
            <a:spAutoFit/>
          </a:bodyPr>
          <a:lstStyle/>
          <a:p>
            <a:r>
              <a:rPr lang="en-GB" b="1" dirty="0"/>
              <a:t>Call Stack		Heap</a:t>
            </a:r>
          </a:p>
        </p:txBody>
      </p:sp>
      <p:sp>
        <p:nvSpPr>
          <p:cNvPr id="16" name="TextBox 15">
            <a:extLst>
              <a:ext uri="{FF2B5EF4-FFF2-40B4-BE49-F238E27FC236}">
                <a16:creationId xmlns:a16="http://schemas.microsoft.com/office/drawing/2014/main" id="{4E8AE502-B67E-40A4-8828-695BEB797810}"/>
              </a:ext>
            </a:extLst>
          </p:cNvPr>
          <p:cNvSpPr txBox="1"/>
          <p:nvPr/>
        </p:nvSpPr>
        <p:spPr>
          <a:xfrm>
            <a:off x="1184177" y="3455294"/>
            <a:ext cx="2332383" cy="923330"/>
          </a:xfrm>
          <a:prstGeom prst="rect">
            <a:avLst/>
          </a:prstGeom>
          <a:noFill/>
        </p:spPr>
        <p:txBody>
          <a:bodyPr wrap="square" rtlCol="0">
            <a:spAutoFit/>
          </a:bodyPr>
          <a:lstStyle/>
          <a:p>
            <a:r>
              <a:rPr lang="en-GB" b="1" dirty="0"/>
              <a:t>Any JavaScript Engine will include a call stack and a heap.</a:t>
            </a:r>
          </a:p>
        </p:txBody>
      </p:sp>
      <p:sp>
        <p:nvSpPr>
          <p:cNvPr id="17" name="TextBox 16">
            <a:extLst>
              <a:ext uri="{FF2B5EF4-FFF2-40B4-BE49-F238E27FC236}">
                <a16:creationId xmlns:a16="http://schemas.microsoft.com/office/drawing/2014/main" id="{A3032156-59AE-4C09-92A7-F4B083F8D2AA}"/>
              </a:ext>
            </a:extLst>
          </p:cNvPr>
          <p:cNvSpPr txBox="1"/>
          <p:nvPr/>
        </p:nvSpPr>
        <p:spPr>
          <a:xfrm>
            <a:off x="1184177" y="4623429"/>
            <a:ext cx="2332383" cy="369332"/>
          </a:xfrm>
          <a:prstGeom prst="rect">
            <a:avLst/>
          </a:prstGeom>
          <a:noFill/>
        </p:spPr>
        <p:txBody>
          <a:bodyPr wrap="square" rtlCol="0">
            <a:spAutoFit/>
          </a:bodyPr>
          <a:lstStyle/>
          <a:p>
            <a:r>
              <a:rPr lang="en-GB" b="1" dirty="0">
                <a:solidFill>
                  <a:srgbClr val="FF0000"/>
                </a:solidFill>
              </a:rPr>
              <a:t>Execution Context</a:t>
            </a:r>
          </a:p>
        </p:txBody>
      </p:sp>
      <p:sp>
        <p:nvSpPr>
          <p:cNvPr id="18" name="TextBox 17">
            <a:extLst>
              <a:ext uri="{FF2B5EF4-FFF2-40B4-BE49-F238E27FC236}">
                <a16:creationId xmlns:a16="http://schemas.microsoft.com/office/drawing/2014/main" id="{52F7814A-F71C-4A89-BE03-C5DA9B98273E}"/>
              </a:ext>
            </a:extLst>
          </p:cNvPr>
          <p:cNvSpPr txBox="1"/>
          <p:nvPr/>
        </p:nvSpPr>
        <p:spPr>
          <a:xfrm>
            <a:off x="1184177" y="5811378"/>
            <a:ext cx="2332383" cy="646331"/>
          </a:xfrm>
          <a:prstGeom prst="rect">
            <a:avLst/>
          </a:prstGeom>
          <a:noFill/>
        </p:spPr>
        <p:txBody>
          <a:bodyPr wrap="square" rtlCol="0">
            <a:spAutoFit/>
          </a:bodyPr>
          <a:lstStyle/>
          <a:p>
            <a:r>
              <a:rPr lang="en-GB" b="1" dirty="0">
                <a:solidFill>
                  <a:srgbClr val="FF0000"/>
                </a:solidFill>
              </a:rPr>
              <a:t>Where our code is executed.</a:t>
            </a:r>
          </a:p>
        </p:txBody>
      </p:sp>
      <p:cxnSp>
        <p:nvCxnSpPr>
          <p:cNvPr id="19" name="Straight Arrow Connector 18">
            <a:extLst>
              <a:ext uri="{FF2B5EF4-FFF2-40B4-BE49-F238E27FC236}">
                <a16:creationId xmlns:a16="http://schemas.microsoft.com/office/drawing/2014/main" id="{D62AA943-4814-461C-8E12-6D1F9873E16B}"/>
              </a:ext>
            </a:extLst>
          </p:cNvPr>
          <p:cNvCxnSpPr>
            <a:cxnSpLocks/>
          </p:cNvCxnSpPr>
          <p:nvPr/>
        </p:nvCxnSpPr>
        <p:spPr>
          <a:xfrm>
            <a:off x="3169033" y="4799391"/>
            <a:ext cx="1137924" cy="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F17F0EB9-0A8B-40B9-B92C-B0114954B6FB}"/>
              </a:ext>
            </a:extLst>
          </p:cNvPr>
          <p:cNvCxnSpPr>
            <a:cxnSpLocks/>
          </p:cNvCxnSpPr>
          <p:nvPr/>
        </p:nvCxnSpPr>
        <p:spPr>
          <a:xfrm>
            <a:off x="2454339" y="6255381"/>
            <a:ext cx="1557031" cy="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4912BF32-0986-46F5-BF75-F7A46779DCAD}"/>
              </a:ext>
            </a:extLst>
          </p:cNvPr>
          <p:cNvSpPr txBox="1"/>
          <p:nvPr/>
        </p:nvSpPr>
        <p:spPr>
          <a:xfrm>
            <a:off x="7005398" y="4623429"/>
            <a:ext cx="2332383" cy="369332"/>
          </a:xfrm>
          <a:prstGeom prst="rect">
            <a:avLst/>
          </a:prstGeom>
          <a:noFill/>
        </p:spPr>
        <p:txBody>
          <a:bodyPr wrap="square" rtlCol="0">
            <a:spAutoFit/>
          </a:bodyPr>
          <a:lstStyle/>
          <a:p>
            <a:r>
              <a:rPr lang="en-GB" b="1" dirty="0">
                <a:solidFill>
                  <a:srgbClr val="FF0000"/>
                </a:solidFill>
              </a:rPr>
              <a:t>Objects in Memory</a:t>
            </a:r>
          </a:p>
        </p:txBody>
      </p:sp>
      <p:cxnSp>
        <p:nvCxnSpPr>
          <p:cNvPr id="25" name="Straight Arrow Connector 24">
            <a:extLst>
              <a:ext uri="{FF2B5EF4-FFF2-40B4-BE49-F238E27FC236}">
                <a16:creationId xmlns:a16="http://schemas.microsoft.com/office/drawing/2014/main" id="{04EEA4E9-33E7-412D-A1A0-EEEE412DAAA5}"/>
              </a:ext>
            </a:extLst>
          </p:cNvPr>
          <p:cNvCxnSpPr>
            <a:cxnSpLocks/>
          </p:cNvCxnSpPr>
          <p:nvPr/>
        </p:nvCxnSpPr>
        <p:spPr>
          <a:xfrm flipH="1">
            <a:off x="6086993" y="4808095"/>
            <a:ext cx="918405" cy="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4DA08B2C-68BB-4E20-8980-44349E51D9F2}"/>
              </a:ext>
            </a:extLst>
          </p:cNvPr>
          <p:cNvCxnSpPr>
            <a:cxnSpLocks/>
          </p:cNvCxnSpPr>
          <p:nvPr/>
        </p:nvCxnSpPr>
        <p:spPr>
          <a:xfrm flipH="1" flipV="1">
            <a:off x="6035266" y="6261986"/>
            <a:ext cx="1175396" cy="4195"/>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5052EC81-C12A-410F-B95F-39CCC48F6B78}"/>
              </a:ext>
            </a:extLst>
          </p:cNvPr>
          <p:cNvSpPr txBox="1"/>
          <p:nvPr/>
        </p:nvSpPr>
        <p:spPr>
          <a:xfrm>
            <a:off x="7130172" y="5938820"/>
            <a:ext cx="2082833" cy="646331"/>
          </a:xfrm>
          <a:prstGeom prst="rect">
            <a:avLst/>
          </a:prstGeom>
          <a:noFill/>
        </p:spPr>
        <p:txBody>
          <a:bodyPr wrap="square" rtlCol="0">
            <a:spAutoFit/>
          </a:bodyPr>
          <a:lstStyle/>
          <a:p>
            <a:r>
              <a:rPr lang="en-GB" b="1" dirty="0">
                <a:solidFill>
                  <a:srgbClr val="FF0000"/>
                </a:solidFill>
              </a:rPr>
              <a:t>Where our Objects are stored.</a:t>
            </a:r>
          </a:p>
        </p:txBody>
      </p:sp>
    </p:spTree>
    <p:extLst>
      <p:ext uri="{BB962C8B-B14F-4D97-AF65-F5344CB8AC3E}">
        <p14:creationId xmlns:p14="http://schemas.microsoft.com/office/powerpoint/2010/main" val="10411217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F3D248-A0CE-46E8-B817-9CD03C9570EB}"/>
              </a:ext>
            </a:extLst>
          </p:cNvPr>
          <p:cNvSpPr txBox="1">
            <a:spLocks/>
          </p:cNvSpPr>
          <p:nvPr/>
        </p:nvSpPr>
        <p:spPr>
          <a:xfrm>
            <a:off x="179453" y="112008"/>
            <a:ext cx="8537833"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latin typeface="+mn-lt"/>
              </a:rPr>
              <a:t>Truthy values &amp; Falsy Values</a:t>
            </a:r>
          </a:p>
        </p:txBody>
      </p:sp>
      <p:sp>
        <p:nvSpPr>
          <p:cNvPr id="3" name="TextBox 2">
            <a:extLst>
              <a:ext uri="{FF2B5EF4-FFF2-40B4-BE49-F238E27FC236}">
                <a16:creationId xmlns:a16="http://schemas.microsoft.com/office/drawing/2014/main" id="{26FE3454-A2EA-4DBE-97DC-89656E5383E0}"/>
              </a:ext>
            </a:extLst>
          </p:cNvPr>
          <p:cNvSpPr txBox="1"/>
          <p:nvPr/>
        </p:nvSpPr>
        <p:spPr>
          <a:xfrm>
            <a:off x="179453" y="727090"/>
            <a:ext cx="9485407"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5 Falsy Values: </a:t>
            </a:r>
            <a:r>
              <a:rPr lang="en-GB" dirty="0">
                <a:effectLst/>
                <a:latin typeface="Calibri" panose="020F0502020204030204" pitchFamily="34" charset="0"/>
                <a:cs typeface="Calibri" panose="020F0502020204030204" pitchFamily="34" charset="0"/>
              </a:rPr>
              <a:t>Zero 0, Empty string “”, undefined, Null and NaN</a:t>
            </a:r>
          </a:p>
        </p:txBody>
      </p:sp>
      <p:sp>
        <p:nvSpPr>
          <p:cNvPr id="5" name="TextBox 4">
            <a:extLst>
              <a:ext uri="{FF2B5EF4-FFF2-40B4-BE49-F238E27FC236}">
                <a16:creationId xmlns:a16="http://schemas.microsoft.com/office/drawing/2014/main" id="{47C5EA14-B665-4726-A9CC-2CFC0BBDCEC9}"/>
              </a:ext>
            </a:extLst>
          </p:cNvPr>
          <p:cNvSpPr txBox="1"/>
          <p:nvPr/>
        </p:nvSpPr>
        <p:spPr>
          <a:xfrm>
            <a:off x="179452" y="1220039"/>
            <a:ext cx="9242339" cy="1354217"/>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EC9B0"/>
                </a:solidFill>
                <a:effectLst/>
                <a:latin typeface="Consolas" panose="020B0609020204030204" pitchFamily="49" charset="0"/>
              </a:rPr>
              <a:t>Boolean</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b="1" dirty="0">
                <a:effectLst/>
                <a:latin typeface="Calibri" panose="020F0502020204030204" pitchFamily="34" charset="0"/>
                <a:cs typeface="Calibri" panose="020F0502020204030204" pitchFamily="34" charset="0"/>
              </a:rPr>
              <a:t>// False</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EC9B0"/>
                </a:solidFill>
                <a:effectLst/>
                <a:latin typeface="Consolas" panose="020B0609020204030204" pitchFamily="49" charset="0"/>
              </a:rPr>
              <a:t>Boolean</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undefined</a:t>
            </a:r>
            <a:r>
              <a:rPr lang="en-GB" sz="1600" b="1" dirty="0">
                <a:solidFill>
                  <a:srgbClr val="D4D4D4"/>
                </a:solidFill>
                <a:effectLst/>
                <a:latin typeface="Consolas" panose="020B0609020204030204" pitchFamily="49" charset="0"/>
              </a:rPr>
              <a:t>)); </a:t>
            </a:r>
            <a:r>
              <a:rPr lang="en-GB" sz="1600" b="1" dirty="0">
                <a:effectLst/>
                <a:latin typeface="Calibri" panose="020F0502020204030204" pitchFamily="34" charset="0"/>
                <a:cs typeface="Calibri" panose="020F0502020204030204" pitchFamily="34" charset="0"/>
              </a:rPr>
              <a:t>// False</a:t>
            </a:r>
            <a:endParaRPr lang="en-GB" sz="1600" b="1" dirty="0">
              <a:solidFill>
                <a:srgbClr val="D4D4D4"/>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EC9B0"/>
                </a:solidFill>
                <a:effectLst/>
                <a:latin typeface="Consolas" panose="020B0609020204030204" pitchFamily="49" charset="0"/>
              </a:rPr>
              <a:t>Boolean</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a:t>
            </a:r>
            <a:r>
              <a:rPr lang="en-GB" sz="1600" b="1" dirty="0">
                <a:effectLst/>
                <a:latin typeface="Calibri" panose="020F0502020204030204" pitchFamily="34" charset="0"/>
                <a:cs typeface="Calibri" panose="020F0502020204030204" pitchFamily="34" charset="0"/>
              </a:rPr>
              <a:t>// True - Strings are truthy when converted to Boolean.</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EC9B0"/>
                </a:solidFill>
                <a:effectLst/>
                <a:latin typeface="Consolas" panose="020B0609020204030204" pitchFamily="49" charset="0"/>
              </a:rPr>
              <a:t>Boolean</a:t>
            </a:r>
            <a:r>
              <a:rPr lang="en-GB" sz="1600" b="1" dirty="0">
                <a:solidFill>
                  <a:srgbClr val="D4D4D4"/>
                </a:solidFill>
                <a:effectLst/>
                <a:latin typeface="Consolas" panose="020B0609020204030204" pitchFamily="49" charset="0"/>
              </a:rPr>
              <a:t>({})); </a:t>
            </a:r>
            <a:r>
              <a:rPr lang="en-GB" sz="1600" b="1" dirty="0">
                <a:effectLst/>
                <a:latin typeface="Calibri" panose="020F0502020204030204" pitchFamily="34" charset="0"/>
                <a:cs typeface="Calibri" panose="020F0502020204030204" pitchFamily="34" charset="0"/>
              </a:rPr>
              <a:t>// True</a:t>
            </a:r>
            <a:endParaRPr lang="en-GB" sz="1600" b="1" dirty="0">
              <a:solidFill>
                <a:srgbClr val="D4D4D4"/>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EC9B0"/>
                </a:solidFill>
                <a:effectLst/>
                <a:latin typeface="Consolas" panose="020B0609020204030204" pitchFamily="49" charset="0"/>
              </a:rPr>
              <a:t>Boolean</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effectLst/>
                <a:latin typeface="Calibri" panose="020F0502020204030204" pitchFamily="34" charset="0"/>
                <a:cs typeface="Calibri" panose="020F0502020204030204" pitchFamily="34" charset="0"/>
              </a:rPr>
              <a:t>// False</a:t>
            </a:r>
            <a:endParaRPr lang="en-GB" sz="1600" b="1" dirty="0">
              <a:solidFill>
                <a:srgbClr val="D4D4D4"/>
              </a:solidFill>
              <a:effectLst/>
              <a:latin typeface="Consolas" panose="020B0609020204030204" pitchFamily="49" charset="0"/>
            </a:endParaRPr>
          </a:p>
        </p:txBody>
      </p:sp>
      <p:sp>
        <p:nvSpPr>
          <p:cNvPr id="6" name="TextBox 5">
            <a:extLst>
              <a:ext uri="{FF2B5EF4-FFF2-40B4-BE49-F238E27FC236}">
                <a16:creationId xmlns:a16="http://schemas.microsoft.com/office/drawing/2014/main" id="{A24D42E9-5373-433F-83B3-57F58C7D1E31}"/>
              </a:ext>
            </a:extLst>
          </p:cNvPr>
          <p:cNvSpPr txBox="1"/>
          <p:nvPr/>
        </p:nvSpPr>
        <p:spPr>
          <a:xfrm>
            <a:off x="179452" y="2574256"/>
            <a:ext cx="6736466"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JavaScript performs type coercion in a Boolean operation.</a:t>
            </a:r>
          </a:p>
        </p:txBody>
      </p:sp>
      <p:sp>
        <p:nvSpPr>
          <p:cNvPr id="8" name="TextBox 7">
            <a:extLst>
              <a:ext uri="{FF2B5EF4-FFF2-40B4-BE49-F238E27FC236}">
                <a16:creationId xmlns:a16="http://schemas.microsoft.com/office/drawing/2014/main" id="{31C476B0-58B5-4DEA-82C0-A30F4F05B9E1}"/>
              </a:ext>
            </a:extLst>
          </p:cNvPr>
          <p:cNvSpPr txBox="1"/>
          <p:nvPr/>
        </p:nvSpPr>
        <p:spPr>
          <a:xfrm>
            <a:off x="179452" y="3221755"/>
            <a:ext cx="4890259" cy="3293209"/>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money</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money</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"Don´t Spend it all;)"</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"You have no money!"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money</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100</a:t>
            </a:r>
            <a:r>
              <a:rPr lang="en-GB" sz="1600" b="1" dirty="0">
                <a:solidFill>
                  <a:srgbClr val="D4D4D4"/>
                </a:solidFill>
                <a:effectLst/>
                <a:latin typeface="Consolas" panose="020B0609020204030204" pitchFamily="49" charset="0"/>
              </a:rPr>
              <a:t>;</a:t>
            </a:r>
          </a:p>
          <a:p>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money</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"Don´t Spend it all;)"</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"You have no money!"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9" name="TextBox 8">
            <a:extLst>
              <a:ext uri="{FF2B5EF4-FFF2-40B4-BE49-F238E27FC236}">
                <a16:creationId xmlns:a16="http://schemas.microsoft.com/office/drawing/2014/main" id="{E31D050B-E66C-4244-9AC1-E7F5010DE0CA}"/>
              </a:ext>
            </a:extLst>
          </p:cNvPr>
          <p:cNvSpPr txBox="1"/>
          <p:nvPr/>
        </p:nvSpPr>
        <p:spPr>
          <a:xfrm>
            <a:off x="4588441" y="3220587"/>
            <a:ext cx="4890259"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What operation will be logged? The If or the Else?</a:t>
            </a:r>
            <a:endParaRPr lang="en-GB" dirty="0">
              <a:effectLst/>
              <a:latin typeface="Calibri" panose="020F0502020204030204" pitchFamily="34" charset="0"/>
              <a:cs typeface="Calibri" panose="020F0502020204030204" pitchFamily="34" charset="0"/>
            </a:endParaRPr>
          </a:p>
        </p:txBody>
      </p:sp>
      <p:sp>
        <p:nvSpPr>
          <p:cNvPr id="10" name="TextBox 9">
            <a:extLst>
              <a:ext uri="{FF2B5EF4-FFF2-40B4-BE49-F238E27FC236}">
                <a16:creationId xmlns:a16="http://schemas.microsoft.com/office/drawing/2014/main" id="{1F9DD7A5-3096-498B-909D-49C9CEB3135F}"/>
              </a:ext>
            </a:extLst>
          </p:cNvPr>
          <p:cNvSpPr txBox="1"/>
          <p:nvPr/>
        </p:nvSpPr>
        <p:spPr>
          <a:xfrm>
            <a:off x="5069711" y="3766427"/>
            <a:ext cx="4210268"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The zero will be treated as a falsy Boolean so the else statement will be executed.</a:t>
            </a:r>
            <a:endParaRPr lang="en-GB" dirty="0">
              <a:effectLst/>
              <a:latin typeface="Calibri" panose="020F0502020204030204" pitchFamily="34" charset="0"/>
              <a:cs typeface="Calibri" panose="020F0502020204030204" pitchFamily="34" charset="0"/>
            </a:endParaRPr>
          </a:p>
        </p:txBody>
      </p:sp>
      <p:sp>
        <p:nvSpPr>
          <p:cNvPr id="11" name="TextBox 10">
            <a:extLst>
              <a:ext uri="{FF2B5EF4-FFF2-40B4-BE49-F238E27FC236}">
                <a16:creationId xmlns:a16="http://schemas.microsoft.com/office/drawing/2014/main" id="{EF4FA4A1-72DF-446E-BD38-1EDEF20C2D18}"/>
              </a:ext>
            </a:extLst>
          </p:cNvPr>
          <p:cNvSpPr txBox="1"/>
          <p:nvPr/>
        </p:nvSpPr>
        <p:spPr>
          <a:xfrm>
            <a:off x="5069711" y="5314795"/>
            <a:ext cx="4210268"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100 is a truthy Boolean so the if statement will be executed.</a:t>
            </a:r>
            <a:endParaRPr lang="en-GB"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423422692"/>
      </p:ext>
    </p:extLst>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0FF23AC-83F7-444E-976E-E6CB6D567A20}"/>
              </a:ext>
            </a:extLst>
          </p:cNvPr>
          <p:cNvSpPr txBox="1"/>
          <p:nvPr/>
        </p:nvSpPr>
        <p:spPr>
          <a:xfrm>
            <a:off x="145774" y="66608"/>
            <a:ext cx="5327374" cy="584775"/>
          </a:xfrm>
          <a:prstGeom prst="rect">
            <a:avLst/>
          </a:prstGeom>
          <a:noFill/>
        </p:spPr>
        <p:txBody>
          <a:bodyPr wrap="square">
            <a:spAutoFit/>
          </a:bodyPr>
          <a:lstStyle/>
          <a:p>
            <a:r>
              <a:rPr lang="en-GB" sz="3200" b="0" i="0" dirty="0">
                <a:solidFill>
                  <a:srgbClr val="1C1D1F"/>
                </a:solidFill>
                <a:effectLst/>
              </a:rPr>
              <a:t>Compilation vs Interpretation</a:t>
            </a:r>
          </a:p>
        </p:txBody>
      </p:sp>
      <p:sp>
        <p:nvSpPr>
          <p:cNvPr id="3" name="TextBox 2">
            <a:extLst>
              <a:ext uri="{FF2B5EF4-FFF2-40B4-BE49-F238E27FC236}">
                <a16:creationId xmlns:a16="http://schemas.microsoft.com/office/drawing/2014/main" id="{157E861B-2C53-4C8C-966A-D9E6BBBC7EA7}"/>
              </a:ext>
            </a:extLst>
          </p:cNvPr>
          <p:cNvSpPr txBox="1"/>
          <p:nvPr/>
        </p:nvSpPr>
        <p:spPr>
          <a:xfrm>
            <a:off x="768628" y="1712213"/>
            <a:ext cx="1325217" cy="646331"/>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Source Code</a:t>
            </a:r>
          </a:p>
        </p:txBody>
      </p:sp>
      <p:sp>
        <p:nvSpPr>
          <p:cNvPr id="4" name="TextBox 3">
            <a:extLst>
              <a:ext uri="{FF2B5EF4-FFF2-40B4-BE49-F238E27FC236}">
                <a16:creationId xmlns:a16="http://schemas.microsoft.com/office/drawing/2014/main" id="{23ECFC30-EFD1-4F03-8A69-3398B796F269}"/>
              </a:ext>
            </a:extLst>
          </p:cNvPr>
          <p:cNvSpPr txBox="1"/>
          <p:nvPr/>
        </p:nvSpPr>
        <p:spPr>
          <a:xfrm>
            <a:off x="3826565" y="1712214"/>
            <a:ext cx="1871870" cy="646331"/>
          </a:xfrm>
          <a:prstGeom prst="rect">
            <a:avLst/>
          </a:prstGeom>
          <a:solidFill>
            <a:srgbClr val="92D050"/>
          </a:solidFill>
          <a:ln w="22225">
            <a:solidFill>
              <a:schemeClr val="accent1"/>
            </a:solidFill>
          </a:ln>
        </p:spPr>
        <p:txBody>
          <a:bodyPr wrap="square" rtlCol="0" anchor="ctr" anchorCtr="0">
            <a:spAutoFit/>
          </a:bodyPr>
          <a:lstStyle/>
          <a:p>
            <a:pPr algn="ctr"/>
            <a:r>
              <a:rPr lang="en-GB" b="1" dirty="0"/>
              <a:t>Portable File: Machine Code</a:t>
            </a:r>
          </a:p>
        </p:txBody>
      </p:sp>
      <p:sp>
        <p:nvSpPr>
          <p:cNvPr id="5" name="TextBox 4">
            <a:extLst>
              <a:ext uri="{FF2B5EF4-FFF2-40B4-BE49-F238E27FC236}">
                <a16:creationId xmlns:a16="http://schemas.microsoft.com/office/drawing/2014/main" id="{BF25462B-F43B-4FAC-9801-22BBBBFE3CF9}"/>
              </a:ext>
            </a:extLst>
          </p:cNvPr>
          <p:cNvSpPr txBox="1"/>
          <p:nvPr/>
        </p:nvSpPr>
        <p:spPr>
          <a:xfrm>
            <a:off x="7245844" y="1712213"/>
            <a:ext cx="1659835" cy="646331"/>
          </a:xfrm>
          <a:prstGeom prst="rect">
            <a:avLst/>
          </a:prstGeom>
          <a:solidFill>
            <a:srgbClr val="FFFF00"/>
          </a:solidFill>
          <a:ln w="22225">
            <a:solidFill>
              <a:schemeClr val="accent1"/>
            </a:solidFill>
          </a:ln>
        </p:spPr>
        <p:txBody>
          <a:bodyPr wrap="square" rtlCol="0" anchor="ctr" anchorCtr="0">
            <a:spAutoFit/>
          </a:bodyPr>
          <a:lstStyle/>
          <a:p>
            <a:pPr algn="ctr"/>
            <a:r>
              <a:rPr lang="en-GB" b="1" dirty="0"/>
              <a:t>Running Program</a:t>
            </a:r>
          </a:p>
        </p:txBody>
      </p:sp>
      <p:cxnSp>
        <p:nvCxnSpPr>
          <p:cNvPr id="6" name="Straight Arrow Connector 5">
            <a:extLst>
              <a:ext uri="{FF2B5EF4-FFF2-40B4-BE49-F238E27FC236}">
                <a16:creationId xmlns:a16="http://schemas.microsoft.com/office/drawing/2014/main" id="{A1F17E3D-378E-4A52-AB78-08B234C5ECBC}"/>
              </a:ext>
            </a:extLst>
          </p:cNvPr>
          <p:cNvCxnSpPr>
            <a:cxnSpLocks/>
          </p:cNvCxnSpPr>
          <p:nvPr/>
        </p:nvCxnSpPr>
        <p:spPr>
          <a:xfrm>
            <a:off x="2170430" y="1980886"/>
            <a:ext cx="1579549" cy="17774"/>
          </a:xfrm>
          <a:prstGeom prst="straightConnector1">
            <a:avLst/>
          </a:prstGeom>
          <a:ln w="34925">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64C586E3-914E-4A4B-865B-9FBFBCADFA96}"/>
              </a:ext>
            </a:extLst>
          </p:cNvPr>
          <p:cNvCxnSpPr>
            <a:cxnSpLocks/>
          </p:cNvCxnSpPr>
          <p:nvPr/>
        </p:nvCxnSpPr>
        <p:spPr>
          <a:xfrm>
            <a:off x="5832614" y="2011913"/>
            <a:ext cx="1332725" cy="0"/>
          </a:xfrm>
          <a:prstGeom prst="straightConnector1">
            <a:avLst/>
          </a:prstGeom>
          <a:ln w="34925">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4CD4BCA7-A2DB-4795-8232-07AB103A8252}"/>
              </a:ext>
            </a:extLst>
          </p:cNvPr>
          <p:cNvSpPr txBox="1"/>
          <p:nvPr/>
        </p:nvSpPr>
        <p:spPr>
          <a:xfrm>
            <a:off x="2214662" y="1657720"/>
            <a:ext cx="1433000" cy="646331"/>
          </a:xfrm>
          <a:prstGeom prst="rect">
            <a:avLst/>
          </a:prstGeom>
          <a:noFill/>
        </p:spPr>
        <p:txBody>
          <a:bodyPr wrap="square" rtlCol="0">
            <a:spAutoFit/>
          </a:bodyPr>
          <a:lstStyle/>
          <a:p>
            <a:pPr algn="ctr"/>
            <a:r>
              <a:rPr lang="en-GB" b="1" dirty="0"/>
              <a:t>Step 1:</a:t>
            </a:r>
          </a:p>
          <a:p>
            <a:pPr algn="ctr"/>
            <a:r>
              <a:rPr lang="en-GB" b="1" dirty="0"/>
              <a:t>Compilation</a:t>
            </a:r>
          </a:p>
        </p:txBody>
      </p:sp>
      <p:sp>
        <p:nvSpPr>
          <p:cNvPr id="11" name="TextBox 10">
            <a:extLst>
              <a:ext uri="{FF2B5EF4-FFF2-40B4-BE49-F238E27FC236}">
                <a16:creationId xmlns:a16="http://schemas.microsoft.com/office/drawing/2014/main" id="{A2C534B8-B7B0-4AA5-808E-89F942C9997F}"/>
              </a:ext>
            </a:extLst>
          </p:cNvPr>
          <p:cNvSpPr txBox="1"/>
          <p:nvPr/>
        </p:nvSpPr>
        <p:spPr>
          <a:xfrm>
            <a:off x="5832614" y="1675494"/>
            <a:ext cx="1260722" cy="646331"/>
          </a:xfrm>
          <a:prstGeom prst="rect">
            <a:avLst/>
          </a:prstGeom>
          <a:noFill/>
        </p:spPr>
        <p:txBody>
          <a:bodyPr wrap="square" rtlCol="0">
            <a:spAutoFit/>
          </a:bodyPr>
          <a:lstStyle/>
          <a:p>
            <a:pPr algn="ctr"/>
            <a:r>
              <a:rPr lang="en-GB" b="1" dirty="0"/>
              <a:t>Step 2:</a:t>
            </a:r>
          </a:p>
          <a:p>
            <a:pPr algn="ctr"/>
            <a:r>
              <a:rPr lang="en-GB" b="1" dirty="0"/>
              <a:t>Execution</a:t>
            </a:r>
          </a:p>
        </p:txBody>
      </p:sp>
      <p:sp>
        <p:nvSpPr>
          <p:cNvPr id="16" name="TextBox 15">
            <a:extLst>
              <a:ext uri="{FF2B5EF4-FFF2-40B4-BE49-F238E27FC236}">
                <a16:creationId xmlns:a16="http://schemas.microsoft.com/office/drawing/2014/main" id="{7F351EE6-499B-4CBE-AFC8-0B9A55D4ADB8}"/>
              </a:ext>
            </a:extLst>
          </p:cNvPr>
          <p:cNvSpPr txBox="1"/>
          <p:nvPr/>
        </p:nvSpPr>
        <p:spPr>
          <a:xfrm>
            <a:off x="145774" y="897672"/>
            <a:ext cx="9572384" cy="646331"/>
          </a:xfrm>
          <a:prstGeom prst="rect">
            <a:avLst/>
          </a:prstGeom>
          <a:noFill/>
        </p:spPr>
        <p:txBody>
          <a:bodyPr wrap="square" rtlCol="0">
            <a:spAutoFit/>
          </a:bodyPr>
          <a:lstStyle/>
          <a:p>
            <a:r>
              <a:rPr lang="en-GB" b="1" dirty="0"/>
              <a:t>Compilation: Entire code is converted into machine code at once, and written to a binary file that can be executed by a computer.</a:t>
            </a:r>
          </a:p>
        </p:txBody>
      </p:sp>
      <p:sp>
        <p:nvSpPr>
          <p:cNvPr id="17" name="TextBox 16">
            <a:extLst>
              <a:ext uri="{FF2B5EF4-FFF2-40B4-BE49-F238E27FC236}">
                <a16:creationId xmlns:a16="http://schemas.microsoft.com/office/drawing/2014/main" id="{811AB422-F83C-45C3-9EF6-323B858462CF}"/>
              </a:ext>
            </a:extLst>
          </p:cNvPr>
          <p:cNvSpPr txBox="1"/>
          <p:nvPr/>
        </p:nvSpPr>
        <p:spPr>
          <a:xfrm>
            <a:off x="166808" y="3002053"/>
            <a:ext cx="9572384" cy="369332"/>
          </a:xfrm>
          <a:prstGeom prst="rect">
            <a:avLst/>
          </a:prstGeom>
          <a:noFill/>
        </p:spPr>
        <p:txBody>
          <a:bodyPr wrap="square" rtlCol="0">
            <a:spAutoFit/>
          </a:bodyPr>
          <a:lstStyle/>
          <a:p>
            <a:r>
              <a:rPr lang="en-GB" b="1" dirty="0"/>
              <a:t>Interpretation: Interpreter runs through the source code and executes it line by line.</a:t>
            </a:r>
          </a:p>
        </p:txBody>
      </p:sp>
      <p:sp>
        <p:nvSpPr>
          <p:cNvPr id="18" name="TextBox 17">
            <a:extLst>
              <a:ext uri="{FF2B5EF4-FFF2-40B4-BE49-F238E27FC236}">
                <a16:creationId xmlns:a16="http://schemas.microsoft.com/office/drawing/2014/main" id="{6070723C-E9D8-4E3A-B54E-89C19716FE72}"/>
              </a:ext>
            </a:extLst>
          </p:cNvPr>
          <p:cNvSpPr txBox="1"/>
          <p:nvPr/>
        </p:nvSpPr>
        <p:spPr>
          <a:xfrm>
            <a:off x="768628" y="3545955"/>
            <a:ext cx="1325217" cy="646331"/>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Source Code</a:t>
            </a:r>
          </a:p>
        </p:txBody>
      </p:sp>
      <p:sp>
        <p:nvSpPr>
          <p:cNvPr id="19" name="TextBox 18">
            <a:extLst>
              <a:ext uri="{FF2B5EF4-FFF2-40B4-BE49-F238E27FC236}">
                <a16:creationId xmlns:a16="http://schemas.microsoft.com/office/drawing/2014/main" id="{48FD440D-5C92-43AC-8F21-E8B4089EE088}"/>
              </a:ext>
            </a:extLst>
          </p:cNvPr>
          <p:cNvSpPr txBox="1"/>
          <p:nvPr/>
        </p:nvSpPr>
        <p:spPr>
          <a:xfrm>
            <a:off x="7245844" y="3545955"/>
            <a:ext cx="1659835" cy="646331"/>
          </a:xfrm>
          <a:prstGeom prst="rect">
            <a:avLst/>
          </a:prstGeom>
          <a:solidFill>
            <a:srgbClr val="FFFF00"/>
          </a:solidFill>
          <a:ln w="22225">
            <a:solidFill>
              <a:schemeClr val="accent1"/>
            </a:solidFill>
          </a:ln>
        </p:spPr>
        <p:txBody>
          <a:bodyPr wrap="square" rtlCol="0" anchor="ctr" anchorCtr="0">
            <a:spAutoFit/>
          </a:bodyPr>
          <a:lstStyle/>
          <a:p>
            <a:pPr algn="ctr"/>
            <a:r>
              <a:rPr lang="en-GB" b="1" dirty="0"/>
              <a:t>Running Program</a:t>
            </a:r>
          </a:p>
        </p:txBody>
      </p:sp>
      <p:sp>
        <p:nvSpPr>
          <p:cNvPr id="20" name="TextBox 19">
            <a:extLst>
              <a:ext uri="{FF2B5EF4-FFF2-40B4-BE49-F238E27FC236}">
                <a16:creationId xmlns:a16="http://schemas.microsoft.com/office/drawing/2014/main" id="{C921CB76-B683-4C02-A758-52CBB79DD30D}"/>
              </a:ext>
            </a:extLst>
          </p:cNvPr>
          <p:cNvSpPr txBox="1"/>
          <p:nvPr/>
        </p:nvSpPr>
        <p:spPr>
          <a:xfrm>
            <a:off x="3478313" y="3556700"/>
            <a:ext cx="2907305" cy="646331"/>
          </a:xfrm>
          <a:prstGeom prst="rect">
            <a:avLst/>
          </a:prstGeom>
          <a:noFill/>
        </p:spPr>
        <p:txBody>
          <a:bodyPr wrap="square" rtlCol="0">
            <a:spAutoFit/>
          </a:bodyPr>
          <a:lstStyle/>
          <a:p>
            <a:pPr algn="ctr"/>
            <a:r>
              <a:rPr lang="en-GB" b="1" dirty="0"/>
              <a:t>Step 1:</a:t>
            </a:r>
          </a:p>
          <a:p>
            <a:pPr algn="ctr"/>
            <a:r>
              <a:rPr lang="en-GB" b="1" dirty="0"/>
              <a:t>Execution line by line</a:t>
            </a:r>
          </a:p>
        </p:txBody>
      </p:sp>
      <p:cxnSp>
        <p:nvCxnSpPr>
          <p:cNvPr id="21" name="Straight Arrow Connector 20">
            <a:extLst>
              <a:ext uri="{FF2B5EF4-FFF2-40B4-BE49-F238E27FC236}">
                <a16:creationId xmlns:a16="http://schemas.microsoft.com/office/drawing/2014/main" id="{F746F112-B79C-4DD7-9A88-CDC80FB7C80A}"/>
              </a:ext>
            </a:extLst>
          </p:cNvPr>
          <p:cNvCxnSpPr>
            <a:cxnSpLocks/>
          </p:cNvCxnSpPr>
          <p:nvPr/>
        </p:nvCxnSpPr>
        <p:spPr>
          <a:xfrm>
            <a:off x="2254417" y="3869120"/>
            <a:ext cx="4871166" cy="0"/>
          </a:xfrm>
          <a:prstGeom prst="straightConnector1">
            <a:avLst/>
          </a:prstGeom>
          <a:ln w="34925">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8FAF9AE0-1442-472F-A1F5-EDE56934467F}"/>
              </a:ext>
            </a:extLst>
          </p:cNvPr>
          <p:cNvSpPr txBox="1"/>
          <p:nvPr/>
        </p:nvSpPr>
        <p:spPr>
          <a:xfrm>
            <a:off x="145773" y="4813174"/>
            <a:ext cx="9572384" cy="923330"/>
          </a:xfrm>
          <a:prstGeom prst="rect">
            <a:avLst/>
          </a:prstGeom>
          <a:noFill/>
        </p:spPr>
        <p:txBody>
          <a:bodyPr wrap="square" rtlCol="0">
            <a:spAutoFit/>
          </a:bodyPr>
          <a:lstStyle/>
          <a:p>
            <a:r>
              <a:rPr lang="en-GB" b="1" dirty="0"/>
              <a:t>JavaScript used to be a compilation language but the problem is that they are much more slower so it is now a mix between interpretation and compilation which is called just in time. The execution happens just after the compilation.</a:t>
            </a:r>
          </a:p>
        </p:txBody>
      </p:sp>
    </p:spTree>
    <p:extLst>
      <p:ext uri="{BB962C8B-B14F-4D97-AF65-F5344CB8AC3E}">
        <p14:creationId xmlns:p14="http://schemas.microsoft.com/office/powerpoint/2010/main" val="3525172714"/>
      </p:ext>
    </p:extLst>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695E432-38CE-4BD9-90CB-90AE33607E09}"/>
              </a:ext>
            </a:extLst>
          </p:cNvPr>
          <p:cNvSpPr txBox="1"/>
          <p:nvPr/>
        </p:nvSpPr>
        <p:spPr>
          <a:xfrm>
            <a:off x="145773" y="66608"/>
            <a:ext cx="9250017" cy="584775"/>
          </a:xfrm>
          <a:prstGeom prst="rect">
            <a:avLst/>
          </a:prstGeom>
          <a:noFill/>
        </p:spPr>
        <p:txBody>
          <a:bodyPr wrap="square">
            <a:spAutoFit/>
          </a:bodyPr>
          <a:lstStyle/>
          <a:p>
            <a:r>
              <a:rPr lang="en-GB" sz="3200" b="0" i="0" dirty="0">
                <a:solidFill>
                  <a:srgbClr val="1C1D1F"/>
                </a:solidFill>
                <a:effectLst/>
              </a:rPr>
              <a:t>Modern Just-In-Time Compilation of </a:t>
            </a:r>
            <a:r>
              <a:rPr lang="en-GB" sz="3200" b="0" i="0" dirty="0" err="1">
                <a:solidFill>
                  <a:srgbClr val="1C1D1F"/>
                </a:solidFill>
                <a:effectLst/>
              </a:rPr>
              <a:t>Javascript</a:t>
            </a:r>
            <a:endParaRPr lang="en-GB" sz="3200" b="0" i="0" dirty="0">
              <a:solidFill>
                <a:srgbClr val="1C1D1F"/>
              </a:solidFill>
              <a:effectLst/>
            </a:endParaRPr>
          </a:p>
        </p:txBody>
      </p:sp>
      <p:pic>
        <p:nvPicPr>
          <p:cNvPr id="17" name="Picture 16">
            <a:extLst>
              <a:ext uri="{FF2B5EF4-FFF2-40B4-BE49-F238E27FC236}">
                <a16:creationId xmlns:a16="http://schemas.microsoft.com/office/drawing/2014/main" id="{FD73CEC8-B3D9-4449-B5AF-EB13BE6F3B90}"/>
              </a:ext>
            </a:extLst>
          </p:cNvPr>
          <p:cNvPicPr>
            <a:picLocks noChangeAspect="1"/>
          </p:cNvPicPr>
          <p:nvPr/>
        </p:nvPicPr>
        <p:blipFill>
          <a:blip r:embed="rId2"/>
          <a:stretch>
            <a:fillRect/>
          </a:stretch>
        </p:blipFill>
        <p:spPr>
          <a:xfrm>
            <a:off x="367124" y="1225867"/>
            <a:ext cx="347078" cy="384313"/>
          </a:xfrm>
          <a:prstGeom prst="rect">
            <a:avLst/>
          </a:prstGeom>
        </p:spPr>
      </p:pic>
      <p:pic>
        <p:nvPicPr>
          <p:cNvPr id="19" name="Picture 18">
            <a:extLst>
              <a:ext uri="{FF2B5EF4-FFF2-40B4-BE49-F238E27FC236}">
                <a16:creationId xmlns:a16="http://schemas.microsoft.com/office/drawing/2014/main" id="{5CE4DB2A-085D-4D4C-BA62-DAFD404B01AD}"/>
              </a:ext>
            </a:extLst>
          </p:cNvPr>
          <p:cNvPicPr>
            <a:picLocks noChangeAspect="1"/>
          </p:cNvPicPr>
          <p:nvPr/>
        </p:nvPicPr>
        <p:blipFill>
          <a:blip r:embed="rId3"/>
          <a:stretch>
            <a:fillRect/>
          </a:stretch>
        </p:blipFill>
        <p:spPr>
          <a:xfrm>
            <a:off x="5435878" y="1000538"/>
            <a:ext cx="1790700" cy="361950"/>
          </a:xfrm>
          <a:prstGeom prst="rect">
            <a:avLst/>
          </a:prstGeom>
        </p:spPr>
      </p:pic>
      <p:sp>
        <p:nvSpPr>
          <p:cNvPr id="20" name="TextBox 19">
            <a:extLst>
              <a:ext uri="{FF2B5EF4-FFF2-40B4-BE49-F238E27FC236}">
                <a16:creationId xmlns:a16="http://schemas.microsoft.com/office/drawing/2014/main" id="{BA3D0887-D6DB-4804-89CB-87AE02F68F88}"/>
              </a:ext>
            </a:extLst>
          </p:cNvPr>
          <p:cNvSpPr txBox="1"/>
          <p:nvPr/>
        </p:nvSpPr>
        <p:spPr>
          <a:xfrm>
            <a:off x="714202" y="1237049"/>
            <a:ext cx="1940288" cy="369332"/>
          </a:xfrm>
          <a:prstGeom prst="rect">
            <a:avLst/>
          </a:prstGeom>
          <a:noFill/>
        </p:spPr>
        <p:txBody>
          <a:bodyPr wrap="square" rtlCol="0">
            <a:spAutoFit/>
          </a:bodyPr>
          <a:lstStyle/>
          <a:p>
            <a:r>
              <a:rPr lang="en-GB" b="1" dirty="0"/>
              <a:t>JavaScript Engine</a:t>
            </a:r>
          </a:p>
        </p:txBody>
      </p:sp>
      <p:sp>
        <p:nvSpPr>
          <p:cNvPr id="21" name="Rectangle 20">
            <a:extLst>
              <a:ext uri="{FF2B5EF4-FFF2-40B4-BE49-F238E27FC236}">
                <a16:creationId xmlns:a16="http://schemas.microsoft.com/office/drawing/2014/main" id="{54254475-EE05-49B8-BBAE-169BCDF2C478}"/>
              </a:ext>
            </a:extLst>
          </p:cNvPr>
          <p:cNvSpPr/>
          <p:nvPr/>
        </p:nvSpPr>
        <p:spPr>
          <a:xfrm>
            <a:off x="367124" y="1683027"/>
            <a:ext cx="9250017" cy="4663670"/>
          </a:xfrm>
          <a:prstGeom prst="rect">
            <a:avLst/>
          </a:prstGeom>
          <a:noFill/>
          <a:ln w="381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TextBox 21">
            <a:extLst>
              <a:ext uri="{FF2B5EF4-FFF2-40B4-BE49-F238E27FC236}">
                <a16:creationId xmlns:a16="http://schemas.microsoft.com/office/drawing/2014/main" id="{552F7950-139C-47CB-8D1A-060E283865BF}"/>
              </a:ext>
            </a:extLst>
          </p:cNvPr>
          <p:cNvSpPr txBox="1"/>
          <p:nvPr/>
        </p:nvSpPr>
        <p:spPr>
          <a:xfrm>
            <a:off x="5596561" y="2056573"/>
            <a:ext cx="1630017"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Parsing</a:t>
            </a:r>
          </a:p>
        </p:txBody>
      </p:sp>
      <p:cxnSp>
        <p:nvCxnSpPr>
          <p:cNvPr id="23" name="Straight Arrow Connector 22">
            <a:extLst>
              <a:ext uri="{FF2B5EF4-FFF2-40B4-BE49-F238E27FC236}">
                <a16:creationId xmlns:a16="http://schemas.microsoft.com/office/drawing/2014/main" id="{BE0F8C10-5AFA-48F0-89CE-4EF98D1418C9}"/>
              </a:ext>
            </a:extLst>
          </p:cNvPr>
          <p:cNvCxnSpPr>
            <a:cxnSpLocks/>
          </p:cNvCxnSpPr>
          <p:nvPr/>
        </p:nvCxnSpPr>
        <p:spPr>
          <a:xfrm>
            <a:off x="6347793" y="1377174"/>
            <a:ext cx="0" cy="664713"/>
          </a:xfrm>
          <a:prstGeom prst="straightConnector1">
            <a:avLst/>
          </a:prstGeom>
          <a:ln w="95250">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9DAB6EC6-DA55-48B9-86D4-4DAFAA603E22}"/>
              </a:ext>
            </a:extLst>
          </p:cNvPr>
          <p:cNvSpPr txBox="1"/>
          <p:nvPr/>
        </p:nvSpPr>
        <p:spPr>
          <a:xfrm>
            <a:off x="497573" y="1779574"/>
            <a:ext cx="4938304" cy="923330"/>
          </a:xfrm>
          <a:prstGeom prst="rect">
            <a:avLst/>
          </a:prstGeom>
          <a:noFill/>
        </p:spPr>
        <p:txBody>
          <a:bodyPr wrap="square" rtlCol="0">
            <a:spAutoFit/>
          </a:bodyPr>
          <a:lstStyle/>
          <a:p>
            <a:r>
              <a:rPr lang="en-GB" b="1" dirty="0"/>
              <a:t>Parsing means reading the code and splitting it up into known pieces such as variables to make an Abstract Syntax tree.</a:t>
            </a:r>
          </a:p>
        </p:txBody>
      </p:sp>
      <p:sp>
        <p:nvSpPr>
          <p:cNvPr id="26" name="TextBox 25">
            <a:extLst>
              <a:ext uri="{FF2B5EF4-FFF2-40B4-BE49-F238E27FC236}">
                <a16:creationId xmlns:a16="http://schemas.microsoft.com/office/drawing/2014/main" id="{EC2E3C18-E15C-4428-A3BF-A0BB0F8E348A}"/>
              </a:ext>
            </a:extLst>
          </p:cNvPr>
          <p:cNvSpPr txBox="1"/>
          <p:nvPr/>
        </p:nvSpPr>
        <p:spPr>
          <a:xfrm>
            <a:off x="6931823" y="2255382"/>
            <a:ext cx="589510" cy="369332"/>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AST</a:t>
            </a:r>
          </a:p>
        </p:txBody>
      </p:sp>
      <p:cxnSp>
        <p:nvCxnSpPr>
          <p:cNvPr id="27" name="Straight Arrow Connector 26">
            <a:extLst>
              <a:ext uri="{FF2B5EF4-FFF2-40B4-BE49-F238E27FC236}">
                <a16:creationId xmlns:a16="http://schemas.microsoft.com/office/drawing/2014/main" id="{448965E0-50E4-4C1B-844B-EC9D1E5ADF55}"/>
              </a:ext>
            </a:extLst>
          </p:cNvPr>
          <p:cNvCxnSpPr>
            <a:cxnSpLocks/>
          </p:cNvCxnSpPr>
          <p:nvPr/>
        </p:nvCxnSpPr>
        <p:spPr>
          <a:xfrm>
            <a:off x="6376641" y="2440048"/>
            <a:ext cx="0" cy="1037285"/>
          </a:xfrm>
          <a:prstGeom prst="straightConnector1">
            <a:avLst/>
          </a:prstGeom>
          <a:ln w="95250">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398A3975-BB19-425C-B9EB-B17D23127AA9}"/>
              </a:ext>
            </a:extLst>
          </p:cNvPr>
          <p:cNvSpPr txBox="1"/>
          <p:nvPr/>
        </p:nvSpPr>
        <p:spPr>
          <a:xfrm>
            <a:off x="5578806" y="3453746"/>
            <a:ext cx="1630017"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Compilation</a:t>
            </a:r>
          </a:p>
        </p:txBody>
      </p:sp>
      <p:sp>
        <p:nvSpPr>
          <p:cNvPr id="29" name="TextBox 28">
            <a:extLst>
              <a:ext uri="{FF2B5EF4-FFF2-40B4-BE49-F238E27FC236}">
                <a16:creationId xmlns:a16="http://schemas.microsoft.com/office/drawing/2014/main" id="{06CBF51F-A08D-45DF-90FC-450873999F04}"/>
              </a:ext>
            </a:extLst>
          </p:cNvPr>
          <p:cNvSpPr txBox="1"/>
          <p:nvPr/>
        </p:nvSpPr>
        <p:spPr>
          <a:xfrm>
            <a:off x="540663" y="2948819"/>
            <a:ext cx="4702431" cy="646331"/>
          </a:xfrm>
          <a:prstGeom prst="rect">
            <a:avLst/>
          </a:prstGeom>
          <a:noFill/>
        </p:spPr>
        <p:txBody>
          <a:bodyPr wrap="square" rtlCol="0">
            <a:spAutoFit/>
          </a:bodyPr>
          <a:lstStyle/>
          <a:p>
            <a:r>
              <a:rPr lang="en-GB" b="1" dirty="0"/>
              <a:t>Compilation means taking the Abstract Syntax Tree and converting it to machine code.</a:t>
            </a:r>
          </a:p>
        </p:txBody>
      </p:sp>
      <p:sp>
        <p:nvSpPr>
          <p:cNvPr id="30" name="TextBox 29">
            <a:extLst>
              <a:ext uri="{FF2B5EF4-FFF2-40B4-BE49-F238E27FC236}">
                <a16:creationId xmlns:a16="http://schemas.microsoft.com/office/drawing/2014/main" id="{4FA47CEE-E92E-4CED-88AB-703FCB37D8B6}"/>
              </a:ext>
            </a:extLst>
          </p:cNvPr>
          <p:cNvSpPr txBox="1"/>
          <p:nvPr/>
        </p:nvSpPr>
        <p:spPr>
          <a:xfrm>
            <a:off x="7000522" y="3682389"/>
            <a:ext cx="589510" cy="369332"/>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AST</a:t>
            </a:r>
          </a:p>
        </p:txBody>
      </p:sp>
      <p:cxnSp>
        <p:nvCxnSpPr>
          <p:cNvPr id="31" name="Straight Arrow Connector 30">
            <a:extLst>
              <a:ext uri="{FF2B5EF4-FFF2-40B4-BE49-F238E27FC236}">
                <a16:creationId xmlns:a16="http://schemas.microsoft.com/office/drawing/2014/main" id="{9CB84B93-292A-48F0-8249-F1C3695634C4}"/>
              </a:ext>
            </a:extLst>
          </p:cNvPr>
          <p:cNvCxnSpPr>
            <a:cxnSpLocks/>
          </p:cNvCxnSpPr>
          <p:nvPr/>
        </p:nvCxnSpPr>
        <p:spPr>
          <a:xfrm>
            <a:off x="6354420" y="3829878"/>
            <a:ext cx="0" cy="1066296"/>
          </a:xfrm>
          <a:prstGeom prst="straightConnector1">
            <a:avLst/>
          </a:prstGeom>
          <a:ln w="95250">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7D258CDA-914F-4477-A4C9-D508589FE64C}"/>
              </a:ext>
            </a:extLst>
          </p:cNvPr>
          <p:cNvSpPr txBox="1"/>
          <p:nvPr/>
        </p:nvSpPr>
        <p:spPr>
          <a:xfrm>
            <a:off x="5596561" y="4902666"/>
            <a:ext cx="1630017"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Execution</a:t>
            </a:r>
          </a:p>
        </p:txBody>
      </p:sp>
      <p:sp>
        <p:nvSpPr>
          <p:cNvPr id="33" name="TextBox 32">
            <a:extLst>
              <a:ext uri="{FF2B5EF4-FFF2-40B4-BE49-F238E27FC236}">
                <a16:creationId xmlns:a16="http://schemas.microsoft.com/office/drawing/2014/main" id="{A06F3B69-646A-4B50-8596-D92335804B44}"/>
              </a:ext>
            </a:extLst>
          </p:cNvPr>
          <p:cNvSpPr txBox="1"/>
          <p:nvPr/>
        </p:nvSpPr>
        <p:spPr>
          <a:xfrm>
            <a:off x="5578806" y="5526853"/>
            <a:ext cx="4472690" cy="646331"/>
          </a:xfrm>
          <a:prstGeom prst="rect">
            <a:avLst/>
          </a:prstGeom>
          <a:noFill/>
        </p:spPr>
        <p:txBody>
          <a:bodyPr wrap="square" rtlCol="0">
            <a:spAutoFit/>
          </a:bodyPr>
          <a:lstStyle/>
          <a:p>
            <a:r>
              <a:rPr lang="en-GB" b="1" dirty="0"/>
              <a:t>It then gets executes right away because modern JavaScript is Just-in-time.</a:t>
            </a:r>
          </a:p>
        </p:txBody>
      </p:sp>
      <p:sp>
        <p:nvSpPr>
          <p:cNvPr id="34" name="TextBox 33">
            <a:extLst>
              <a:ext uri="{FF2B5EF4-FFF2-40B4-BE49-F238E27FC236}">
                <a16:creationId xmlns:a16="http://schemas.microsoft.com/office/drawing/2014/main" id="{78CCF907-E419-425E-9273-79BE58C6AB66}"/>
              </a:ext>
            </a:extLst>
          </p:cNvPr>
          <p:cNvSpPr txBox="1"/>
          <p:nvPr/>
        </p:nvSpPr>
        <p:spPr>
          <a:xfrm>
            <a:off x="8006658" y="3190674"/>
            <a:ext cx="1395364" cy="646331"/>
          </a:xfrm>
          <a:prstGeom prst="rect">
            <a:avLst/>
          </a:prstGeom>
          <a:noFill/>
        </p:spPr>
        <p:txBody>
          <a:bodyPr wrap="square" rtlCol="0">
            <a:spAutoFit/>
          </a:bodyPr>
          <a:lstStyle/>
          <a:p>
            <a:r>
              <a:rPr lang="en-GB" b="1" dirty="0">
                <a:solidFill>
                  <a:srgbClr val="FF0000"/>
                </a:solidFill>
              </a:rPr>
              <a:t>Just-in-time compilation</a:t>
            </a:r>
          </a:p>
        </p:txBody>
      </p:sp>
      <p:sp>
        <p:nvSpPr>
          <p:cNvPr id="37" name="TextBox 36">
            <a:extLst>
              <a:ext uri="{FF2B5EF4-FFF2-40B4-BE49-F238E27FC236}">
                <a16:creationId xmlns:a16="http://schemas.microsoft.com/office/drawing/2014/main" id="{C4263098-C197-407F-927E-AC9815544326}"/>
              </a:ext>
            </a:extLst>
          </p:cNvPr>
          <p:cNvSpPr txBox="1"/>
          <p:nvPr/>
        </p:nvSpPr>
        <p:spPr>
          <a:xfrm>
            <a:off x="8123541" y="4753244"/>
            <a:ext cx="1395364" cy="646331"/>
          </a:xfrm>
          <a:prstGeom prst="rect">
            <a:avLst/>
          </a:prstGeom>
          <a:noFill/>
        </p:spPr>
        <p:txBody>
          <a:bodyPr wrap="square" rtlCol="0">
            <a:spAutoFit/>
          </a:bodyPr>
          <a:lstStyle/>
          <a:p>
            <a:r>
              <a:rPr lang="en-GB" b="1" dirty="0">
                <a:solidFill>
                  <a:srgbClr val="FF0000"/>
                </a:solidFill>
              </a:rPr>
              <a:t>Happens in Call Stack</a:t>
            </a:r>
          </a:p>
        </p:txBody>
      </p:sp>
      <p:cxnSp>
        <p:nvCxnSpPr>
          <p:cNvPr id="38" name="Straight Arrow Connector 37">
            <a:extLst>
              <a:ext uri="{FF2B5EF4-FFF2-40B4-BE49-F238E27FC236}">
                <a16:creationId xmlns:a16="http://schemas.microsoft.com/office/drawing/2014/main" id="{635B1A19-DC40-4ECC-A6BD-99477F247668}"/>
              </a:ext>
            </a:extLst>
          </p:cNvPr>
          <p:cNvCxnSpPr>
            <a:cxnSpLocks/>
          </p:cNvCxnSpPr>
          <p:nvPr/>
        </p:nvCxnSpPr>
        <p:spPr>
          <a:xfrm flipH="1">
            <a:off x="7236554" y="3521742"/>
            <a:ext cx="804240" cy="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AF3C2050-BB52-459F-AAE1-8A4BF26A421E}"/>
              </a:ext>
            </a:extLst>
          </p:cNvPr>
          <p:cNvCxnSpPr>
            <a:cxnSpLocks/>
          </p:cNvCxnSpPr>
          <p:nvPr/>
        </p:nvCxnSpPr>
        <p:spPr>
          <a:xfrm flipH="1">
            <a:off x="7353944" y="5069035"/>
            <a:ext cx="804240" cy="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5C107FE6-82D7-4825-986B-756DA28E6323}"/>
              </a:ext>
            </a:extLst>
          </p:cNvPr>
          <p:cNvSpPr txBox="1"/>
          <p:nvPr/>
        </p:nvSpPr>
        <p:spPr>
          <a:xfrm>
            <a:off x="549155" y="3761374"/>
            <a:ext cx="2771962" cy="2585323"/>
          </a:xfrm>
          <a:prstGeom prst="rect">
            <a:avLst/>
          </a:prstGeom>
          <a:noFill/>
        </p:spPr>
        <p:txBody>
          <a:bodyPr wrap="square" rtlCol="0">
            <a:spAutoFit/>
          </a:bodyPr>
          <a:lstStyle/>
          <a:p>
            <a:r>
              <a:rPr lang="en-GB" b="1" dirty="0"/>
              <a:t>In the beginning the Engine creates a very basic un-optimised version of the code to the get the program running then in a background thread it optimises the code for better efficiency and updates the compilation.</a:t>
            </a:r>
          </a:p>
        </p:txBody>
      </p:sp>
      <p:sp>
        <p:nvSpPr>
          <p:cNvPr id="46" name="TextBox 45">
            <a:extLst>
              <a:ext uri="{FF2B5EF4-FFF2-40B4-BE49-F238E27FC236}">
                <a16:creationId xmlns:a16="http://schemas.microsoft.com/office/drawing/2014/main" id="{396BC187-6819-426E-9415-7B09E4D84FC4}"/>
              </a:ext>
            </a:extLst>
          </p:cNvPr>
          <p:cNvSpPr txBox="1"/>
          <p:nvPr/>
        </p:nvSpPr>
        <p:spPr>
          <a:xfrm>
            <a:off x="3310201" y="4121770"/>
            <a:ext cx="1630017"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Optimisation</a:t>
            </a:r>
          </a:p>
        </p:txBody>
      </p:sp>
      <p:cxnSp>
        <p:nvCxnSpPr>
          <p:cNvPr id="47" name="Straight Arrow Connector 46">
            <a:extLst>
              <a:ext uri="{FF2B5EF4-FFF2-40B4-BE49-F238E27FC236}">
                <a16:creationId xmlns:a16="http://schemas.microsoft.com/office/drawing/2014/main" id="{1D964692-5061-4118-9CA5-09FFA4BE20AD}"/>
              </a:ext>
            </a:extLst>
          </p:cNvPr>
          <p:cNvCxnSpPr>
            <a:cxnSpLocks/>
            <a:stCxn id="32" idx="1"/>
          </p:cNvCxnSpPr>
          <p:nvPr/>
        </p:nvCxnSpPr>
        <p:spPr>
          <a:xfrm flipH="1" flipV="1">
            <a:off x="4770781" y="4491102"/>
            <a:ext cx="825780" cy="596230"/>
          </a:xfrm>
          <a:prstGeom prst="straightConnector1">
            <a:avLst/>
          </a:prstGeom>
          <a:ln w="9525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66BD3F57-11E3-4A01-8DEC-62BD1335E5E5}"/>
              </a:ext>
            </a:extLst>
          </p:cNvPr>
          <p:cNvCxnSpPr>
            <a:cxnSpLocks/>
          </p:cNvCxnSpPr>
          <p:nvPr/>
        </p:nvCxnSpPr>
        <p:spPr>
          <a:xfrm flipV="1">
            <a:off x="4855500" y="3653193"/>
            <a:ext cx="708569" cy="435536"/>
          </a:xfrm>
          <a:prstGeom prst="straightConnector1">
            <a:avLst/>
          </a:prstGeom>
          <a:ln w="95250">
            <a:solidFill>
              <a:srgbClr val="0070C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06027642"/>
      </p:ext>
    </p:extLst>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E81DA4C-83A6-411A-A85A-261A45679437}"/>
              </a:ext>
            </a:extLst>
          </p:cNvPr>
          <p:cNvSpPr txBox="1"/>
          <p:nvPr/>
        </p:nvSpPr>
        <p:spPr>
          <a:xfrm>
            <a:off x="145773" y="66608"/>
            <a:ext cx="9250017" cy="584775"/>
          </a:xfrm>
          <a:prstGeom prst="rect">
            <a:avLst/>
          </a:prstGeom>
          <a:noFill/>
        </p:spPr>
        <p:txBody>
          <a:bodyPr wrap="square">
            <a:spAutoFit/>
          </a:bodyPr>
          <a:lstStyle/>
          <a:p>
            <a:r>
              <a:rPr lang="en-GB" sz="3200" b="0" i="0" dirty="0">
                <a:solidFill>
                  <a:srgbClr val="1C1D1F"/>
                </a:solidFill>
                <a:effectLst/>
              </a:rPr>
              <a:t>JavaScript Runtime in the Browser</a:t>
            </a:r>
          </a:p>
        </p:txBody>
      </p:sp>
      <p:pic>
        <p:nvPicPr>
          <p:cNvPr id="3" name="Picture 2">
            <a:extLst>
              <a:ext uri="{FF2B5EF4-FFF2-40B4-BE49-F238E27FC236}">
                <a16:creationId xmlns:a16="http://schemas.microsoft.com/office/drawing/2014/main" id="{1056F5A0-E829-4FEA-9F0D-1B9BBBCEA906}"/>
              </a:ext>
            </a:extLst>
          </p:cNvPr>
          <p:cNvPicPr>
            <a:picLocks noChangeAspect="1"/>
          </p:cNvPicPr>
          <p:nvPr/>
        </p:nvPicPr>
        <p:blipFill>
          <a:blip r:embed="rId2"/>
          <a:stretch>
            <a:fillRect/>
          </a:stretch>
        </p:blipFill>
        <p:spPr>
          <a:xfrm>
            <a:off x="5906026" y="1313677"/>
            <a:ext cx="3543379" cy="4202612"/>
          </a:xfrm>
          <a:prstGeom prst="rect">
            <a:avLst/>
          </a:prstGeom>
        </p:spPr>
      </p:pic>
      <p:sp>
        <p:nvSpPr>
          <p:cNvPr id="4" name="TextBox 3">
            <a:extLst>
              <a:ext uri="{FF2B5EF4-FFF2-40B4-BE49-F238E27FC236}">
                <a16:creationId xmlns:a16="http://schemas.microsoft.com/office/drawing/2014/main" id="{503B7E21-CE31-4589-A9AC-8B11615224DA}"/>
              </a:ext>
            </a:extLst>
          </p:cNvPr>
          <p:cNvSpPr txBox="1"/>
          <p:nvPr/>
        </p:nvSpPr>
        <p:spPr>
          <a:xfrm>
            <a:off x="6437138" y="4733956"/>
            <a:ext cx="2468944" cy="369332"/>
          </a:xfrm>
          <a:prstGeom prst="rect">
            <a:avLst/>
          </a:prstGeom>
          <a:noFill/>
        </p:spPr>
        <p:txBody>
          <a:bodyPr wrap="square" rtlCol="0">
            <a:spAutoFit/>
          </a:bodyPr>
          <a:lstStyle/>
          <a:p>
            <a:r>
              <a:rPr lang="en-GB" b="1" dirty="0"/>
              <a:t>Call Stack		     Heap</a:t>
            </a:r>
          </a:p>
        </p:txBody>
      </p:sp>
      <p:sp>
        <p:nvSpPr>
          <p:cNvPr id="5" name="Rectangle 4">
            <a:extLst>
              <a:ext uri="{FF2B5EF4-FFF2-40B4-BE49-F238E27FC236}">
                <a16:creationId xmlns:a16="http://schemas.microsoft.com/office/drawing/2014/main" id="{FF482709-879B-4BB6-8E9B-B6237D7605F0}"/>
              </a:ext>
            </a:extLst>
          </p:cNvPr>
          <p:cNvSpPr/>
          <p:nvPr/>
        </p:nvSpPr>
        <p:spPr>
          <a:xfrm>
            <a:off x="145773" y="707283"/>
            <a:ext cx="9432235" cy="5932055"/>
          </a:xfrm>
          <a:prstGeom prst="rect">
            <a:avLst/>
          </a:prstGeom>
          <a:noFill/>
          <a:ln w="381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TextBox 6">
            <a:extLst>
              <a:ext uri="{FF2B5EF4-FFF2-40B4-BE49-F238E27FC236}">
                <a16:creationId xmlns:a16="http://schemas.microsoft.com/office/drawing/2014/main" id="{590C4741-2730-407B-8842-E74D52E9A226}"/>
              </a:ext>
            </a:extLst>
          </p:cNvPr>
          <p:cNvSpPr txBox="1"/>
          <p:nvPr/>
        </p:nvSpPr>
        <p:spPr>
          <a:xfrm>
            <a:off x="8065595" y="1957244"/>
            <a:ext cx="840487" cy="369332"/>
          </a:xfrm>
          <a:prstGeom prst="rect">
            <a:avLst/>
          </a:prstGeom>
          <a:noFill/>
        </p:spPr>
        <p:txBody>
          <a:bodyPr wrap="square" rtlCol="0">
            <a:spAutoFit/>
          </a:bodyPr>
          <a:lstStyle/>
          <a:p>
            <a:r>
              <a:rPr lang="en-GB" b="1" dirty="0"/>
              <a:t>Engine</a:t>
            </a:r>
          </a:p>
        </p:txBody>
      </p:sp>
      <p:sp>
        <p:nvSpPr>
          <p:cNvPr id="8" name="TextBox 7">
            <a:extLst>
              <a:ext uri="{FF2B5EF4-FFF2-40B4-BE49-F238E27FC236}">
                <a16:creationId xmlns:a16="http://schemas.microsoft.com/office/drawing/2014/main" id="{447ADC23-62C6-47B6-B2B8-ACCCE90327E5}"/>
              </a:ext>
            </a:extLst>
          </p:cNvPr>
          <p:cNvSpPr txBox="1"/>
          <p:nvPr/>
        </p:nvSpPr>
        <p:spPr>
          <a:xfrm>
            <a:off x="542607" y="2205306"/>
            <a:ext cx="1325217" cy="369332"/>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DOM</a:t>
            </a:r>
          </a:p>
        </p:txBody>
      </p:sp>
      <p:sp>
        <p:nvSpPr>
          <p:cNvPr id="9" name="TextBox 8">
            <a:extLst>
              <a:ext uri="{FF2B5EF4-FFF2-40B4-BE49-F238E27FC236}">
                <a16:creationId xmlns:a16="http://schemas.microsoft.com/office/drawing/2014/main" id="{2F1C38CF-1E59-4485-A870-1D089F6EA0DA}"/>
              </a:ext>
            </a:extLst>
          </p:cNvPr>
          <p:cNvSpPr txBox="1"/>
          <p:nvPr/>
        </p:nvSpPr>
        <p:spPr>
          <a:xfrm>
            <a:off x="1975967" y="2205306"/>
            <a:ext cx="1325217" cy="369332"/>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TIMERS</a:t>
            </a:r>
          </a:p>
        </p:txBody>
      </p:sp>
      <p:sp>
        <p:nvSpPr>
          <p:cNvPr id="10" name="TextBox 9">
            <a:extLst>
              <a:ext uri="{FF2B5EF4-FFF2-40B4-BE49-F238E27FC236}">
                <a16:creationId xmlns:a16="http://schemas.microsoft.com/office/drawing/2014/main" id="{FEBF964A-E9CF-4E59-B2A8-0C9D7B2F6FA5}"/>
              </a:ext>
            </a:extLst>
          </p:cNvPr>
          <p:cNvSpPr txBox="1"/>
          <p:nvPr/>
        </p:nvSpPr>
        <p:spPr>
          <a:xfrm>
            <a:off x="542606" y="2669665"/>
            <a:ext cx="1325217" cy="369332"/>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Fetch API</a:t>
            </a:r>
          </a:p>
        </p:txBody>
      </p:sp>
      <p:sp>
        <p:nvSpPr>
          <p:cNvPr id="11" name="TextBox 10">
            <a:extLst>
              <a:ext uri="{FF2B5EF4-FFF2-40B4-BE49-F238E27FC236}">
                <a16:creationId xmlns:a16="http://schemas.microsoft.com/office/drawing/2014/main" id="{17EBB0EB-F5D8-4AA6-8055-64BE96421B73}"/>
              </a:ext>
            </a:extLst>
          </p:cNvPr>
          <p:cNvSpPr txBox="1"/>
          <p:nvPr/>
        </p:nvSpPr>
        <p:spPr>
          <a:xfrm>
            <a:off x="1975966" y="2669665"/>
            <a:ext cx="1325217" cy="369332"/>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a:t>
            </a:r>
          </a:p>
        </p:txBody>
      </p:sp>
      <p:sp>
        <p:nvSpPr>
          <p:cNvPr id="12" name="Rectangle 11">
            <a:extLst>
              <a:ext uri="{FF2B5EF4-FFF2-40B4-BE49-F238E27FC236}">
                <a16:creationId xmlns:a16="http://schemas.microsoft.com/office/drawing/2014/main" id="{10D74C53-4FC7-41A5-AE6A-CD3B34648314}"/>
              </a:ext>
            </a:extLst>
          </p:cNvPr>
          <p:cNvSpPr/>
          <p:nvPr/>
        </p:nvSpPr>
        <p:spPr>
          <a:xfrm>
            <a:off x="325320" y="1642622"/>
            <a:ext cx="3286539" cy="1658877"/>
          </a:xfrm>
          <a:prstGeom prst="rect">
            <a:avLst/>
          </a:prstGeom>
          <a:noFill/>
          <a:ln w="1270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TextBox 12">
            <a:extLst>
              <a:ext uri="{FF2B5EF4-FFF2-40B4-BE49-F238E27FC236}">
                <a16:creationId xmlns:a16="http://schemas.microsoft.com/office/drawing/2014/main" id="{3CC90799-FF96-4F7B-81BA-C056BF3E6982}"/>
              </a:ext>
            </a:extLst>
          </p:cNvPr>
          <p:cNvSpPr txBox="1"/>
          <p:nvPr/>
        </p:nvSpPr>
        <p:spPr>
          <a:xfrm>
            <a:off x="1401675" y="1734028"/>
            <a:ext cx="1133827" cy="369332"/>
          </a:xfrm>
          <a:prstGeom prst="rect">
            <a:avLst/>
          </a:prstGeom>
          <a:noFill/>
        </p:spPr>
        <p:txBody>
          <a:bodyPr wrap="square">
            <a:spAutoFit/>
          </a:bodyPr>
          <a:lstStyle/>
          <a:p>
            <a:r>
              <a:rPr lang="en-GB" b="1" i="0" dirty="0">
                <a:solidFill>
                  <a:srgbClr val="1C1D1F"/>
                </a:solidFill>
                <a:effectLst/>
              </a:rPr>
              <a:t>Web APIs</a:t>
            </a:r>
          </a:p>
        </p:txBody>
      </p:sp>
      <p:sp>
        <p:nvSpPr>
          <p:cNvPr id="14" name="TextBox 13">
            <a:extLst>
              <a:ext uri="{FF2B5EF4-FFF2-40B4-BE49-F238E27FC236}">
                <a16:creationId xmlns:a16="http://schemas.microsoft.com/office/drawing/2014/main" id="{C3EF16D3-9B31-4058-AAC1-8475A46F82B7}"/>
              </a:ext>
            </a:extLst>
          </p:cNvPr>
          <p:cNvSpPr txBox="1"/>
          <p:nvPr/>
        </p:nvSpPr>
        <p:spPr>
          <a:xfrm>
            <a:off x="137085" y="733789"/>
            <a:ext cx="3698715" cy="646331"/>
          </a:xfrm>
          <a:prstGeom prst="rect">
            <a:avLst/>
          </a:prstGeom>
          <a:noFill/>
        </p:spPr>
        <p:txBody>
          <a:bodyPr wrap="square">
            <a:spAutoFit/>
          </a:bodyPr>
          <a:lstStyle/>
          <a:p>
            <a:r>
              <a:rPr lang="en-GB" b="1" i="0" dirty="0">
                <a:solidFill>
                  <a:srgbClr val="FF0000"/>
                </a:solidFill>
                <a:effectLst/>
              </a:rPr>
              <a:t>Functionalities provided to the engine accessible on windows object</a:t>
            </a:r>
          </a:p>
        </p:txBody>
      </p:sp>
      <p:cxnSp>
        <p:nvCxnSpPr>
          <p:cNvPr id="15" name="Straight Arrow Connector 14">
            <a:extLst>
              <a:ext uri="{FF2B5EF4-FFF2-40B4-BE49-F238E27FC236}">
                <a16:creationId xmlns:a16="http://schemas.microsoft.com/office/drawing/2014/main" id="{3B684674-442D-4165-8992-AA35E034D915}"/>
              </a:ext>
            </a:extLst>
          </p:cNvPr>
          <p:cNvCxnSpPr>
            <a:cxnSpLocks/>
          </p:cNvCxnSpPr>
          <p:nvPr/>
        </p:nvCxnSpPr>
        <p:spPr>
          <a:xfrm>
            <a:off x="1155198" y="1337822"/>
            <a:ext cx="0" cy="585451"/>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4D7706CD-5C99-4CB2-8DB7-021B79958410}"/>
              </a:ext>
            </a:extLst>
          </p:cNvPr>
          <p:cNvSpPr/>
          <p:nvPr/>
        </p:nvSpPr>
        <p:spPr>
          <a:xfrm>
            <a:off x="325320" y="3807460"/>
            <a:ext cx="3286539" cy="1658877"/>
          </a:xfrm>
          <a:prstGeom prst="rect">
            <a:avLst/>
          </a:prstGeom>
          <a:noFill/>
          <a:ln w="1270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TextBox 18">
            <a:extLst>
              <a:ext uri="{FF2B5EF4-FFF2-40B4-BE49-F238E27FC236}">
                <a16:creationId xmlns:a16="http://schemas.microsoft.com/office/drawing/2014/main" id="{F181D94D-E14B-4051-BD12-8C2F5C19FF73}"/>
              </a:ext>
            </a:extLst>
          </p:cNvPr>
          <p:cNvSpPr txBox="1"/>
          <p:nvPr/>
        </p:nvSpPr>
        <p:spPr>
          <a:xfrm>
            <a:off x="990856" y="3898866"/>
            <a:ext cx="1899508" cy="369332"/>
          </a:xfrm>
          <a:prstGeom prst="rect">
            <a:avLst/>
          </a:prstGeom>
          <a:noFill/>
        </p:spPr>
        <p:txBody>
          <a:bodyPr wrap="square">
            <a:spAutoFit/>
          </a:bodyPr>
          <a:lstStyle/>
          <a:p>
            <a:r>
              <a:rPr lang="en-GB" b="1" i="0" dirty="0">
                <a:solidFill>
                  <a:srgbClr val="1C1D1F"/>
                </a:solidFill>
                <a:effectLst/>
              </a:rPr>
              <a:t>CALLBACK QUEUE</a:t>
            </a:r>
          </a:p>
        </p:txBody>
      </p:sp>
      <p:sp>
        <p:nvSpPr>
          <p:cNvPr id="20" name="TextBox 19">
            <a:extLst>
              <a:ext uri="{FF2B5EF4-FFF2-40B4-BE49-F238E27FC236}">
                <a16:creationId xmlns:a16="http://schemas.microsoft.com/office/drawing/2014/main" id="{14DF12F2-5F18-455C-BF46-ED3D6DE9EDFF}"/>
              </a:ext>
            </a:extLst>
          </p:cNvPr>
          <p:cNvSpPr txBox="1"/>
          <p:nvPr/>
        </p:nvSpPr>
        <p:spPr>
          <a:xfrm>
            <a:off x="542607" y="4404827"/>
            <a:ext cx="1325217" cy="369332"/>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a:t>
            </a:r>
          </a:p>
        </p:txBody>
      </p:sp>
      <p:sp>
        <p:nvSpPr>
          <p:cNvPr id="21" name="TextBox 20">
            <a:extLst>
              <a:ext uri="{FF2B5EF4-FFF2-40B4-BE49-F238E27FC236}">
                <a16:creationId xmlns:a16="http://schemas.microsoft.com/office/drawing/2014/main" id="{F5931BB5-3987-40C0-B4F0-E43B88191E2B}"/>
              </a:ext>
            </a:extLst>
          </p:cNvPr>
          <p:cNvSpPr txBox="1"/>
          <p:nvPr/>
        </p:nvSpPr>
        <p:spPr>
          <a:xfrm>
            <a:off x="1975967" y="4404827"/>
            <a:ext cx="1325217" cy="369332"/>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Data</a:t>
            </a:r>
          </a:p>
        </p:txBody>
      </p:sp>
      <p:sp>
        <p:nvSpPr>
          <p:cNvPr id="22" name="TextBox 21">
            <a:extLst>
              <a:ext uri="{FF2B5EF4-FFF2-40B4-BE49-F238E27FC236}">
                <a16:creationId xmlns:a16="http://schemas.microsoft.com/office/drawing/2014/main" id="{9767099A-90FE-4E40-AB3F-DA7CC079E124}"/>
              </a:ext>
            </a:extLst>
          </p:cNvPr>
          <p:cNvSpPr txBox="1"/>
          <p:nvPr/>
        </p:nvSpPr>
        <p:spPr>
          <a:xfrm>
            <a:off x="542606" y="4869186"/>
            <a:ext cx="1325217" cy="369332"/>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timer</a:t>
            </a:r>
          </a:p>
        </p:txBody>
      </p:sp>
      <p:sp>
        <p:nvSpPr>
          <p:cNvPr id="23" name="TextBox 22">
            <a:extLst>
              <a:ext uri="{FF2B5EF4-FFF2-40B4-BE49-F238E27FC236}">
                <a16:creationId xmlns:a16="http://schemas.microsoft.com/office/drawing/2014/main" id="{755EF50F-8071-494A-9CD9-9A26B4CADD43}"/>
              </a:ext>
            </a:extLst>
          </p:cNvPr>
          <p:cNvSpPr txBox="1"/>
          <p:nvPr/>
        </p:nvSpPr>
        <p:spPr>
          <a:xfrm>
            <a:off x="1975966" y="4869186"/>
            <a:ext cx="1325217" cy="369332"/>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Click</a:t>
            </a:r>
          </a:p>
        </p:txBody>
      </p:sp>
      <p:sp>
        <p:nvSpPr>
          <p:cNvPr id="24" name="TextBox 23">
            <a:extLst>
              <a:ext uri="{FF2B5EF4-FFF2-40B4-BE49-F238E27FC236}">
                <a16:creationId xmlns:a16="http://schemas.microsoft.com/office/drawing/2014/main" id="{36D1ABBC-5638-42A2-8420-32088006D92A}"/>
              </a:ext>
            </a:extLst>
          </p:cNvPr>
          <p:cNvSpPr txBox="1"/>
          <p:nvPr/>
        </p:nvSpPr>
        <p:spPr>
          <a:xfrm>
            <a:off x="5966467" y="4107827"/>
            <a:ext cx="1325217" cy="369332"/>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Click</a:t>
            </a:r>
          </a:p>
        </p:txBody>
      </p:sp>
      <p:sp>
        <p:nvSpPr>
          <p:cNvPr id="27" name="TextBox 26">
            <a:extLst>
              <a:ext uri="{FF2B5EF4-FFF2-40B4-BE49-F238E27FC236}">
                <a16:creationId xmlns:a16="http://schemas.microsoft.com/office/drawing/2014/main" id="{EDC8B5B7-2055-4929-8ADF-18F2E47BB2DD}"/>
              </a:ext>
            </a:extLst>
          </p:cNvPr>
          <p:cNvSpPr txBox="1"/>
          <p:nvPr/>
        </p:nvSpPr>
        <p:spPr>
          <a:xfrm>
            <a:off x="450837" y="5756155"/>
            <a:ext cx="2979546" cy="646331"/>
          </a:xfrm>
          <a:prstGeom prst="rect">
            <a:avLst/>
          </a:prstGeom>
          <a:noFill/>
        </p:spPr>
        <p:txBody>
          <a:bodyPr wrap="square">
            <a:spAutoFit/>
          </a:bodyPr>
          <a:lstStyle/>
          <a:p>
            <a:r>
              <a:rPr lang="en-GB" b="1" i="0" dirty="0">
                <a:solidFill>
                  <a:srgbClr val="FF0000"/>
                </a:solidFill>
                <a:effectLst/>
              </a:rPr>
              <a:t>Example: </a:t>
            </a:r>
            <a:r>
              <a:rPr lang="en-GB" b="1" dirty="0">
                <a:solidFill>
                  <a:srgbClr val="FF0000"/>
                </a:solidFill>
              </a:rPr>
              <a:t>Call-back</a:t>
            </a:r>
            <a:r>
              <a:rPr lang="en-GB" b="1" i="0" dirty="0">
                <a:solidFill>
                  <a:srgbClr val="FF0000"/>
                </a:solidFill>
                <a:effectLst/>
              </a:rPr>
              <a:t> function from DOM event Listener.</a:t>
            </a:r>
          </a:p>
        </p:txBody>
      </p:sp>
      <p:cxnSp>
        <p:nvCxnSpPr>
          <p:cNvPr id="28" name="Straight Arrow Connector 27">
            <a:extLst>
              <a:ext uri="{FF2B5EF4-FFF2-40B4-BE49-F238E27FC236}">
                <a16:creationId xmlns:a16="http://schemas.microsoft.com/office/drawing/2014/main" id="{51680916-1FEA-4AC8-AA71-584BD8A67718}"/>
              </a:ext>
            </a:extLst>
          </p:cNvPr>
          <p:cNvCxnSpPr>
            <a:cxnSpLocks/>
          </p:cNvCxnSpPr>
          <p:nvPr/>
        </p:nvCxnSpPr>
        <p:spPr>
          <a:xfrm flipV="1">
            <a:off x="2226200" y="5140437"/>
            <a:ext cx="0" cy="604952"/>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F262EB93-761A-46AA-B526-211CF86D077C}"/>
              </a:ext>
            </a:extLst>
          </p:cNvPr>
          <p:cNvSpPr txBox="1"/>
          <p:nvPr/>
        </p:nvSpPr>
        <p:spPr>
          <a:xfrm>
            <a:off x="3749551" y="3730495"/>
            <a:ext cx="2186695" cy="1200329"/>
          </a:xfrm>
          <a:prstGeom prst="rect">
            <a:avLst/>
          </a:prstGeom>
          <a:noFill/>
        </p:spPr>
        <p:txBody>
          <a:bodyPr wrap="square">
            <a:spAutoFit/>
          </a:bodyPr>
          <a:lstStyle/>
          <a:p>
            <a:pPr algn="ctr"/>
            <a:r>
              <a:rPr lang="en-GB" b="1" i="0" dirty="0">
                <a:solidFill>
                  <a:srgbClr val="FF0000"/>
                </a:solidFill>
                <a:effectLst/>
              </a:rPr>
              <a:t>The call-back function is passed to the stack so that it can be executed.</a:t>
            </a:r>
          </a:p>
        </p:txBody>
      </p:sp>
      <p:sp>
        <p:nvSpPr>
          <p:cNvPr id="32" name="Arrow: Circular 31">
            <a:extLst>
              <a:ext uri="{FF2B5EF4-FFF2-40B4-BE49-F238E27FC236}">
                <a16:creationId xmlns:a16="http://schemas.microsoft.com/office/drawing/2014/main" id="{CDABAA00-13BE-442B-8F3B-EAECD4208D77}"/>
              </a:ext>
            </a:extLst>
          </p:cNvPr>
          <p:cNvSpPr/>
          <p:nvPr/>
        </p:nvSpPr>
        <p:spPr>
          <a:xfrm>
            <a:off x="3145030" y="2712403"/>
            <a:ext cx="3651522" cy="3338169"/>
          </a:xfrm>
          <a:prstGeom prst="circularArrow">
            <a:avLst>
              <a:gd name="adj1" fmla="val 1850"/>
              <a:gd name="adj2" fmla="val 1142319"/>
              <a:gd name="adj3" fmla="val 20824259"/>
              <a:gd name="adj4" fmla="val 1239308"/>
              <a:gd name="adj5" fmla="val 8305"/>
            </a:avLst>
          </a:prstGeom>
          <a:solidFill>
            <a:srgbClr val="FF0000">
              <a:alpha val="3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33" name="TextBox 32">
            <a:extLst>
              <a:ext uri="{FF2B5EF4-FFF2-40B4-BE49-F238E27FC236}">
                <a16:creationId xmlns:a16="http://schemas.microsoft.com/office/drawing/2014/main" id="{4D15D562-5CEF-44BE-8E89-F1F3303080B6}"/>
              </a:ext>
            </a:extLst>
          </p:cNvPr>
          <p:cNvSpPr txBox="1"/>
          <p:nvPr/>
        </p:nvSpPr>
        <p:spPr>
          <a:xfrm>
            <a:off x="4541799" y="5948915"/>
            <a:ext cx="4781928" cy="646331"/>
          </a:xfrm>
          <a:prstGeom prst="rect">
            <a:avLst/>
          </a:prstGeom>
          <a:noFill/>
        </p:spPr>
        <p:txBody>
          <a:bodyPr wrap="square">
            <a:spAutoFit/>
          </a:bodyPr>
          <a:lstStyle/>
          <a:p>
            <a:r>
              <a:rPr lang="en-GB" b="1" i="0" dirty="0">
                <a:solidFill>
                  <a:srgbClr val="FF0000"/>
                </a:solidFill>
                <a:effectLst/>
              </a:rPr>
              <a:t>The EVENT LOOP is the non-blocking mechanism that takes call-back functions to the call stack.</a:t>
            </a:r>
          </a:p>
        </p:txBody>
      </p:sp>
    </p:spTree>
    <p:extLst>
      <p:ext uri="{BB962C8B-B14F-4D97-AF65-F5344CB8AC3E}">
        <p14:creationId xmlns:p14="http://schemas.microsoft.com/office/powerpoint/2010/main" val="417070191"/>
      </p:ext>
    </p:extLst>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C45870A-4C48-46AC-AA8F-BBE9A95DCF06}"/>
              </a:ext>
            </a:extLst>
          </p:cNvPr>
          <p:cNvSpPr txBox="1"/>
          <p:nvPr/>
        </p:nvSpPr>
        <p:spPr>
          <a:xfrm>
            <a:off x="145773" y="66608"/>
            <a:ext cx="9250017" cy="584775"/>
          </a:xfrm>
          <a:prstGeom prst="rect">
            <a:avLst/>
          </a:prstGeom>
          <a:noFill/>
        </p:spPr>
        <p:txBody>
          <a:bodyPr wrap="square">
            <a:spAutoFit/>
          </a:bodyPr>
          <a:lstStyle/>
          <a:p>
            <a:r>
              <a:rPr lang="en-GB" sz="3200" b="0" i="0" dirty="0">
                <a:solidFill>
                  <a:srgbClr val="1C1D1F"/>
                </a:solidFill>
                <a:effectLst/>
              </a:rPr>
              <a:t>JavaScript Runtime in the NodeJS</a:t>
            </a:r>
          </a:p>
        </p:txBody>
      </p:sp>
      <p:pic>
        <p:nvPicPr>
          <p:cNvPr id="3" name="Picture 2">
            <a:extLst>
              <a:ext uri="{FF2B5EF4-FFF2-40B4-BE49-F238E27FC236}">
                <a16:creationId xmlns:a16="http://schemas.microsoft.com/office/drawing/2014/main" id="{A3474639-1678-4541-AA19-FB2EDCD7097B}"/>
              </a:ext>
            </a:extLst>
          </p:cNvPr>
          <p:cNvPicPr>
            <a:picLocks noChangeAspect="1"/>
          </p:cNvPicPr>
          <p:nvPr/>
        </p:nvPicPr>
        <p:blipFill>
          <a:blip r:embed="rId2"/>
          <a:stretch>
            <a:fillRect/>
          </a:stretch>
        </p:blipFill>
        <p:spPr>
          <a:xfrm>
            <a:off x="5906026" y="1313677"/>
            <a:ext cx="3543379" cy="4202612"/>
          </a:xfrm>
          <a:prstGeom prst="rect">
            <a:avLst/>
          </a:prstGeom>
        </p:spPr>
      </p:pic>
      <p:sp>
        <p:nvSpPr>
          <p:cNvPr id="4" name="TextBox 3">
            <a:extLst>
              <a:ext uri="{FF2B5EF4-FFF2-40B4-BE49-F238E27FC236}">
                <a16:creationId xmlns:a16="http://schemas.microsoft.com/office/drawing/2014/main" id="{3EE2EB76-FD47-48F8-8956-8DCAD4B5AA0A}"/>
              </a:ext>
            </a:extLst>
          </p:cNvPr>
          <p:cNvSpPr txBox="1"/>
          <p:nvPr/>
        </p:nvSpPr>
        <p:spPr>
          <a:xfrm>
            <a:off x="6437138" y="4733956"/>
            <a:ext cx="2468944" cy="369332"/>
          </a:xfrm>
          <a:prstGeom prst="rect">
            <a:avLst/>
          </a:prstGeom>
          <a:noFill/>
        </p:spPr>
        <p:txBody>
          <a:bodyPr wrap="square" rtlCol="0">
            <a:spAutoFit/>
          </a:bodyPr>
          <a:lstStyle/>
          <a:p>
            <a:r>
              <a:rPr lang="en-GB" b="1" dirty="0"/>
              <a:t>Call Stack		     Heap</a:t>
            </a:r>
          </a:p>
        </p:txBody>
      </p:sp>
      <p:sp>
        <p:nvSpPr>
          <p:cNvPr id="5" name="Rectangle 4">
            <a:extLst>
              <a:ext uri="{FF2B5EF4-FFF2-40B4-BE49-F238E27FC236}">
                <a16:creationId xmlns:a16="http://schemas.microsoft.com/office/drawing/2014/main" id="{A1BD5987-DF5F-462D-B404-A029F2530BC5}"/>
              </a:ext>
            </a:extLst>
          </p:cNvPr>
          <p:cNvSpPr/>
          <p:nvPr/>
        </p:nvSpPr>
        <p:spPr>
          <a:xfrm>
            <a:off x="145773" y="707283"/>
            <a:ext cx="9432235" cy="5932055"/>
          </a:xfrm>
          <a:prstGeom prst="rect">
            <a:avLst/>
          </a:prstGeom>
          <a:noFill/>
          <a:ln w="381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TextBox 5">
            <a:extLst>
              <a:ext uri="{FF2B5EF4-FFF2-40B4-BE49-F238E27FC236}">
                <a16:creationId xmlns:a16="http://schemas.microsoft.com/office/drawing/2014/main" id="{BD3D2C4C-9837-4114-B4F0-AD59282CDF23}"/>
              </a:ext>
            </a:extLst>
          </p:cNvPr>
          <p:cNvSpPr txBox="1"/>
          <p:nvPr/>
        </p:nvSpPr>
        <p:spPr>
          <a:xfrm>
            <a:off x="8065595" y="1957244"/>
            <a:ext cx="840487" cy="369332"/>
          </a:xfrm>
          <a:prstGeom prst="rect">
            <a:avLst/>
          </a:prstGeom>
          <a:noFill/>
        </p:spPr>
        <p:txBody>
          <a:bodyPr wrap="square" rtlCol="0">
            <a:spAutoFit/>
          </a:bodyPr>
          <a:lstStyle/>
          <a:p>
            <a:r>
              <a:rPr lang="en-GB" b="1" dirty="0"/>
              <a:t>Engine</a:t>
            </a:r>
          </a:p>
        </p:txBody>
      </p:sp>
      <p:sp>
        <p:nvSpPr>
          <p:cNvPr id="11" name="Rectangle 10">
            <a:extLst>
              <a:ext uri="{FF2B5EF4-FFF2-40B4-BE49-F238E27FC236}">
                <a16:creationId xmlns:a16="http://schemas.microsoft.com/office/drawing/2014/main" id="{CA011E8A-3820-444A-BA99-F551EBCFD5EE}"/>
              </a:ext>
            </a:extLst>
          </p:cNvPr>
          <p:cNvSpPr/>
          <p:nvPr/>
        </p:nvSpPr>
        <p:spPr>
          <a:xfrm>
            <a:off x="325320" y="1642622"/>
            <a:ext cx="3286539" cy="1658877"/>
          </a:xfrm>
          <a:prstGeom prst="rect">
            <a:avLst/>
          </a:prstGeom>
          <a:noFill/>
          <a:ln w="1270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a16="http://schemas.microsoft.com/office/drawing/2014/main" id="{46844FDB-7D86-4454-A73C-B2938E7C266D}"/>
              </a:ext>
            </a:extLst>
          </p:cNvPr>
          <p:cNvSpPr/>
          <p:nvPr/>
        </p:nvSpPr>
        <p:spPr>
          <a:xfrm>
            <a:off x="325320" y="3807460"/>
            <a:ext cx="3286539" cy="1658877"/>
          </a:xfrm>
          <a:prstGeom prst="rect">
            <a:avLst/>
          </a:prstGeom>
          <a:noFill/>
          <a:ln w="1270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TextBox 15">
            <a:extLst>
              <a:ext uri="{FF2B5EF4-FFF2-40B4-BE49-F238E27FC236}">
                <a16:creationId xmlns:a16="http://schemas.microsoft.com/office/drawing/2014/main" id="{7093164B-F736-45BC-BEE4-FF3B2FAF904B}"/>
              </a:ext>
            </a:extLst>
          </p:cNvPr>
          <p:cNvSpPr txBox="1"/>
          <p:nvPr/>
        </p:nvSpPr>
        <p:spPr>
          <a:xfrm>
            <a:off x="990856" y="3898866"/>
            <a:ext cx="1899508" cy="369332"/>
          </a:xfrm>
          <a:prstGeom prst="rect">
            <a:avLst/>
          </a:prstGeom>
          <a:noFill/>
        </p:spPr>
        <p:txBody>
          <a:bodyPr wrap="square">
            <a:spAutoFit/>
          </a:bodyPr>
          <a:lstStyle/>
          <a:p>
            <a:r>
              <a:rPr lang="en-GB" b="1" i="0" dirty="0">
                <a:solidFill>
                  <a:srgbClr val="1C1D1F"/>
                </a:solidFill>
                <a:effectLst/>
              </a:rPr>
              <a:t>CALLBACK QUEUE</a:t>
            </a:r>
          </a:p>
        </p:txBody>
      </p:sp>
      <p:sp>
        <p:nvSpPr>
          <p:cNvPr id="17" name="TextBox 16">
            <a:extLst>
              <a:ext uri="{FF2B5EF4-FFF2-40B4-BE49-F238E27FC236}">
                <a16:creationId xmlns:a16="http://schemas.microsoft.com/office/drawing/2014/main" id="{4332156B-4F5F-4C55-8E5D-0BADE14F4779}"/>
              </a:ext>
            </a:extLst>
          </p:cNvPr>
          <p:cNvSpPr txBox="1"/>
          <p:nvPr/>
        </p:nvSpPr>
        <p:spPr>
          <a:xfrm>
            <a:off x="542607" y="4404827"/>
            <a:ext cx="1325217" cy="369332"/>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a:t>
            </a:r>
          </a:p>
        </p:txBody>
      </p:sp>
      <p:sp>
        <p:nvSpPr>
          <p:cNvPr id="18" name="TextBox 17">
            <a:extLst>
              <a:ext uri="{FF2B5EF4-FFF2-40B4-BE49-F238E27FC236}">
                <a16:creationId xmlns:a16="http://schemas.microsoft.com/office/drawing/2014/main" id="{C19517C3-A63C-4BFC-BF36-ACA8EF2BE542}"/>
              </a:ext>
            </a:extLst>
          </p:cNvPr>
          <p:cNvSpPr txBox="1"/>
          <p:nvPr/>
        </p:nvSpPr>
        <p:spPr>
          <a:xfrm>
            <a:off x="1975967" y="4404827"/>
            <a:ext cx="1325217" cy="369332"/>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Data</a:t>
            </a:r>
          </a:p>
        </p:txBody>
      </p:sp>
      <p:sp>
        <p:nvSpPr>
          <p:cNvPr id="19" name="TextBox 18">
            <a:extLst>
              <a:ext uri="{FF2B5EF4-FFF2-40B4-BE49-F238E27FC236}">
                <a16:creationId xmlns:a16="http://schemas.microsoft.com/office/drawing/2014/main" id="{1C975493-3845-49C4-A091-371C4402BA6F}"/>
              </a:ext>
            </a:extLst>
          </p:cNvPr>
          <p:cNvSpPr txBox="1"/>
          <p:nvPr/>
        </p:nvSpPr>
        <p:spPr>
          <a:xfrm>
            <a:off x="542606" y="4869186"/>
            <a:ext cx="1325217" cy="369332"/>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timer</a:t>
            </a:r>
          </a:p>
        </p:txBody>
      </p:sp>
      <p:sp>
        <p:nvSpPr>
          <p:cNvPr id="20" name="TextBox 19">
            <a:extLst>
              <a:ext uri="{FF2B5EF4-FFF2-40B4-BE49-F238E27FC236}">
                <a16:creationId xmlns:a16="http://schemas.microsoft.com/office/drawing/2014/main" id="{8B112376-1504-4721-9ADE-AEF0F82E0083}"/>
              </a:ext>
            </a:extLst>
          </p:cNvPr>
          <p:cNvSpPr txBox="1"/>
          <p:nvPr/>
        </p:nvSpPr>
        <p:spPr>
          <a:xfrm>
            <a:off x="1975966" y="4869186"/>
            <a:ext cx="1325217" cy="369332"/>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Click</a:t>
            </a:r>
          </a:p>
        </p:txBody>
      </p:sp>
      <p:sp>
        <p:nvSpPr>
          <p:cNvPr id="21" name="TextBox 20">
            <a:extLst>
              <a:ext uri="{FF2B5EF4-FFF2-40B4-BE49-F238E27FC236}">
                <a16:creationId xmlns:a16="http://schemas.microsoft.com/office/drawing/2014/main" id="{9C83C49F-82EB-47BE-B06A-71FCE792396B}"/>
              </a:ext>
            </a:extLst>
          </p:cNvPr>
          <p:cNvSpPr txBox="1"/>
          <p:nvPr/>
        </p:nvSpPr>
        <p:spPr>
          <a:xfrm>
            <a:off x="5966467" y="4107827"/>
            <a:ext cx="1325217" cy="369332"/>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Click</a:t>
            </a:r>
          </a:p>
        </p:txBody>
      </p:sp>
      <p:sp>
        <p:nvSpPr>
          <p:cNvPr id="24" name="TextBox 23">
            <a:extLst>
              <a:ext uri="{FF2B5EF4-FFF2-40B4-BE49-F238E27FC236}">
                <a16:creationId xmlns:a16="http://schemas.microsoft.com/office/drawing/2014/main" id="{87E96E00-1D57-4210-ABF2-2F24979BD78E}"/>
              </a:ext>
            </a:extLst>
          </p:cNvPr>
          <p:cNvSpPr txBox="1"/>
          <p:nvPr/>
        </p:nvSpPr>
        <p:spPr>
          <a:xfrm>
            <a:off x="3719331" y="3507662"/>
            <a:ext cx="2186695" cy="1200329"/>
          </a:xfrm>
          <a:prstGeom prst="rect">
            <a:avLst/>
          </a:prstGeom>
          <a:noFill/>
        </p:spPr>
        <p:txBody>
          <a:bodyPr wrap="square">
            <a:spAutoFit/>
          </a:bodyPr>
          <a:lstStyle/>
          <a:p>
            <a:pPr algn="ctr"/>
            <a:r>
              <a:rPr lang="en-GB" b="1" i="0" dirty="0">
                <a:solidFill>
                  <a:srgbClr val="FF0000"/>
                </a:solidFill>
                <a:effectLst/>
              </a:rPr>
              <a:t>The call-back function is passed to the stack so that it can be executed.</a:t>
            </a:r>
          </a:p>
        </p:txBody>
      </p:sp>
      <p:sp>
        <p:nvSpPr>
          <p:cNvPr id="25" name="Arrow: Circular 24">
            <a:extLst>
              <a:ext uri="{FF2B5EF4-FFF2-40B4-BE49-F238E27FC236}">
                <a16:creationId xmlns:a16="http://schemas.microsoft.com/office/drawing/2014/main" id="{46084E09-B8AB-48B3-94E4-6755BAE9E17D}"/>
              </a:ext>
            </a:extLst>
          </p:cNvPr>
          <p:cNvSpPr/>
          <p:nvPr/>
        </p:nvSpPr>
        <p:spPr>
          <a:xfrm>
            <a:off x="3145030" y="2712403"/>
            <a:ext cx="3651522" cy="3338169"/>
          </a:xfrm>
          <a:prstGeom prst="circularArrow">
            <a:avLst>
              <a:gd name="adj1" fmla="val 2447"/>
              <a:gd name="adj2" fmla="val 1142319"/>
              <a:gd name="adj3" fmla="val 20851209"/>
              <a:gd name="adj4" fmla="val 1239308"/>
              <a:gd name="adj5" fmla="val 6640"/>
            </a:avLst>
          </a:prstGeom>
          <a:solidFill>
            <a:srgbClr val="FF0000">
              <a:alpha val="3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26" name="TextBox 25">
            <a:extLst>
              <a:ext uri="{FF2B5EF4-FFF2-40B4-BE49-F238E27FC236}">
                <a16:creationId xmlns:a16="http://schemas.microsoft.com/office/drawing/2014/main" id="{AF8B0F45-F9A0-41ED-848E-918DA8695B6A}"/>
              </a:ext>
            </a:extLst>
          </p:cNvPr>
          <p:cNvSpPr txBox="1"/>
          <p:nvPr/>
        </p:nvSpPr>
        <p:spPr>
          <a:xfrm>
            <a:off x="4541799" y="5948915"/>
            <a:ext cx="4781928" cy="646331"/>
          </a:xfrm>
          <a:prstGeom prst="rect">
            <a:avLst/>
          </a:prstGeom>
          <a:noFill/>
        </p:spPr>
        <p:txBody>
          <a:bodyPr wrap="square">
            <a:spAutoFit/>
          </a:bodyPr>
          <a:lstStyle/>
          <a:p>
            <a:r>
              <a:rPr lang="en-GB" b="1" i="0" dirty="0">
                <a:solidFill>
                  <a:srgbClr val="FF0000"/>
                </a:solidFill>
                <a:effectLst/>
              </a:rPr>
              <a:t>The EVENT LOOP is the non-blocking mechanism that takes call-back functions to the call stack.</a:t>
            </a:r>
          </a:p>
        </p:txBody>
      </p:sp>
      <p:sp>
        <p:nvSpPr>
          <p:cNvPr id="27" name="TextBox 26">
            <a:extLst>
              <a:ext uri="{FF2B5EF4-FFF2-40B4-BE49-F238E27FC236}">
                <a16:creationId xmlns:a16="http://schemas.microsoft.com/office/drawing/2014/main" id="{3B12DD90-8EC6-40BB-8AE2-294E2EC8872E}"/>
              </a:ext>
            </a:extLst>
          </p:cNvPr>
          <p:cNvSpPr txBox="1"/>
          <p:nvPr/>
        </p:nvSpPr>
        <p:spPr>
          <a:xfrm>
            <a:off x="908999" y="2007257"/>
            <a:ext cx="1917647" cy="646331"/>
          </a:xfrm>
          <a:prstGeom prst="rect">
            <a:avLst/>
          </a:prstGeom>
          <a:noFill/>
        </p:spPr>
        <p:txBody>
          <a:bodyPr wrap="square">
            <a:spAutoFit/>
          </a:bodyPr>
          <a:lstStyle/>
          <a:p>
            <a:pPr algn="ctr"/>
            <a:r>
              <a:rPr lang="en-GB" b="1" i="0" dirty="0">
                <a:solidFill>
                  <a:srgbClr val="1C1D1F"/>
                </a:solidFill>
                <a:effectLst/>
              </a:rPr>
              <a:t>C++ Bindings and Thread Pool</a:t>
            </a:r>
          </a:p>
        </p:txBody>
      </p:sp>
      <p:sp>
        <p:nvSpPr>
          <p:cNvPr id="28" name="TextBox 27">
            <a:extLst>
              <a:ext uri="{FF2B5EF4-FFF2-40B4-BE49-F238E27FC236}">
                <a16:creationId xmlns:a16="http://schemas.microsoft.com/office/drawing/2014/main" id="{E8B4A5C8-24D0-4C79-A7EC-0EF09BAE4BBA}"/>
              </a:ext>
            </a:extLst>
          </p:cNvPr>
          <p:cNvSpPr txBox="1"/>
          <p:nvPr/>
        </p:nvSpPr>
        <p:spPr>
          <a:xfrm>
            <a:off x="648205" y="851787"/>
            <a:ext cx="2680872" cy="646331"/>
          </a:xfrm>
          <a:prstGeom prst="rect">
            <a:avLst/>
          </a:prstGeom>
          <a:noFill/>
        </p:spPr>
        <p:txBody>
          <a:bodyPr wrap="square">
            <a:spAutoFit/>
          </a:bodyPr>
          <a:lstStyle/>
          <a:p>
            <a:r>
              <a:rPr lang="en-GB" b="1" i="0" dirty="0">
                <a:solidFill>
                  <a:srgbClr val="FF0000"/>
                </a:solidFill>
                <a:effectLst/>
              </a:rPr>
              <a:t>NodeJS uses C++ bindings instead of Web APIs</a:t>
            </a:r>
          </a:p>
        </p:txBody>
      </p:sp>
      <p:pic>
        <p:nvPicPr>
          <p:cNvPr id="29" name="Picture 4" descr="Node.js - Wikipedia, la enciclopedia libre">
            <a:extLst>
              <a:ext uri="{FF2B5EF4-FFF2-40B4-BE49-F238E27FC236}">
                <a16:creationId xmlns:a16="http://schemas.microsoft.com/office/drawing/2014/main" id="{FA27AB68-00DF-4F69-9266-42CDE359AE3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06026" y="153520"/>
            <a:ext cx="832897" cy="5078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42184060"/>
      </p:ext>
    </p:extLst>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54811A3-ABCC-459E-925C-70C2A625FF20}"/>
              </a:ext>
            </a:extLst>
          </p:cNvPr>
          <p:cNvSpPr txBox="1"/>
          <p:nvPr/>
        </p:nvSpPr>
        <p:spPr>
          <a:xfrm>
            <a:off x="78514" y="64930"/>
            <a:ext cx="5539409" cy="584775"/>
          </a:xfrm>
          <a:prstGeom prst="rect">
            <a:avLst/>
          </a:prstGeom>
          <a:noFill/>
        </p:spPr>
        <p:txBody>
          <a:bodyPr wrap="square">
            <a:spAutoFit/>
          </a:bodyPr>
          <a:lstStyle/>
          <a:p>
            <a:r>
              <a:rPr lang="en-GB" sz="3200" b="0" i="0" dirty="0">
                <a:solidFill>
                  <a:srgbClr val="1C1D1F"/>
                </a:solidFill>
                <a:effectLst/>
              </a:rPr>
              <a:t>What is an Execution Context?</a:t>
            </a:r>
          </a:p>
        </p:txBody>
      </p:sp>
      <p:sp>
        <p:nvSpPr>
          <p:cNvPr id="3" name="Rectangle 2">
            <a:extLst>
              <a:ext uri="{FF2B5EF4-FFF2-40B4-BE49-F238E27FC236}">
                <a16:creationId xmlns:a16="http://schemas.microsoft.com/office/drawing/2014/main" id="{4E1798BF-A0C0-42CA-B909-D2ACCA2EAE1B}"/>
              </a:ext>
            </a:extLst>
          </p:cNvPr>
          <p:cNvSpPr/>
          <p:nvPr/>
        </p:nvSpPr>
        <p:spPr>
          <a:xfrm>
            <a:off x="3440430" y="1465702"/>
            <a:ext cx="3742246" cy="3926595"/>
          </a:xfrm>
          <a:prstGeom prst="rect">
            <a:avLst/>
          </a:prstGeom>
          <a:noFill/>
          <a:ln w="381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TextBox 3">
            <a:extLst>
              <a:ext uri="{FF2B5EF4-FFF2-40B4-BE49-F238E27FC236}">
                <a16:creationId xmlns:a16="http://schemas.microsoft.com/office/drawing/2014/main" id="{27B29F0C-C84D-4239-967D-EB179BAA2F2D}"/>
              </a:ext>
            </a:extLst>
          </p:cNvPr>
          <p:cNvSpPr txBox="1"/>
          <p:nvPr/>
        </p:nvSpPr>
        <p:spPr>
          <a:xfrm>
            <a:off x="4447233" y="839114"/>
            <a:ext cx="1630017" cy="369332"/>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Compilation</a:t>
            </a:r>
          </a:p>
        </p:txBody>
      </p:sp>
      <p:cxnSp>
        <p:nvCxnSpPr>
          <p:cNvPr id="5" name="Straight Arrow Connector 4">
            <a:extLst>
              <a:ext uri="{FF2B5EF4-FFF2-40B4-BE49-F238E27FC236}">
                <a16:creationId xmlns:a16="http://schemas.microsoft.com/office/drawing/2014/main" id="{B995C065-06D3-4791-9FD4-DAD33474C635}"/>
              </a:ext>
            </a:extLst>
          </p:cNvPr>
          <p:cNvCxnSpPr>
            <a:cxnSpLocks/>
          </p:cNvCxnSpPr>
          <p:nvPr/>
        </p:nvCxnSpPr>
        <p:spPr>
          <a:xfrm>
            <a:off x="5262241" y="1208446"/>
            <a:ext cx="0" cy="641568"/>
          </a:xfrm>
          <a:prstGeom prst="straightConnector1">
            <a:avLst/>
          </a:prstGeom>
          <a:ln w="95250">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7B63954F-4477-411F-B2EF-D3CD0B56FBBC}"/>
              </a:ext>
            </a:extLst>
          </p:cNvPr>
          <p:cNvSpPr txBox="1"/>
          <p:nvPr/>
        </p:nvSpPr>
        <p:spPr>
          <a:xfrm>
            <a:off x="3824201" y="1850014"/>
            <a:ext cx="3000669" cy="646331"/>
          </a:xfrm>
          <a:prstGeom prst="rect">
            <a:avLst/>
          </a:prstGeom>
          <a:solidFill>
            <a:srgbClr val="FFFF00"/>
          </a:solidFill>
          <a:ln w="22225">
            <a:solidFill>
              <a:schemeClr val="accent1"/>
            </a:solidFill>
          </a:ln>
        </p:spPr>
        <p:txBody>
          <a:bodyPr wrap="square" rtlCol="0" anchor="ctr" anchorCtr="0">
            <a:spAutoFit/>
          </a:bodyPr>
          <a:lstStyle/>
          <a:p>
            <a:pPr algn="ctr"/>
            <a:r>
              <a:rPr lang="en-GB" b="1" dirty="0"/>
              <a:t>Creation of </a:t>
            </a:r>
            <a:r>
              <a:rPr lang="en-GB" b="1" dirty="0">
                <a:solidFill>
                  <a:srgbClr val="FF0000"/>
                </a:solidFill>
              </a:rPr>
              <a:t>Global Execution Context</a:t>
            </a:r>
            <a:r>
              <a:rPr lang="en-GB" b="1" dirty="0"/>
              <a:t> (for top level Code)</a:t>
            </a:r>
          </a:p>
        </p:txBody>
      </p:sp>
      <p:pic>
        <p:nvPicPr>
          <p:cNvPr id="11" name="Picture 10">
            <a:extLst>
              <a:ext uri="{FF2B5EF4-FFF2-40B4-BE49-F238E27FC236}">
                <a16:creationId xmlns:a16="http://schemas.microsoft.com/office/drawing/2014/main" id="{790A2161-093E-460E-96AC-E539A5662E61}"/>
              </a:ext>
            </a:extLst>
          </p:cNvPr>
          <p:cNvPicPr>
            <a:picLocks noChangeAspect="1"/>
          </p:cNvPicPr>
          <p:nvPr/>
        </p:nvPicPr>
        <p:blipFill>
          <a:blip r:embed="rId2"/>
          <a:stretch>
            <a:fillRect/>
          </a:stretch>
        </p:blipFill>
        <p:spPr>
          <a:xfrm>
            <a:off x="742924" y="1997976"/>
            <a:ext cx="2262335" cy="3207557"/>
          </a:xfrm>
          <a:prstGeom prst="rect">
            <a:avLst/>
          </a:prstGeom>
        </p:spPr>
      </p:pic>
      <p:sp>
        <p:nvSpPr>
          <p:cNvPr id="12" name="TextBox 11">
            <a:extLst>
              <a:ext uri="{FF2B5EF4-FFF2-40B4-BE49-F238E27FC236}">
                <a16:creationId xmlns:a16="http://schemas.microsoft.com/office/drawing/2014/main" id="{46A99E6F-9A8F-4FEB-B1E9-9D11942427BE}"/>
              </a:ext>
            </a:extLst>
          </p:cNvPr>
          <p:cNvSpPr txBox="1"/>
          <p:nvPr/>
        </p:nvSpPr>
        <p:spPr>
          <a:xfrm>
            <a:off x="645564" y="1609064"/>
            <a:ext cx="2457054" cy="369332"/>
          </a:xfrm>
          <a:prstGeom prst="rect">
            <a:avLst/>
          </a:prstGeom>
          <a:noFill/>
        </p:spPr>
        <p:txBody>
          <a:bodyPr wrap="square">
            <a:spAutoFit/>
          </a:bodyPr>
          <a:lstStyle/>
          <a:p>
            <a:pPr algn="ctr"/>
            <a:r>
              <a:rPr lang="en-GB" b="1" i="0" dirty="0">
                <a:solidFill>
                  <a:srgbClr val="1C1D1F"/>
                </a:solidFill>
                <a:effectLst/>
              </a:rPr>
              <a:t>Human Readable code:</a:t>
            </a:r>
          </a:p>
        </p:txBody>
      </p:sp>
      <p:sp>
        <p:nvSpPr>
          <p:cNvPr id="13" name="TextBox 12">
            <a:extLst>
              <a:ext uri="{FF2B5EF4-FFF2-40B4-BE49-F238E27FC236}">
                <a16:creationId xmlns:a16="http://schemas.microsoft.com/office/drawing/2014/main" id="{973454D8-96A2-4A8B-B94E-1F55E3EC56A0}"/>
              </a:ext>
            </a:extLst>
          </p:cNvPr>
          <p:cNvSpPr txBox="1"/>
          <p:nvPr/>
        </p:nvSpPr>
        <p:spPr>
          <a:xfrm>
            <a:off x="138390" y="649957"/>
            <a:ext cx="3077280" cy="923330"/>
          </a:xfrm>
          <a:prstGeom prst="rect">
            <a:avLst/>
          </a:prstGeom>
          <a:noFill/>
        </p:spPr>
        <p:txBody>
          <a:bodyPr wrap="square" rtlCol="0">
            <a:spAutoFit/>
          </a:bodyPr>
          <a:lstStyle/>
          <a:p>
            <a:r>
              <a:rPr lang="en-GB" b="1" dirty="0"/>
              <a:t>Top level code is code that is not inside any function, </a:t>
            </a:r>
            <a:r>
              <a:rPr lang="en-GB" b="1" dirty="0" err="1"/>
              <a:t>i.e</a:t>
            </a:r>
            <a:r>
              <a:rPr lang="en-GB" b="1" dirty="0"/>
              <a:t> a variable declaration.</a:t>
            </a:r>
          </a:p>
        </p:txBody>
      </p:sp>
      <p:cxnSp>
        <p:nvCxnSpPr>
          <p:cNvPr id="14" name="Straight Arrow Connector 13">
            <a:extLst>
              <a:ext uri="{FF2B5EF4-FFF2-40B4-BE49-F238E27FC236}">
                <a16:creationId xmlns:a16="http://schemas.microsoft.com/office/drawing/2014/main" id="{32C10159-AAFA-426B-B67D-38760403F601}"/>
              </a:ext>
            </a:extLst>
          </p:cNvPr>
          <p:cNvCxnSpPr>
            <a:cxnSpLocks/>
          </p:cNvCxnSpPr>
          <p:nvPr/>
        </p:nvCxnSpPr>
        <p:spPr>
          <a:xfrm flipH="1" flipV="1">
            <a:off x="2921684" y="1305662"/>
            <a:ext cx="995942" cy="707747"/>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A866B9A9-CD86-4B81-AE5D-A6045F76402F}"/>
              </a:ext>
            </a:extLst>
          </p:cNvPr>
          <p:cNvCxnSpPr>
            <a:cxnSpLocks/>
          </p:cNvCxnSpPr>
          <p:nvPr/>
        </p:nvCxnSpPr>
        <p:spPr>
          <a:xfrm>
            <a:off x="463541" y="1501493"/>
            <a:ext cx="347214" cy="707747"/>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51B54332-44F0-456D-8826-E9A3A2161DC8}"/>
              </a:ext>
            </a:extLst>
          </p:cNvPr>
          <p:cNvSpPr txBox="1"/>
          <p:nvPr/>
        </p:nvSpPr>
        <p:spPr>
          <a:xfrm>
            <a:off x="119270" y="5351532"/>
            <a:ext cx="2885987" cy="1477328"/>
          </a:xfrm>
          <a:prstGeom prst="rect">
            <a:avLst/>
          </a:prstGeom>
          <a:noFill/>
        </p:spPr>
        <p:txBody>
          <a:bodyPr wrap="square" rtlCol="0">
            <a:spAutoFit/>
          </a:bodyPr>
          <a:lstStyle/>
          <a:p>
            <a:r>
              <a:rPr lang="en-GB" b="1" dirty="0"/>
              <a:t>The code within the function will only be executed when that function is called so it is NOT top level code</a:t>
            </a:r>
          </a:p>
        </p:txBody>
      </p:sp>
      <p:cxnSp>
        <p:nvCxnSpPr>
          <p:cNvPr id="20" name="Straight Arrow Connector 19">
            <a:extLst>
              <a:ext uri="{FF2B5EF4-FFF2-40B4-BE49-F238E27FC236}">
                <a16:creationId xmlns:a16="http://schemas.microsoft.com/office/drawing/2014/main" id="{1B13CCD9-9865-45DE-8DB5-D650BF87CB94}"/>
              </a:ext>
            </a:extLst>
          </p:cNvPr>
          <p:cNvCxnSpPr>
            <a:cxnSpLocks/>
          </p:cNvCxnSpPr>
          <p:nvPr/>
        </p:nvCxnSpPr>
        <p:spPr>
          <a:xfrm>
            <a:off x="358432" y="2616546"/>
            <a:ext cx="428240" cy="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E920C09C-72F1-4745-824F-6776744CFAD2}"/>
              </a:ext>
            </a:extLst>
          </p:cNvPr>
          <p:cNvCxnSpPr>
            <a:cxnSpLocks/>
          </p:cNvCxnSpPr>
          <p:nvPr/>
        </p:nvCxnSpPr>
        <p:spPr>
          <a:xfrm>
            <a:off x="345180" y="4213433"/>
            <a:ext cx="428240" cy="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BBF0061D-7912-4397-81EE-186F42B0BDF6}"/>
              </a:ext>
            </a:extLst>
          </p:cNvPr>
          <p:cNvCxnSpPr>
            <a:cxnSpLocks/>
          </p:cNvCxnSpPr>
          <p:nvPr/>
        </p:nvCxnSpPr>
        <p:spPr>
          <a:xfrm>
            <a:off x="344030" y="2604001"/>
            <a:ext cx="0" cy="2788296"/>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F7CA894F-F175-44ED-9416-374D831951BA}"/>
              </a:ext>
            </a:extLst>
          </p:cNvPr>
          <p:cNvSpPr txBox="1"/>
          <p:nvPr/>
        </p:nvSpPr>
        <p:spPr>
          <a:xfrm>
            <a:off x="7306067" y="170531"/>
            <a:ext cx="2521419" cy="2031325"/>
          </a:xfrm>
          <a:prstGeom prst="rect">
            <a:avLst/>
          </a:prstGeom>
          <a:noFill/>
        </p:spPr>
        <p:txBody>
          <a:bodyPr wrap="square" rtlCol="0">
            <a:spAutoFit/>
          </a:bodyPr>
          <a:lstStyle/>
          <a:p>
            <a:r>
              <a:rPr lang="en-GB" b="1" dirty="0"/>
              <a:t>Execution Context:</a:t>
            </a:r>
          </a:p>
          <a:p>
            <a:r>
              <a:rPr lang="en-GB" b="1" dirty="0"/>
              <a:t>Environment in which a piece of JavaScript is executed. Stores all the necessary information for some code to be executed.</a:t>
            </a:r>
          </a:p>
        </p:txBody>
      </p:sp>
      <p:sp>
        <p:nvSpPr>
          <p:cNvPr id="28" name="TextBox 27">
            <a:extLst>
              <a:ext uri="{FF2B5EF4-FFF2-40B4-BE49-F238E27FC236}">
                <a16:creationId xmlns:a16="http://schemas.microsoft.com/office/drawing/2014/main" id="{058E4B98-17F0-4CBA-8970-2A297C992587}"/>
              </a:ext>
            </a:extLst>
          </p:cNvPr>
          <p:cNvSpPr txBox="1"/>
          <p:nvPr/>
        </p:nvSpPr>
        <p:spPr>
          <a:xfrm>
            <a:off x="7306067" y="2385209"/>
            <a:ext cx="2521418" cy="1477328"/>
          </a:xfrm>
          <a:prstGeom prst="rect">
            <a:avLst/>
          </a:prstGeom>
          <a:noFill/>
        </p:spPr>
        <p:txBody>
          <a:bodyPr wrap="square" rtlCol="0">
            <a:spAutoFit/>
          </a:bodyPr>
          <a:lstStyle/>
          <a:p>
            <a:r>
              <a:rPr lang="en-GB" b="1" dirty="0"/>
              <a:t>Exactly one Global Execution Context (EC). Default context, created for code that is not inside any function.</a:t>
            </a:r>
          </a:p>
        </p:txBody>
      </p:sp>
      <p:cxnSp>
        <p:nvCxnSpPr>
          <p:cNvPr id="31" name="Straight Arrow Connector 30">
            <a:extLst>
              <a:ext uri="{FF2B5EF4-FFF2-40B4-BE49-F238E27FC236}">
                <a16:creationId xmlns:a16="http://schemas.microsoft.com/office/drawing/2014/main" id="{20AFB607-D8AF-4EED-B610-9DDCC19EC605}"/>
              </a:ext>
            </a:extLst>
          </p:cNvPr>
          <p:cNvCxnSpPr>
            <a:cxnSpLocks/>
          </p:cNvCxnSpPr>
          <p:nvPr/>
        </p:nvCxnSpPr>
        <p:spPr>
          <a:xfrm>
            <a:off x="5243490" y="2482305"/>
            <a:ext cx="0" cy="641568"/>
          </a:xfrm>
          <a:prstGeom prst="straightConnector1">
            <a:avLst/>
          </a:prstGeom>
          <a:ln w="95250">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B47F5523-829F-40E4-8D56-FA52E07D3460}"/>
              </a:ext>
            </a:extLst>
          </p:cNvPr>
          <p:cNvSpPr txBox="1"/>
          <p:nvPr/>
        </p:nvSpPr>
        <p:spPr>
          <a:xfrm>
            <a:off x="3811218" y="3115783"/>
            <a:ext cx="3000669" cy="646331"/>
          </a:xfrm>
          <a:prstGeom prst="rect">
            <a:avLst/>
          </a:prstGeom>
          <a:solidFill>
            <a:srgbClr val="FFFF00"/>
          </a:solidFill>
          <a:ln w="22225">
            <a:solidFill>
              <a:schemeClr val="accent1"/>
            </a:solidFill>
          </a:ln>
        </p:spPr>
        <p:txBody>
          <a:bodyPr wrap="square" rtlCol="0" anchor="ctr" anchorCtr="0">
            <a:spAutoFit/>
          </a:bodyPr>
          <a:lstStyle/>
          <a:p>
            <a:pPr algn="ctr"/>
            <a:r>
              <a:rPr lang="en-GB" b="1" dirty="0"/>
              <a:t>Execution of Top Level Code (Inside Global EC)</a:t>
            </a:r>
          </a:p>
        </p:txBody>
      </p:sp>
      <p:sp>
        <p:nvSpPr>
          <p:cNvPr id="33" name="TextBox 32">
            <a:extLst>
              <a:ext uri="{FF2B5EF4-FFF2-40B4-BE49-F238E27FC236}">
                <a16:creationId xmlns:a16="http://schemas.microsoft.com/office/drawing/2014/main" id="{6D647223-82D3-4C6C-A5A1-D480CC4B6CBA}"/>
              </a:ext>
            </a:extLst>
          </p:cNvPr>
          <p:cNvSpPr txBox="1"/>
          <p:nvPr/>
        </p:nvSpPr>
        <p:spPr>
          <a:xfrm>
            <a:off x="7306067" y="3919117"/>
            <a:ext cx="2521418" cy="923330"/>
          </a:xfrm>
          <a:prstGeom prst="rect">
            <a:avLst/>
          </a:prstGeom>
          <a:noFill/>
        </p:spPr>
        <p:txBody>
          <a:bodyPr wrap="square" rtlCol="0">
            <a:spAutoFit/>
          </a:bodyPr>
          <a:lstStyle/>
          <a:p>
            <a:r>
              <a:rPr lang="en-GB" b="1" dirty="0"/>
              <a:t>The computer CPU processes the code it receives.</a:t>
            </a:r>
          </a:p>
        </p:txBody>
      </p:sp>
      <p:cxnSp>
        <p:nvCxnSpPr>
          <p:cNvPr id="34" name="Straight Arrow Connector 33">
            <a:extLst>
              <a:ext uri="{FF2B5EF4-FFF2-40B4-BE49-F238E27FC236}">
                <a16:creationId xmlns:a16="http://schemas.microsoft.com/office/drawing/2014/main" id="{C67C6E08-70D5-4056-9023-3D16662E93CA}"/>
              </a:ext>
            </a:extLst>
          </p:cNvPr>
          <p:cNvCxnSpPr>
            <a:cxnSpLocks/>
          </p:cNvCxnSpPr>
          <p:nvPr/>
        </p:nvCxnSpPr>
        <p:spPr>
          <a:xfrm flipH="1" flipV="1">
            <a:off x="6334539" y="3604591"/>
            <a:ext cx="988302" cy="693603"/>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18981856-119D-4C39-B015-9F5845AE01DB}"/>
              </a:ext>
            </a:extLst>
          </p:cNvPr>
          <p:cNvCxnSpPr>
            <a:cxnSpLocks/>
          </p:cNvCxnSpPr>
          <p:nvPr/>
        </p:nvCxnSpPr>
        <p:spPr>
          <a:xfrm>
            <a:off x="5243490" y="3765019"/>
            <a:ext cx="0" cy="641568"/>
          </a:xfrm>
          <a:prstGeom prst="straightConnector1">
            <a:avLst/>
          </a:prstGeom>
          <a:ln w="95250">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2E5F2C0B-00CD-4F98-8388-D5661A10AC06}"/>
              </a:ext>
            </a:extLst>
          </p:cNvPr>
          <p:cNvSpPr txBox="1"/>
          <p:nvPr/>
        </p:nvSpPr>
        <p:spPr>
          <a:xfrm>
            <a:off x="3811218" y="4398497"/>
            <a:ext cx="3000669" cy="646331"/>
          </a:xfrm>
          <a:prstGeom prst="rect">
            <a:avLst/>
          </a:prstGeom>
          <a:solidFill>
            <a:srgbClr val="FFFF00"/>
          </a:solidFill>
          <a:ln w="22225">
            <a:solidFill>
              <a:schemeClr val="accent1"/>
            </a:solidFill>
          </a:ln>
        </p:spPr>
        <p:txBody>
          <a:bodyPr wrap="square" rtlCol="0" anchor="ctr" anchorCtr="0">
            <a:spAutoFit/>
          </a:bodyPr>
          <a:lstStyle/>
          <a:p>
            <a:pPr algn="ctr"/>
            <a:r>
              <a:rPr lang="en-GB" b="1" dirty="0"/>
              <a:t>Execution of </a:t>
            </a:r>
            <a:r>
              <a:rPr lang="en-GB" b="1" dirty="0">
                <a:solidFill>
                  <a:srgbClr val="FF0000"/>
                </a:solidFill>
              </a:rPr>
              <a:t>Functions</a:t>
            </a:r>
            <a:r>
              <a:rPr lang="en-GB" b="1" dirty="0"/>
              <a:t> and waiting for </a:t>
            </a:r>
            <a:r>
              <a:rPr lang="en-GB" b="1" dirty="0" err="1">
                <a:solidFill>
                  <a:srgbClr val="FF0000"/>
                </a:solidFill>
              </a:rPr>
              <a:t>Callbacks</a:t>
            </a:r>
            <a:endParaRPr lang="en-GB" b="1" dirty="0">
              <a:solidFill>
                <a:srgbClr val="FF0000"/>
              </a:solidFill>
            </a:endParaRPr>
          </a:p>
        </p:txBody>
      </p:sp>
      <p:sp>
        <p:nvSpPr>
          <p:cNvPr id="38" name="TextBox 37">
            <a:extLst>
              <a:ext uri="{FF2B5EF4-FFF2-40B4-BE49-F238E27FC236}">
                <a16:creationId xmlns:a16="http://schemas.microsoft.com/office/drawing/2014/main" id="{2F909495-60E8-442B-88C6-A15F48AE4378}"/>
              </a:ext>
            </a:extLst>
          </p:cNvPr>
          <p:cNvSpPr txBox="1"/>
          <p:nvPr/>
        </p:nvSpPr>
        <p:spPr>
          <a:xfrm>
            <a:off x="7322841" y="4930632"/>
            <a:ext cx="2521418" cy="1200329"/>
          </a:xfrm>
          <a:prstGeom prst="rect">
            <a:avLst/>
          </a:prstGeom>
          <a:noFill/>
        </p:spPr>
        <p:txBody>
          <a:bodyPr wrap="square" rtlCol="0">
            <a:spAutoFit/>
          </a:bodyPr>
          <a:lstStyle/>
          <a:p>
            <a:r>
              <a:rPr lang="en-GB" b="1" dirty="0"/>
              <a:t>One Execution context per function. Fr each function call a new EC is created.</a:t>
            </a:r>
          </a:p>
        </p:txBody>
      </p:sp>
      <p:cxnSp>
        <p:nvCxnSpPr>
          <p:cNvPr id="39" name="Straight Arrow Connector 38">
            <a:extLst>
              <a:ext uri="{FF2B5EF4-FFF2-40B4-BE49-F238E27FC236}">
                <a16:creationId xmlns:a16="http://schemas.microsoft.com/office/drawing/2014/main" id="{25204F6F-88EA-4A09-9DEA-FC7FC9BD7F8B}"/>
              </a:ext>
            </a:extLst>
          </p:cNvPr>
          <p:cNvCxnSpPr>
            <a:cxnSpLocks/>
          </p:cNvCxnSpPr>
          <p:nvPr/>
        </p:nvCxnSpPr>
        <p:spPr>
          <a:xfrm flipH="1" flipV="1">
            <a:off x="6503131" y="4864488"/>
            <a:ext cx="864940" cy="634693"/>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8289217E-CF91-4E29-936A-E4CFB7238B94}"/>
              </a:ext>
            </a:extLst>
          </p:cNvPr>
          <p:cNvSpPr txBox="1"/>
          <p:nvPr/>
        </p:nvSpPr>
        <p:spPr>
          <a:xfrm>
            <a:off x="3638806" y="6156511"/>
            <a:ext cx="3371458" cy="369332"/>
          </a:xfrm>
          <a:prstGeom prst="rect">
            <a:avLst/>
          </a:prstGeom>
          <a:noFill/>
        </p:spPr>
        <p:txBody>
          <a:bodyPr wrap="square" rtlCol="0">
            <a:spAutoFit/>
          </a:bodyPr>
          <a:lstStyle/>
          <a:p>
            <a:r>
              <a:rPr lang="en-GB" b="1" dirty="0"/>
              <a:t>All together make the call stack</a:t>
            </a:r>
          </a:p>
        </p:txBody>
      </p:sp>
      <p:cxnSp>
        <p:nvCxnSpPr>
          <p:cNvPr id="42" name="Straight Arrow Connector 41">
            <a:extLst>
              <a:ext uri="{FF2B5EF4-FFF2-40B4-BE49-F238E27FC236}">
                <a16:creationId xmlns:a16="http://schemas.microsoft.com/office/drawing/2014/main" id="{40136D8B-0D5C-463C-ABDA-9E9AB52D1D2C}"/>
              </a:ext>
            </a:extLst>
          </p:cNvPr>
          <p:cNvCxnSpPr>
            <a:cxnSpLocks/>
          </p:cNvCxnSpPr>
          <p:nvPr/>
        </p:nvCxnSpPr>
        <p:spPr>
          <a:xfrm flipV="1">
            <a:off x="6828690" y="6084395"/>
            <a:ext cx="592386" cy="256782"/>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9733768"/>
      </p:ext>
    </p:extLst>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3469AD56-DCFC-4FEF-844C-63426BEE7EB3}"/>
              </a:ext>
            </a:extLst>
          </p:cNvPr>
          <p:cNvSpPr/>
          <p:nvPr/>
        </p:nvSpPr>
        <p:spPr>
          <a:xfrm>
            <a:off x="477076" y="1432432"/>
            <a:ext cx="3990071" cy="5266702"/>
          </a:xfrm>
          <a:prstGeom prst="rect">
            <a:avLst/>
          </a:prstGeom>
          <a:solidFill>
            <a:schemeClr val="bg1">
              <a:lumMod val="85000"/>
            </a:schemeClr>
          </a:solidFill>
          <a:ln w="381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extBox 1">
            <a:extLst>
              <a:ext uri="{FF2B5EF4-FFF2-40B4-BE49-F238E27FC236}">
                <a16:creationId xmlns:a16="http://schemas.microsoft.com/office/drawing/2014/main" id="{FB561ACB-9E44-4966-AD5E-A4DF5B2E24CF}"/>
              </a:ext>
            </a:extLst>
          </p:cNvPr>
          <p:cNvSpPr txBox="1"/>
          <p:nvPr/>
        </p:nvSpPr>
        <p:spPr>
          <a:xfrm>
            <a:off x="159026" y="158866"/>
            <a:ext cx="5539409" cy="584775"/>
          </a:xfrm>
          <a:prstGeom prst="rect">
            <a:avLst/>
          </a:prstGeom>
          <a:noFill/>
        </p:spPr>
        <p:txBody>
          <a:bodyPr wrap="square">
            <a:spAutoFit/>
          </a:bodyPr>
          <a:lstStyle/>
          <a:p>
            <a:r>
              <a:rPr lang="en-GB" sz="3200" b="0" i="0" dirty="0">
                <a:solidFill>
                  <a:srgbClr val="1C1D1F"/>
                </a:solidFill>
                <a:effectLst/>
              </a:rPr>
              <a:t>Execution Context in detail</a:t>
            </a:r>
          </a:p>
        </p:txBody>
      </p:sp>
      <p:sp>
        <p:nvSpPr>
          <p:cNvPr id="3" name="TextBox 2">
            <a:extLst>
              <a:ext uri="{FF2B5EF4-FFF2-40B4-BE49-F238E27FC236}">
                <a16:creationId xmlns:a16="http://schemas.microsoft.com/office/drawing/2014/main" id="{C1D48A3C-BCD8-4B89-8E5C-7CC777DD4FDE}"/>
              </a:ext>
            </a:extLst>
          </p:cNvPr>
          <p:cNvSpPr txBox="1"/>
          <p:nvPr/>
        </p:nvSpPr>
        <p:spPr>
          <a:xfrm>
            <a:off x="1102362" y="1511784"/>
            <a:ext cx="3371458" cy="369332"/>
          </a:xfrm>
          <a:prstGeom prst="rect">
            <a:avLst/>
          </a:prstGeom>
          <a:noFill/>
        </p:spPr>
        <p:txBody>
          <a:bodyPr wrap="square" rtlCol="0">
            <a:spAutoFit/>
          </a:bodyPr>
          <a:lstStyle/>
          <a:p>
            <a:r>
              <a:rPr lang="en-GB" b="1" dirty="0"/>
              <a:t>Execution context:</a:t>
            </a:r>
          </a:p>
        </p:txBody>
      </p:sp>
      <p:sp>
        <p:nvSpPr>
          <p:cNvPr id="5" name="TextBox 4">
            <a:extLst>
              <a:ext uri="{FF2B5EF4-FFF2-40B4-BE49-F238E27FC236}">
                <a16:creationId xmlns:a16="http://schemas.microsoft.com/office/drawing/2014/main" id="{35DC4D57-5F76-46FB-898B-10E3E3CB6B59}"/>
              </a:ext>
            </a:extLst>
          </p:cNvPr>
          <p:cNvSpPr txBox="1"/>
          <p:nvPr/>
        </p:nvSpPr>
        <p:spPr>
          <a:xfrm>
            <a:off x="784312" y="2074358"/>
            <a:ext cx="5677468" cy="369332"/>
          </a:xfrm>
          <a:prstGeom prst="rect">
            <a:avLst/>
          </a:prstGeom>
          <a:noFill/>
        </p:spPr>
        <p:txBody>
          <a:bodyPr wrap="square" rtlCol="0">
            <a:spAutoFit/>
          </a:bodyPr>
          <a:lstStyle/>
          <a:p>
            <a:r>
              <a:rPr lang="en-GB" b="1" dirty="0"/>
              <a:t>Variable Environment</a:t>
            </a:r>
          </a:p>
        </p:txBody>
      </p:sp>
      <p:sp>
        <p:nvSpPr>
          <p:cNvPr id="6" name="TextBox 5">
            <a:extLst>
              <a:ext uri="{FF2B5EF4-FFF2-40B4-BE49-F238E27FC236}">
                <a16:creationId xmlns:a16="http://schemas.microsoft.com/office/drawing/2014/main" id="{E30C6B36-B889-4638-A8D9-9E5FD609D96B}"/>
              </a:ext>
            </a:extLst>
          </p:cNvPr>
          <p:cNvSpPr txBox="1"/>
          <p:nvPr/>
        </p:nvSpPr>
        <p:spPr>
          <a:xfrm>
            <a:off x="1112946" y="3848512"/>
            <a:ext cx="1582380" cy="369332"/>
          </a:xfrm>
          <a:prstGeom prst="rect">
            <a:avLst/>
          </a:prstGeom>
          <a:noFill/>
        </p:spPr>
        <p:txBody>
          <a:bodyPr wrap="square" rtlCol="0">
            <a:spAutoFit/>
          </a:bodyPr>
          <a:lstStyle/>
          <a:p>
            <a:r>
              <a:rPr lang="en-GB" b="1" dirty="0"/>
              <a:t>Scope Chain</a:t>
            </a:r>
          </a:p>
        </p:txBody>
      </p:sp>
      <p:sp>
        <p:nvSpPr>
          <p:cNvPr id="7" name="TextBox 6">
            <a:extLst>
              <a:ext uri="{FF2B5EF4-FFF2-40B4-BE49-F238E27FC236}">
                <a16:creationId xmlns:a16="http://schemas.microsoft.com/office/drawing/2014/main" id="{A6E37A74-7BF8-4791-80CB-FC257BB00DBB}"/>
              </a:ext>
            </a:extLst>
          </p:cNvPr>
          <p:cNvSpPr txBox="1"/>
          <p:nvPr/>
        </p:nvSpPr>
        <p:spPr>
          <a:xfrm>
            <a:off x="1112946" y="6079093"/>
            <a:ext cx="2602798" cy="369332"/>
          </a:xfrm>
          <a:prstGeom prst="rect">
            <a:avLst/>
          </a:prstGeom>
          <a:noFill/>
        </p:spPr>
        <p:txBody>
          <a:bodyPr wrap="square" rtlCol="0">
            <a:spAutoFit/>
          </a:bodyPr>
          <a:lstStyle/>
          <a:p>
            <a:r>
              <a:rPr lang="en-GB" b="1" dirty="0">
                <a:latin typeface="Consolas" panose="020B0609020204030204" pitchFamily="49" charset="0"/>
              </a:rPr>
              <a:t>This</a:t>
            </a:r>
            <a:r>
              <a:rPr lang="en-GB" b="1" dirty="0"/>
              <a:t> keyword</a:t>
            </a:r>
          </a:p>
        </p:txBody>
      </p:sp>
      <p:sp>
        <p:nvSpPr>
          <p:cNvPr id="8" name="Oval 7">
            <a:extLst>
              <a:ext uri="{FF2B5EF4-FFF2-40B4-BE49-F238E27FC236}">
                <a16:creationId xmlns:a16="http://schemas.microsoft.com/office/drawing/2014/main" id="{B99B7853-CD31-4B12-8812-FDC55CB17FA3}"/>
              </a:ext>
            </a:extLst>
          </p:cNvPr>
          <p:cNvSpPr/>
          <p:nvPr/>
        </p:nvSpPr>
        <p:spPr>
          <a:xfrm>
            <a:off x="664842" y="2125505"/>
            <a:ext cx="341194" cy="351296"/>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TextBox 8">
            <a:extLst>
              <a:ext uri="{FF2B5EF4-FFF2-40B4-BE49-F238E27FC236}">
                <a16:creationId xmlns:a16="http://schemas.microsoft.com/office/drawing/2014/main" id="{2C5EF331-568F-4B39-A76E-CDDAADD78032}"/>
              </a:ext>
            </a:extLst>
          </p:cNvPr>
          <p:cNvSpPr txBox="1"/>
          <p:nvPr/>
        </p:nvSpPr>
        <p:spPr>
          <a:xfrm>
            <a:off x="690702" y="2116487"/>
            <a:ext cx="301686" cy="369332"/>
          </a:xfrm>
          <a:prstGeom prst="rect">
            <a:avLst/>
          </a:prstGeom>
          <a:noFill/>
        </p:spPr>
        <p:txBody>
          <a:bodyPr wrap="none" rtlCol="0">
            <a:spAutoFit/>
          </a:bodyPr>
          <a:lstStyle/>
          <a:p>
            <a:r>
              <a:rPr lang="en-GB" b="1" dirty="0"/>
              <a:t>1</a:t>
            </a:r>
          </a:p>
        </p:txBody>
      </p:sp>
      <p:sp>
        <p:nvSpPr>
          <p:cNvPr id="10" name="Oval 9">
            <a:extLst>
              <a:ext uri="{FF2B5EF4-FFF2-40B4-BE49-F238E27FC236}">
                <a16:creationId xmlns:a16="http://schemas.microsoft.com/office/drawing/2014/main" id="{B284BD7B-9CE5-4DBF-BA38-BAE198EDCD89}"/>
              </a:ext>
            </a:extLst>
          </p:cNvPr>
          <p:cNvSpPr/>
          <p:nvPr/>
        </p:nvSpPr>
        <p:spPr>
          <a:xfrm>
            <a:off x="664842" y="3857295"/>
            <a:ext cx="341194" cy="351296"/>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TextBox 10">
            <a:extLst>
              <a:ext uri="{FF2B5EF4-FFF2-40B4-BE49-F238E27FC236}">
                <a16:creationId xmlns:a16="http://schemas.microsoft.com/office/drawing/2014/main" id="{9850942E-65A3-4ED5-AB8D-358567FB1909}"/>
              </a:ext>
            </a:extLst>
          </p:cNvPr>
          <p:cNvSpPr txBox="1"/>
          <p:nvPr/>
        </p:nvSpPr>
        <p:spPr>
          <a:xfrm>
            <a:off x="690702" y="3848277"/>
            <a:ext cx="301686" cy="369332"/>
          </a:xfrm>
          <a:prstGeom prst="rect">
            <a:avLst/>
          </a:prstGeom>
          <a:noFill/>
        </p:spPr>
        <p:txBody>
          <a:bodyPr wrap="none" rtlCol="0">
            <a:spAutoFit/>
          </a:bodyPr>
          <a:lstStyle/>
          <a:p>
            <a:r>
              <a:rPr lang="en-GB" b="1" dirty="0"/>
              <a:t>2</a:t>
            </a:r>
          </a:p>
        </p:txBody>
      </p:sp>
      <p:sp>
        <p:nvSpPr>
          <p:cNvPr id="12" name="Oval 11">
            <a:extLst>
              <a:ext uri="{FF2B5EF4-FFF2-40B4-BE49-F238E27FC236}">
                <a16:creationId xmlns:a16="http://schemas.microsoft.com/office/drawing/2014/main" id="{6C4A4166-2007-475C-8A09-01F97F6C43AA}"/>
              </a:ext>
            </a:extLst>
          </p:cNvPr>
          <p:cNvSpPr/>
          <p:nvPr/>
        </p:nvSpPr>
        <p:spPr>
          <a:xfrm>
            <a:off x="667511" y="6090881"/>
            <a:ext cx="341194" cy="351296"/>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TextBox 12">
            <a:extLst>
              <a:ext uri="{FF2B5EF4-FFF2-40B4-BE49-F238E27FC236}">
                <a16:creationId xmlns:a16="http://schemas.microsoft.com/office/drawing/2014/main" id="{C9D6AC57-734B-43C2-A614-D934D2E673F1}"/>
              </a:ext>
            </a:extLst>
          </p:cNvPr>
          <p:cNvSpPr txBox="1"/>
          <p:nvPr/>
        </p:nvSpPr>
        <p:spPr>
          <a:xfrm>
            <a:off x="693371" y="6081863"/>
            <a:ext cx="301686" cy="369332"/>
          </a:xfrm>
          <a:prstGeom prst="rect">
            <a:avLst/>
          </a:prstGeom>
          <a:noFill/>
        </p:spPr>
        <p:txBody>
          <a:bodyPr wrap="none" rtlCol="0">
            <a:spAutoFit/>
          </a:bodyPr>
          <a:lstStyle/>
          <a:p>
            <a:r>
              <a:rPr lang="en-GB" b="1" dirty="0"/>
              <a:t>3</a:t>
            </a:r>
          </a:p>
        </p:txBody>
      </p:sp>
      <p:sp>
        <p:nvSpPr>
          <p:cNvPr id="14" name="TextBox 13">
            <a:extLst>
              <a:ext uri="{FF2B5EF4-FFF2-40B4-BE49-F238E27FC236}">
                <a16:creationId xmlns:a16="http://schemas.microsoft.com/office/drawing/2014/main" id="{E6582782-14ED-4687-A2C9-30260433546C}"/>
              </a:ext>
            </a:extLst>
          </p:cNvPr>
          <p:cNvSpPr txBox="1"/>
          <p:nvPr/>
        </p:nvSpPr>
        <p:spPr>
          <a:xfrm>
            <a:off x="1102362" y="2485819"/>
            <a:ext cx="3527782" cy="369332"/>
          </a:xfrm>
          <a:prstGeom prst="rect">
            <a:avLst/>
          </a:prstGeom>
          <a:noFill/>
        </p:spPr>
        <p:txBody>
          <a:bodyPr wrap="square" rtlCol="0">
            <a:spAutoFit/>
          </a:bodyPr>
          <a:lstStyle/>
          <a:p>
            <a:r>
              <a:rPr lang="en-GB" b="1" dirty="0">
                <a:latin typeface="Consolas" panose="020B0609020204030204" pitchFamily="49" charset="0"/>
              </a:rPr>
              <a:t>let</a:t>
            </a:r>
            <a:r>
              <a:rPr lang="en-GB" b="1" dirty="0"/>
              <a:t>, </a:t>
            </a:r>
            <a:r>
              <a:rPr lang="en-GB" b="1" dirty="0" err="1">
                <a:latin typeface="Consolas" panose="020B0609020204030204" pitchFamily="49" charset="0"/>
              </a:rPr>
              <a:t>const</a:t>
            </a:r>
            <a:r>
              <a:rPr lang="en-GB" b="1" dirty="0"/>
              <a:t> and </a:t>
            </a:r>
            <a:r>
              <a:rPr lang="en-GB" b="1" dirty="0">
                <a:latin typeface="Consolas" panose="020B0609020204030204" pitchFamily="49" charset="0"/>
              </a:rPr>
              <a:t>Var</a:t>
            </a:r>
            <a:r>
              <a:rPr lang="en-GB" b="1" dirty="0"/>
              <a:t> declarations</a:t>
            </a:r>
          </a:p>
        </p:txBody>
      </p:sp>
      <p:sp>
        <p:nvSpPr>
          <p:cNvPr id="15" name="TextBox 14">
            <a:extLst>
              <a:ext uri="{FF2B5EF4-FFF2-40B4-BE49-F238E27FC236}">
                <a16:creationId xmlns:a16="http://schemas.microsoft.com/office/drawing/2014/main" id="{AE715256-8B3D-40AC-A89C-55AA774545D9}"/>
              </a:ext>
            </a:extLst>
          </p:cNvPr>
          <p:cNvSpPr txBox="1"/>
          <p:nvPr/>
        </p:nvSpPr>
        <p:spPr>
          <a:xfrm>
            <a:off x="1112946" y="2863475"/>
            <a:ext cx="3265406" cy="369332"/>
          </a:xfrm>
          <a:prstGeom prst="rect">
            <a:avLst/>
          </a:prstGeom>
          <a:noFill/>
        </p:spPr>
        <p:txBody>
          <a:bodyPr wrap="square" rtlCol="0">
            <a:spAutoFit/>
          </a:bodyPr>
          <a:lstStyle/>
          <a:p>
            <a:r>
              <a:rPr lang="en-GB" b="1" dirty="0"/>
              <a:t>Functions</a:t>
            </a:r>
          </a:p>
        </p:txBody>
      </p:sp>
      <p:sp>
        <p:nvSpPr>
          <p:cNvPr id="16" name="TextBox 15">
            <a:extLst>
              <a:ext uri="{FF2B5EF4-FFF2-40B4-BE49-F238E27FC236}">
                <a16:creationId xmlns:a16="http://schemas.microsoft.com/office/drawing/2014/main" id="{230D3CAD-EF82-45AE-8FE9-C4AAFF569437}"/>
              </a:ext>
            </a:extLst>
          </p:cNvPr>
          <p:cNvSpPr txBox="1"/>
          <p:nvPr/>
        </p:nvSpPr>
        <p:spPr>
          <a:xfrm>
            <a:off x="1102362" y="3211064"/>
            <a:ext cx="3265406" cy="369332"/>
          </a:xfrm>
          <a:prstGeom prst="rect">
            <a:avLst/>
          </a:prstGeom>
          <a:noFill/>
        </p:spPr>
        <p:txBody>
          <a:bodyPr wrap="square" rtlCol="0">
            <a:spAutoFit/>
          </a:bodyPr>
          <a:lstStyle/>
          <a:p>
            <a:r>
              <a:rPr lang="en-GB" b="1" dirty="0">
                <a:latin typeface="Consolas" panose="020B0609020204030204" pitchFamily="49" charset="0"/>
              </a:rPr>
              <a:t>Arguments</a:t>
            </a:r>
            <a:r>
              <a:rPr lang="en-GB" b="1" dirty="0"/>
              <a:t> Objects</a:t>
            </a:r>
          </a:p>
        </p:txBody>
      </p:sp>
      <p:sp>
        <p:nvSpPr>
          <p:cNvPr id="17" name="TextBox 16">
            <a:extLst>
              <a:ext uri="{FF2B5EF4-FFF2-40B4-BE49-F238E27FC236}">
                <a16:creationId xmlns:a16="http://schemas.microsoft.com/office/drawing/2014/main" id="{598DF2F1-9549-4A17-8464-D8F4C2DBDF2F}"/>
              </a:ext>
            </a:extLst>
          </p:cNvPr>
          <p:cNvSpPr txBox="1"/>
          <p:nvPr/>
        </p:nvSpPr>
        <p:spPr>
          <a:xfrm>
            <a:off x="1102362" y="4162221"/>
            <a:ext cx="2109799" cy="1754326"/>
          </a:xfrm>
          <a:prstGeom prst="rect">
            <a:avLst/>
          </a:prstGeom>
          <a:noFill/>
        </p:spPr>
        <p:txBody>
          <a:bodyPr wrap="square" rtlCol="0">
            <a:spAutoFit/>
          </a:bodyPr>
          <a:lstStyle/>
          <a:p>
            <a:r>
              <a:rPr lang="en-GB" b="1" dirty="0"/>
              <a:t>(The scope chain consists of references to variables that are outside of the current function)</a:t>
            </a:r>
          </a:p>
        </p:txBody>
      </p:sp>
      <p:sp>
        <p:nvSpPr>
          <p:cNvPr id="19" name="TextBox 18">
            <a:extLst>
              <a:ext uri="{FF2B5EF4-FFF2-40B4-BE49-F238E27FC236}">
                <a16:creationId xmlns:a16="http://schemas.microsoft.com/office/drawing/2014/main" id="{6C05062E-97B2-47DD-BB12-D9F2C9FD84D7}"/>
              </a:ext>
            </a:extLst>
          </p:cNvPr>
          <p:cNvSpPr txBox="1"/>
          <p:nvPr/>
        </p:nvSpPr>
        <p:spPr>
          <a:xfrm>
            <a:off x="2885148" y="3493770"/>
            <a:ext cx="1608183" cy="2585323"/>
          </a:xfrm>
          <a:prstGeom prst="rect">
            <a:avLst/>
          </a:prstGeom>
          <a:noFill/>
        </p:spPr>
        <p:txBody>
          <a:bodyPr wrap="square">
            <a:spAutoFit/>
          </a:bodyPr>
          <a:lstStyle/>
          <a:p>
            <a:r>
              <a:rPr lang="en-GB" b="1" dirty="0">
                <a:solidFill>
                  <a:srgbClr val="FF0000"/>
                </a:solidFill>
              </a:rPr>
              <a:t>NOT</a:t>
            </a:r>
            <a:r>
              <a:rPr lang="en-GB" b="1" i="0" dirty="0">
                <a:solidFill>
                  <a:srgbClr val="FF0000"/>
                </a:solidFill>
                <a:effectLst/>
              </a:rPr>
              <a:t> in arrow functions.</a:t>
            </a:r>
          </a:p>
          <a:p>
            <a:endParaRPr lang="en-GB" b="1" dirty="0">
              <a:solidFill>
                <a:srgbClr val="FF0000"/>
              </a:solidFill>
            </a:endParaRPr>
          </a:p>
          <a:p>
            <a:r>
              <a:rPr lang="en-GB" b="1" i="0" dirty="0">
                <a:solidFill>
                  <a:srgbClr val="FF0000"/>
                </a:solidFill>
                <a:effectLst/>
              </a:rPr>
              <a:t>Arrow functions do not have the arguments object or the this keyword</a:t>
            </a:r>
          </a:p>
        </p:txBody>
      </p:sp>
      <p:cxnSp>
        <p:nvCxnSpPr>
          <p:cNvPr id="20" name="Straight Arrow Connector 19">
            <a:extLst>
              <a:ext uri="{FF2B5EF4-FFF2-40B4-BE49-F238E27FC236}">
                <a16:creationId xmlns:a16="http://schemas.microsoft.com/office/drawing/2014/main" id="{B26936F6-2F5F-4777-8AFF-904A937162F6}"/>
              </a:ext>
            </a:extLst>
          </p:cNvPr>
          <p:cNvCxnSpPr>
            <a:cxnSpLocks/>
          </p:cNvCxnSpPr>
          <p:nvPr/>
        </p:nvCxnSpPr>
        <p:spPr>
          <a:xfrm flipH="1" flipV="1">
            <a:off x="2071806" y="3561116"/>
            <a:ext cx="813342" cy="280243"/>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718D1A07-6194-41A6-9CEE-22D71EFF9B16}"/>
              </a:ext>
            </a:extLst>
          </p:cNvPr>
          <p:cNvCxnSpPr>
            <a:cxnSpLocks/>
          </p:cNvCxnSpPr>
          <p:nvPr/>
        </p:nvCxnSpPr>
        <p:spPr>
          <a:xfrm flipH="1">
            <a:off x="2636657" y="5986322"/>
            <a:ext cx="313936" cy="277437"/>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32" name="Picture 31">
            <a:extLst>
              <a:ext uri="{FF2B5EF4-FFF2-40B4-BE49-F238E27FC236}">
                <a16:creationId xmlns:a16="http://schemas.microsoft.com/office/drawing/2014/main" id="{ACF7C8D5-3A15-4663-8DFE-0F6F1E89A1F3}"/>
              </a:ext>
            </a:extLst>
          </p:cNvPr>
          <p:cNvPicPr>
            <a:picLocks noChangeAspect="1"/>
          </p:cNvPicPr>
          <p:nvPr/>
        </p:nvPicPr>
        <p:blipFill>
          <a:blip r:embed="rId2"/>
          <a:stretch>
            <a:fillRect/>
          </a:stretch>
        </p:blipFill>
        <p:spPr>
          <a:xfrm>
            <a:off x="4717594" y="1474337"/>
            <a:ext cx="2093209" cy="2939900"/>
          </a:xfrm>
          <a:prstGeom prst="rect">
            <a:avLst/>
          </a:prstGeom>
        </p:spPr>
      </p:pic>
      <p:sp>
        <p:nvSpPr>
          <p:cNvPr id="33" name="Rectangle 32">
            <a:extLst>
              <a:ext uri="{FF2B5EF4-FFF2-40B4-BE49-F238E27FC236}">
                <a16:creationId xmlns:a16="http://schemas.microsoft.com/office/drawing/2014/main" id="{BB6A5BDD-D484-4149-8AE1-6ADE71C38026}"/>
              </a:ext>
            </a:extLst>
          </p:cNvPr>
          <p:cNvSpPr/>
          <p:nvPr/>
        </p:nvSpPr>
        <p:spPr>
          <a:xfrm>
            <a:off x="7037580" y="583100"/>
            <a:ext cx="2199184" cy="1696278"/>
          </a:xfrm>
          <a:prstGeom prst="rect">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TextBox 33">
            <a:extLst>
              <a:ext uri="{FF2B5EF4-FFF2-40B4-BE49-F238E27FC236}">
                <a16:creationId xmlns:a16="http://schemas.microsoft.com/office/drawing/2014/main" id="{7C130ED5-1CC3-4D2C-8C1C-F7BFC53B87A7}"/>
              </a:ext>
            </a:extLst>
          </p:cNvPr>
          <p:cNvSpPr txBox="1"/>
          <p:nvPr/>
        </p:nvSpPr>
        <p:spPr>
          <a:xfrm>
            <a:off x="7151568" y="970381"/>
            <a:ext cx="1982553" cy="1200329"/>
          </a:xfrm>
          <a:prstGeom prst="rect">
            <a:avLst/>
          </a:prstGeom>
          <a:solidFill>
            <a:schemeClr val="bg1"/>
          </a:solidFill>
        </p:spPr>
        <p:txBody>
          <a:bodyPr wrap="square" rtlCol="0">
            <a:spAutoFit/>
          </a:bodyPr>
          <a:lstStyle/>
          <a:p>
            <a:r>
              <a:rPr lang="en-GB" dirty="0"/>
              <a:t>Name = ‘Jonas’</a:t>
            </a:r>
          </a:p>
          <a:p>
            <a:r>
              <a:rPr lang="en-GB" b="1" dirty="0"/>
              <a:t>First</a:t>
            </a:r>
            <a:r>
              <a:rPr lang="en-GB" dirty="0"/>
              <a:t> (function)</a:t>
            </a:r>
          </a:p>
          <a:p>
            <a:r>
              <a:rPr lang="en-GB" b="1" dirty="0"/>
              <a:t>Second</a:t>
            </a:r>
            <a:r>
              <a:rPr lang="en-GB" dirty="0"/>
              <a:t> (function)</a:t>
            </a:r>
          </a:p>
          <a:p>
            <a:r>
              <a:rPr lang="en-GB" b="1" dirty="0"/>
              <a:t>X </a:t>
            </a:r>
            <a:r>
              <a:rPr lang="en-GB" dirty="0"/>
              <a:t>(unknown)</a:t>
            </a:r>
            <a:endParaRPr lang="en-GB" b="1" dirty="0"/>
          </a:p>
        </p:txBody>
      </p:sp>
      <p:sp>
        <p:nvSpPr>
          <p:cNvPr id="35" name="TextBox 34">
            <a:extLst>
              <a:ext uri="{FF2B5EF4-FFF2-40B4-BE49-F238E27FC236}">
                <a16:creationId xmlns:a16="http://schemas.microsoft.com/office/drawing/2014/main" id="{2286C2AA-71A9-4155-92B9-1B179A69B914}"/>
              </a:ext>
            </a:extLst>
          </p:cNvPr>
          <p:cNvSpPr txBox="1"/>
          <p:nvPr/>
        </p:nvSpPr>
        <p:spPr>
          <a:xfrm>
            <a:off x="7151568" y="596615"/>
            <a:ext cx="1982553" cy="369332"/>
          </a:xfrm>
          <a:prstGeom prst="rect">
            <a:avLst/>
          </a:prstGeom>
          <a:noFill/>
        </p:spPr>
        <p:txBody>
          <a:bodyPr wrap="square" rtlCol="0">
            <a:spAutoFit/>
          </a:bodyPr>
          <a:lstStyle/>
          <a:p>
            <a:pPr algn="ctr"/>
            <a:r>
              <a:rPr lang="en-GB" b="1" dirty="0"/>
              <a:t>GLOBAL</a:t>
            </a:r>
          </a:p>
        </p:txBody>
      </p:sp>
      <p:cxnSp>
        <p:nvCxnSpPr>
          <p:cNvPr id="36" name="Straight Arrow Connector 35">
            <a:extLst>
              <a:ext uri="{FF2B5EF4-FFF2-40B4-BE49-F238E27FC236}">
                <a16:creationId xmlns:a16="http://schemas.microsoft.com/office/drawing/2014/main" id="{3880B692-C8D3-4830-8931-4887D874C52E}"/>
              </a:ext>
            </a:extLst>
          </p:cNvPr>
          <p:cNvCxnSpPr>
            <a:cxnSpLocks/>
            <a:stCxn id="35" idx="1"/>
          </p:cNvCxnSpPr>
          <p:nvPr/>
        </p:nvCxnSpPr>
        <p:spPr>
          <a:xfrm flipH="1">
            <a:off x="6512776" y="781281"/>
            <a:ext cx="638792" cy="848736"/>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C682EFF3-6860-4A13-855D-50D344CB0C0F}"/>
              </a:ext>
            </a:extLst>
          </p:cNvPr>
          <p:cNvCxnSpPr>
            <a:cxnSpLocks/>
          </p:cNvCxnSpPr>
          <p:nvPr/>
        </p:nvCxnSpPr>
        <p:spPr>
          <a:xfrm flipH="1">
            <a:off x="8688356" y="583100"/>
            <a:ext cx="662396" cy="848139"/>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A8DBAAB1-E2EA-446A-8623-2883A8D3D1E8}"/>
              </a:ext>
            </a:extLst>
          </p:cNvPr>
          <p:cNvSpPr txBox="1"/>
          <p:nvPr/>
        </p:nvSpPr>
        <p:spPr>
          <a:xfrm>
            <a:off x="6944139" y="213768"/>
            <a:ext cx="2802835" cy="369332"/>
          </a:xfrm>
          <a:prstGeom prst="rect">
            <a:avLst/>
          </a:prstGeom>
          <a:noFill/>
        </p:spPr>
        <p:txBody>
          <a:bodyPr wrap="square">
            <a:spAutoFit/>
          </a:bodyPr>
          <a:lstStyle/>
          <a:p>
            <a:r>
              <a:rPr lang="en-GB" b="1" dirty="0">
                <a:solidFill>
                  <a:srgbClr val="FF0000"/>
                </a:solidFill>
              </a:rPr>
              <a:t>Literally the function code!</a:t>
            </a:r>
            <a:endParaRPr lang="en-GB" b="1" i="0" dirty="0">
              <a:solidFill>
                <a:srgbClr val="FF0000"/>
              </a:solidFill>
              <a:effectLst/>
            </a:endParaRPr>
          </a:p>
        </p:txBody>
      </p:sp>
      <p:sp>
        <p:nvSpPr>
          <p:cNvPr id="43" name="Rectangle 42">
            <a:extLst>
              <a:ext uri="{FF2B5EF4-FFF2-40B4-BE49-F238E27FC236}">
                <a16:creationId xmlns:a16="http://schemas.microsoft.com/office/drawing/2014/main" id="{8BAD17D4-7157-4E09-8958-061A49421F9D}"/>
              </a:ext>
            </a:extLst>
          </p:cNvPr>
          <p:cNvSpPr/>
          <p:nvPr/>
        </p:nvSpPr>
        <p:spPr>
          <a:xfrm>
            <a:off x="7032087" y="2956538"/>
            <a:ext cx="2199184" cy="120568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4" name="TextBox 43">
            <a:extLst>
              <a:ext uri="{FF2B5EF4-FFF2-40B4-BE49-F238E27FC236}">
                <a16:creationId xmlns:a16="http://schemas.microsoft.com/office/drawing/2014/main" id="{C4C1385B-25E0-40FA-9A2B-0AEDE239EFF2}"/>
              </a:ext>
            </a:extLst>
          </p:cNvPr>
          <p:cNvSpPr txBox="1"/>
          <p:nvPr/>
        </p:nvSpPr>
        <p:spPr>
          <a:xfrm>
            <a:off x="7146075" y="2970053"/>
            <a:ext cx="1982553" cy="369332"/>
          </a:xfrm>
          <a:prstGeom prst="rect">
            <a:avLst/>
          </a:prstGeom>
          <a:noFill/>
        </p:spPr>
        <p:txBody>
          <a:bodyPr wrap="square" rtlCol="0">
            <a:spAutoFit/>
          </a:bodyPr>
          <a:lstStyle/>
          <a:p>
            <a:pPr algn="ctr"/>
            <a:r>
              <a:rPr lang="en-GB" b="1" dirty="0">
                <a:latin typeface="Consolas" panose="020B0609020204030204" pitchFamily="49" charset="0"/>
              </a:rPr>
              <a:t>First()</a:t>
            </a:r>
          </a:p>
        </p:txBody>
      </p:sp>
      <p:sp>
        <p:nvSpPr>
          <p:cNvPr id="45" name="Rectangle 44">
            <a:extLst>
              <a:ext uri="{FF2B5EF4-FFF2-40B4-BE49-F238E27FC236}">
                <a16:creationId xmlns:a16="http://schemas.microsoft.com/office/drawing/2014/main" id="{8B495BA8-FDE2-485A-8A0C-B95B80DE6458}"/>
              </a:ext>
            </a:extLst>
          </p:cNvPr>
          <p:cNvSpPr/>
          <p:nvPr/>
        </p:nvSpPr>
        <p:spPr>
          <a:xfrm>
            <a:off x="7119571" y="3339385"/>
            <a:ext cx="2043480" cy="7462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6" name="Rectangle 45">
            <a:extLst>
              <a:ext uri="{FF2B5EF4-FFF2-40B4-BE49-F238E27FC236}">
                <a16:creationId xmlns:a16="http://schemas.microsoft.com/office/drawing/2014/main" id="{C6965619-A41C-41FE-9D8D-01F7E76C69BC}"/>
              </a:ext>
            </a:extLst>
          </p:cNvPr>
          <p:cNvSpPr/>
          <p:nvPr/>
        </p:nvSpPr>
        <p:spPr>
          <a:xfrm>
            <a:off x="7073803" y="4848985"/>
            <a:ext cx="2199184" cy="1137337"/>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7" name="TextBox 46">
            <a:extLst>
              <a:ext uri="{FF2B5EF4-FFF2-40B4-BE49-F238E27FC236}">
                <a16:creationId xmlns:a16="http://schemas.microsoft.com/office/drawing/2014/main" id="{CD5BBC38-6078-423A-B5D7-5D934D5FC9D3}"/>
              </a:ext>
            </a:extLst>
          </p:cNvPr>
          <p:cNvSpPr txBox="1"/>
          <p:nvPr/>
        </p:nvSpPr>
        <p:spPr>
          <a:xfrm>
            <a:off x="7187791" y="4862500"/>
            <a:ext cx="1982553" cy="369332"/>
          </a:xfrm>
          <a:prstGeom prst="rect">
            <a:avLst/>
          </a:prstGeom>
          <a:noFill/>
        </p:spPr>
        <p:txBody>
          <a:bodyPr wrap="square" rtlCol="0">
            <a:spAutoFit/>
          </a:bodyPr>
          <a:lstStyle/>
          <a:p>
            <a:pPr algn="ctr"/>
            <a:r>
              <a:rPr lang="en-GB" b="1" dirty="0">
                <a:latin typeface="Consolas" panose="020B0609020204030204" pitchFamily="49" charset="0"/>
              </a:rPr>
              <a:t>second()</a:t>
            </a:r>
          </a:p>
        </p:txBody>
      </p:sp>
      <p:sp>
        <p:nvSpPr>
          <p:cNvPr id="48" name="Rectangle 47">
            <a:extLst>
              <a:ext uri="{FF2B5EF4-FFF2-40B4-BE49-F238E27FC236}">
                <a16:creationId xmlns:a16="http://schemas.microsoft.com/office/drawing/2014/main" id="{312ECEFA-8B73-4C02-B328-2D541C537726}"/>
              </a:ext>
            </a:extLst>
          </p:cNvPr>
          <p:cNvSpPr/>
          <p:nvPr/>
        </p:nvSpPr>
        <p:spPr>
          <a:xfrm>
            <a:off x="7161287" y="5231832"/>
            <a:ext cx="2043480" cy="6847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3" name="TextBox 52">
            <a:extLst>
              <a:ext uri="{FF2B5EF4-FFF2-40B4-BE49-F238E27FC236}">
                <a16:creationId xmlns:a16="http://schemas.microsoft.com/office/drawing/2014/main" id="{F858BD1A-1B0A-423A-9BD4-8310F8BF6D21}"/>
              </a:ext>
            </a:extLst>
          </p:cNvPr>
          <p:cNvSpPr txBox="1"/>
          <p:nvPr/>
        </p:nvSpPr>
        <p:spPr>
          <a:xfrm>
            <a:off x="7087066" y="2313875"/>
            <a:ext cx="2950726" cy="369332"/>
          </a:xfrm>
          <a:prstGeom prst="rect">
            <a:avLst/>
          </a:prstGeom>
          <a:noFill/>
        </p:spPr>
        <p:txBody>
          <a:bodyPr wrap="square">
            <a:spAutoFit/>
          </a:bodyPr>
          <a:lstStyle/>
          <a:p>
            <a:r>
              <a:rPr lang="en-GB" b="1" dirty="0">
                <a:solidFill>
                  <a:srgbClr val="FF0000"/>
                </a:solidFill>
              </a:rPr>
              <a:t>Need to run </a:t>
            </a:r>
            <a:r>
              <a:rPr lang="en-GB" b="1" dirty="0">
                <a:solidFill>
                  <a:srgbClr val="FF0000"/>
                </a:solidFill>
                <a:latin typeface="Consolas" panose="020B0609020204030204" pitchFamily="49" charset="0"/>
              </a:rPr>
              <a:t>first()</a:t>
            </a:r>
            <a:r>
              <a:rPr lang="en-GB" b="1" dirty="0">
                <a:solidFill>
                  <a:srgbClr val="FF0000"/>
                </a:solidFill>
              </a:rPr>
              <a:t>first!</a:t>
            </a:r>
            <a:endParaRPr lang="en-GB" b="1" i="0" dirty="0">
              <a:solidFill>
                <a:srgbClr val="FF0000"/>
              </a:solidFill>
              <a:effectLst/>
            </a:endParaRPr>
          </a:p>
        </p:txBody>
      </p:sp>
      <p:cxnSp>
        <p:nvCxnSpPr>
          <p:cNvPr id="54" name="Straight Arrow Connector 53">
            <a:extLst>
              <a:ext uri="{FF2B5EF4-FFF2-40B4-BE49-F238E27FC236}">
                <a16:creationId xmlns:a16="http://schemas.microsoft.com/office/drawing/2014/main" id="{62657BA9-5532-4CEF-B723-892A9B84741A}"/>
              </a:ext>
            </a:extLst>
          </p:cNvPr>
          <p:cNvCxnSpPr>
            <a:cxnSpLocks/>
          </p:cNvCxnSpPr>
          <p:nvPr/>
        </p:nvCxnSpPr>
        <p:spPr>
          <a:xfrm flipV="1">
            <a:off x="8458356" y="1959344"/>
            <a:ext cx="0" cy="395467"/>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57" name="TextBox 56">
            <a:extLst>
              <a:ext uri="{FF2B5EF4-FFF2-40B4-BE49-F238E27FC236}">
                <a16:creationId xmlns:a16="http://schemas.microsoft.com/office/drawing/2014/main" id="{FC9215D6-F94A-473D-8C61-0DBC3501DA16}"/>
              </a:ext>
            </a:extLst>
          </p:cNvPr>
          <p:cNvSpPr txBox="1"/>
          <p:nvPr/>
        </p:nvSpPr>
        <p:spPr>
          <a:xfrm>
            <a:off x="7166444" y="3372309"/>
            <a:ext cx="1982553" cy="646331"/>
          </a:xfrm>
          <a:prstGeom prst="rect">
            <a:avLst/>
          </a:prstGeom>
          <a:solidFill>
            <a:schemeClr val="bg1"/>
          </a:solidFill>
        </p:spPr>
        <p:txBody>
          <a:bodyPr wrap="square" rtlCol="0">
            <a:spAutoFit/>
          </a:bodyPr>
          <a:lstStyle/>
          <a:p>
            <a:r>
              <a:rPr lang="en-GB" b="1" dirty="0"/>
              <a:t>a</a:t>
            </a:r>
            <a:r>
              <a:rPr lang="en-GB" dirty="0"/>
              <a:t> = 1</a:t>
            </a:r>
          </a:p>
          <a:p>
            <a:r>
              <a:rPr lang="en-GB" b="1" dirty="0"/>
              <a:t>b = </a:t>
            </a:r>
            <a:r>
              <a:rPr lang="en-GB" dirty="0"/>
              <a:t>unknown</a:t>
            </a:r>
            <a:endParaRPr lang="en-GB" b="1" dirty="0"/>
          </a:p>
        </p:txBody>
      </p:sp>
      <p:sp>
        <p:nvSpPr>
          <p:cNvPr id="58" name="TextBox 57">
            <a:extLst>
              <a:ext uri="{FF2B5EF4-FFF2-40B4-BE49-F238E27FC236}">
                <a16:creationId xmlns:a16="http://schemas.microsoft.com/office/drawing/2014/main" id="{C9C2D125-2959-4079-BED6-3695B38C05D3}"/>
              </a:ext>
            </a:extLst>
          </p:cNvPr>
          <p:cNvSpPr txBox="1"/>
          <p:nvPr/>
        </p:nvSpPr>
        <p:spPr>
          <a:xfrm>
            <a:off x="6796248" y="4294987"/>
            <a:ext cx="2950726" cy="369332"/>
          </a:xfrm>
          <a:prstGeom prst="rect">
            <a:avLst/>
          </a:prstGeom>
          <a:noFill/>
        </p:spPr>
        <p:txBody>
          <a:bodyPr wrap="square">
            <a:spAutoFit/>
          </a:bodyPr>
          <a:lstStyle/>
          <a:p>
            <a:r>
              <a:rPr lang="en-GB" b="1" dirty="0">
                <a:solidFill>
                  <a:srgbClr val="FF0000"/>
                </a:solidFill>
              </a:rPr>
              <a:t>Need to run </a:t>
            </a:r>
            <a:r>
              <a:rPr lang="en-GB" b="1" dirty="0">
                <a:solidFill>
                  <a:srgbClr val="FF0000"/>
                </a:solidFill>
                <a:latin typeface="Consolas" panose="020B0609020204030204" pitchFamily="49" charset="0"/>
              </a:rPr>
              <a:t>second()</a:t>
            </a:r>
            <a:r>
              <a:rPr lang="en-GB" b="1" dirty="0">
                <a:solidFill>
                  <a:srgbClr val="FF0000"/>
                </a:solidFill>
              </a:rPr>
              <a:t>first!</a:t>
            </a:r>
            <a:endParaRPr lang="en-GB" b="1" i="0" dirty="0">
              <a:solidFill>
                <a:srgbClr val="FF0000"/>
              </a:solidFill>
              <a:effectLst/>
            </a:endParaRPr>
          </a:p>
        </p:txBody>
      </p:sp>
      <p:cxnSp>
        <p:nvCxnSpPr>
          <p:cNvPr id="59" name="Straight Arrow Connector 58">
            <a:extLst>
              <a:ext uri="{FF2B5EF4-FFF2-40B4-BE49-F238E27FC236}">
                <a16:creationId xmlns:a16="http://schemas.microsoft.com/office/drawing/2014/main" id="{003802A1-6221-4C38-ADF8-86B7E426DB2C}"/>
              </a:ext>
            </a:extLst>
          </p:cNvPr>
          <p:cNvCxnSpPr>
            <a:cxnSpLocks/>
          </p:cNvCxnSpPr>
          <p:nvPr/>
        </p:nvCxnSpPr>
        <p:spPr>
          <a:xfrm flipV="1">
            <a:off x="8167538" y="3940456"/>
            <a:ext cx="0" cy="395467"/>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60" name="TextBox 59">
            <a:extLst>
              <a:ext uri="{FF2B5EF4-FFF2-40B4-BE49-F238E27FC236}">
                <a16:creationId xmlns:a16="http://schemas.microsoft.com/office/drawing/2014/main" id="{B55E573F-8443-4E2C-9DC0-238AE88E19DD}"/>
              </a:ext>
            </a:extLst>
          </p:cNvPr>
          <p:cNvSpPr txBox="1"/>
          <p:nvPr/>
        </p:nvSpPr>
        <p:spPr>
          <a:xfrm>
            <a:off x="7176261" y="5245347"/>
            <a:ext cx="1982553" cy="646331"/>
          </a:xfrm>
          <a:prstGeom prst="rect">
            <a:avLst/>
          </a:prstGeom>
          <a:solidFill>
            <a:schemeClr val="bg1"/>
          </a:solidFill>
        </p:spPr>
        <p:txBody>
          <a:bodyPr wrap="square" rtlCol="0">
            <a:spAutoFit/>
          </a:bodyPr>
          <a:lstStyle/>
          <a:p>
            <a:r>
              <a:rPr lang="en-GB" b="1" dirty="0"/>
              <a:t>c</a:t>
            </a:r>
            <a:r>
              <a:rPr lang="en-GB" dirty="0"/>
              <a:t> = 2</a:t>
            </a:r>
          </a:p>
          <a:p>
            <a:r>
              <a:rPr lang="en-GB" b="1" dirty="0"/>
              <a:t>arguments = </a:t>
            </a:r>
            <a:r>
              <a:rPr lang="en-GB" dirty="0"/>
              <a:t>[7, 9]</a:t>
            </a:r>
            <a:endParaRPr lang="en-GB" b="1" dirty="0"/>
          </a:p>
        </p:txBody>
      </p:sp>
      <p:sp>
        <p:nvSpPr>
          <p:cNvPr id="61" name="TextBox 60">
            <a:extLst>
              <a:ext uri="{FF2B5EF4-FFF2-40B4-BE49-F238E27FC236}">
                <a16:creationId xmlns:a16="http://schemas.microsoft.com/office/drawing/2014/main" id="{0EC1ACC2-223F-4ABA-A852-8740054E5EF4}"/>
              </a:ext>
            </a:extLst>
          </p:cNvPr>
          <p:cNvSpPr txBox="1"/>
          <p:nvPr/>
        </p:nvSpPr>
        <p:spPr>
          <a:xfrm>
            <a:off x="5357344" y="6184503"/>
            <a:ext cx="4389630" cy="646331"/>
          </a:xfrm>
          <a:prstGeom prst="rect">
            <a:avLst/>
          </a:prstGeom>
          <a:noFill/>
        </p:spPr>
        <p:txBody>
          <a:bodyPr wrap="square">
            <a:spAutoFit/>
          </a:bodyPr>
          <a:lstStyle/>
          <a:p>
            <a:r>
              <a:rPr lang="en-GB" b="1" dirty="0">
                <a:solidFill>
                  <a:srgbClr val="FF0000"/>
                </a:solidFill>
              </a:rPr>
              <a:t>Array of passed Arguments. Available in all regular functions (except arrow functions)</a:t>
            </a:r>
            <a:endParaRPr lang="en-GB" b="1" i="0" dirty="0">
              <a:solidFill>
                <a:srgbClr val="FF0000"/>
              </a:solidFill>
              <a:effectLst/>
            </a:endParaRPr>
          </a:p>
        </p:txBody>
      </p:sp>
      <p:cxnSp>
        <p:nvCxnSpPr>
          <p:cNvPr id="62" name="Straight Arrow Connector 61">
            <a:extLst>
              <a:ext uri="{FF2B5EF4-FFF2-40B4-BE49-F238E27FC236}">
                <a16:creationId xmlns:a16="http://schemas.microsoft.com/office/drawing/2014/main" id="{24CAF398-A6B7-4ED0-89DA-5FB59CE1E91B}"/>
              </a:ext>
            </a:extLst>
          </p:cNvPr>
          <p:cNvCxnSpPr>
            <a:cxnSpLocks/>
          </p:cNvCxnSpPr>
          <p:nvPr/>
        </p:nvCxnSpPr>
        <p:spPr>
          <a:xfrm flipV="1">
            <a:off x="8167538" y="5829972"/>
            <a:ext cx="0" cy="395467"/>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63" name="TextBox 62">
            <a:extLst>
              <a:ext uri="{FF2B5EF4-FFF2-40B4-BE49-F238E27FC236}">
                <a16:creationId xmlns:a16="http://schemas.microsoft.com/office/drawing/2014/main" id="{AC189E0E-E3ED-4053-9D7B-2E0616DED48C}"/>
              </a:ext>
            </a:extLst>
          </p:cNvPr>
          <p:cNvSpPr txBox="1"/>
          <p:nvPr/>
        </p:nvSpPr>
        <p:spPr>
          <a:xfrm>
            <a:off x="379805" y="765176"/>
            <a:ext cx="4111011" cy="646331"/>
          </a:xfrm>
          <a:prstGeom prst="rect">
            <a:avLst/>
          </a:prstGeom>
          <a:noFill/>
        </p:spPr>
        <p:txBody>
          <a:bodyPr wrap="square" rtlCol="0">
            <a:spAutoFit/>
          </a:bodyPr>
          <a:lstStyle/>
          <a:p>
            <a:r>
              <a:rPr lang="en-GB" b="1" dirty="0">
                <a:solidFill>
                  <a:srgbClr val="FF0000"/>
                </a:solidFill>
              </a:rPr>
              <a:t>Generated during creation phase right before execution</a:t>
            </a:r>
          </a:p>
        </p:txBody>
      </p:sp>
      <p:sp>
        <p:nvSpPr>
          <p:cNvPr id="64" name="TextBox 63">
            <a:extLst>
              <a:ext uri="{FF2B5EF4-FFF2-40B4-BE49-F238E27FC236}">
                <a16:creationId xmlns:a16="http://schemas.microsoft.com/office/drawing/2014/main" id="{F26EC430-84BE-45E1-9235-41A3E5D0C454}"/>
              </a:ext>
            </a:extLst>
          </p:cNvPr>
          <p:cNvSpPr txBox="1"/>
          <p:nvPr/>
        </p:nvSpPr>
        <p:spPr>
          <a:xfrm>
            <a:off x="4741822" y="4968348"/>
            <a:ext cx="2133398" cy="923330"/>
          </a:xfrm>
          <a:prstGeom prst="rect">
            <a:avLst/>
          </a:prstGeom>
          <a:noFill/>
        </p:spPr>
        <p:txBody>
          <a:bodyPr wrap="square" rtlCol="0">
            <a:spAutoFit/>
          </a:bodyPr>
          <a:lstStyle/>
          <a:p>
            <a:r>
              <a:rPr lang="en-GB" b="1" dirty="0"/>
              <a:t>(Technically values only become known during execution.)</a:t>
            </a:r>
          </a:p>
        </p:txBody>
      </p:sp>
    </p:spTree>
    <p:extLst>
      <p:ext uri="{BB962C8B-B14F-4D97-AF65-F5344CB8AC3E}">
        <p14:creationId xmlns:p14="http://schemas.microsoft.com/office/powerpoint/2010/main" val="3568168942"/>
      </p:ext>
    </p:extLst>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0B0205B-3317-47A8-BBAF-39D80658AE46}"/>
              </a:ext>
            </a:extLst>
          </p:cNvPr>
          <p:cNvSpPr txBox="1"/>
          <p:nvPr/>
        </p:nvSpPr>
        <p:spPr>
          <a:xfrm>
            <a:off x="159026" y="158866"/>
            <a:ext cx="2796209" cy="584775"/>
          </a:xfrm>
          <a:prstGeom prst="rect">
            <a:avLst/>
          </a:prstGeom>
          <a:noFill/>
        </p:spPr>
        <p:txBody>
          <a:bodyPr wrap="square">
            <a:spAutoFit/>
          </a:bodyPr>
          <a:lstStyle/>
          <a:p>
            <a:r>
              <a:rPr lang="en-GB" sz="3200" b="0" i="0" dirty="0">
                <a:solidFill>
                  <a:srgbClr val="1C1D1F"/>
                </a:solidFill>
                <a:effectLst/>
              </a:rPr>
              <a:t>The Call Stack</a:t>
            </a:r>
          </a:p>
        </p:txBody>
      </p:sp>
      <p:pic>
        <p:nvPicPr>
          <p:cNvPr id="3" name="Picture 2">
            <a:extLst>
              <a:ext uri="{FF2B5EF4-FFF2-40B4-BE49-F238E27FC236}">
                <a16:creationId xmlns:a16="http://schemas.microsoft.com/office/drawing/2014/main" id="{0EA70ED4-AE6B-4AC8-88FE-60E59FC6BA95}"/>
              </a:ext>
            </a:extLst>
          </p:cNvPr>
          <p:cNvPicPr>
            <a:picLocks noChangeAspect="1"/>
          </p:cNvPicPr>
          <p:nvPr/>
        </p:nvPicPr>
        <p:blipFill>
          <a:blip r:embed="rId2"/>
          <a:stretch>
            <a:fillRect/>
          </a:stretch>
        </p:blipFill>
        <p:spPr>
          <a:xfrm>
            <a:off x="4232630" y="158866"/>
            <a:ext cx="5514344" cy="6540268"/>
          </a:xfrm>
          <a:prstGeom prst="rect">
            <a:avLst/>
          </a:prstGeom>
        </p:spPr>
      </p:pic>
      <p:sp>
        <p:nvSpPr>
          <p:cNvPr id="4" name="TextBox 3">
            <a:extLst>
              <a:ext uri="{FF2B5EF4-FFF2-40B4-BE49-F238E27FC236}">
                <a16:creationId xmlns:a16="http://schemas.microsoft.com/office/drawing/2014/main" id="{E833560A-6DA0-4DC7-9CCB-C75E0416FA7A}"/>
              </a:ext>
            </a:extLst>
          </p:cNvPr>
          <p:cNvSpPr txBox="1"/>
          <p:nvPr/>
        </p:nvSpPr>
        <p:spPr>
          <a:xfrm>
            <a:off x="5167732" y="5616373"/>
            <a:ext cx="3422479" cy="369332"/>
          </a:xfrm>
          <a:prstGeom prst="rect">
            <a:avLst/>
          </a:prstGeom>
          <a:noFill/>
        </p:spPr>
        <p:txBody>
          <a:bodyPr wrap="square" rtlCol="0">
            <a:spAutoFit/>
          </a:bodyPr>
          <a:lstStyle/>
          <a:p>
            <a:r>
              <a:rPr lang="en-GB" b="1" dirty="0"/>
              <a:t>Call Stack					Heap</a:t>
            </a:r>
          </a:p>
        </p:txBody>
      </p:sp>
      <p:sp>
        <p:nvSpPr>
          <p:cNvPr id="5" name="TextBox 4">
            <a:extLst>
              <a:ext uri="{FF2B5EF4-FFF2-40B4-BE49-F238E27FC236}">
                <a16:creationId xmlns:a16="http://schemas.microsoft.com/office/drawing/2014/main" id="{89583BC3-3DAC-4065-A9FD-3AE0412E67EE}"/>
              </a:ext>
            </a:extLst>
          </p:cNvPr>
          <p:cNvSpPr txBox="1"/>
          <p:nvPr/>
        </p:nvSpPr>
        <p:spPr>
          <a:xfrm>
            <a:off x="7671610" y="1241627"/>
            <a:ext cx="840487" cy="369332"/>
          </a:xfrm>
          <a:prstGeom prst="rect">
            <a:avLst/>
          </a:prstGeom>
          <a:noFill/>
        </p:spPr>
        <p:txBody>
          <a:bodyPr wrap="square" rtlCol="0">
            <a:spAutoFit/>
          </a:bodyPr>
          <a:lstStyle/>
          <a:p>
            <a:r>
              <a:rPr lang="en-GB" b="1" dirty="0"/>
              <a:t>Engine</a:t>
            </a:r>
          </a:p>
        </p:txBody>
      </p:sp>
      <p:sp>
        <p:nvSpPr>
          <p:cNvPr id="6" name="TextBox 5">
            <a:extLst>
              <a:ext uri="{FF2B5EF4-FFF2-40B4-BE49-F238E27FC236}">
                <a16:creationId xmlns:a16="http://schemas.microsoft.com/office/drawing/2014/main" id="{40771FB2-57DC-4283-B9C7-BF82D3F370BE}"/>
              </a:ext>
            </a:extLst>
          </p:cNvPr>
          <p:cNvSpPr txBox="1"/>
          <p:nvPr/>
        </p:nvSpPr>
        <p:spPr>
          <a:xfrm>
            <a:off x="5079825" y="4982818"/>
            <a:ext cx="1396243" cy="275601"/>
          </a:xfrm>
          <a:prstGeom prst="rect">
            <a:avLst/>
          </a:prstGeom>
          <a:solidFill>
            <a:schemeClr val="tx1"/>
          </a:solidFill>
          <a:ln w="22225">
            <a:solidFill>
              <a:schemeClr val="accent1"/>
            </a:solidFill>
          </a:ln>
        </p:spPr>
        <p:txBody>
          <a:bodyPr wrap="square" rtlCol="0" anchor="ctr" anchorCtr="0">
            <a:spAutoFit/>
          </a:bodyPr>
          <a:lstStyle/>
          <a:p>
            <a:pPr algn="ctr"/>
            <a:r>
              <a:rPr lang="en-GB" sz="1200" b="1" dirty="0">
                <a:solidFill>
                  <a:schemeClr val="bg1"/>
                </a:solidFill>
              </a:rPr>
              <a:t>Execution Context</a:t>
            </a:r>
          </a:p>
        </p:txBody>
      </p:sp>
      <p:sp>
        <p:nvSpPr>
          <p:cNvPr id="7" name="TextBox 6">
            <a:extLst>
              <a:ext uri="{FF2B5EF4-FFF2-40B4-BE49-F238E27FC236}">
                <a16:creationId xmlns:a16="http://schemas.microsoft.com/office/drawing/2014/main" id="{2D723417-7857-412C-9427-ADE1B509A067}"/>
              </a:ext>
            </a:extLst>
          </p:cNvPr>
          <p:cNvSpPr txBox="1"/>
          <p:nvPr/>
        </p:nvSpPr>
        <p:spPr>
          <a:xfrm>
            <a:off x="5079824" y="4598002"/>
            <a:ext cx="1396243" cy="275601"/>
          </a:xfrm>
          <a:prstGeom prst="rect">
            <a:avLst/>
          </a:prstGeom>
          <a:solidFill>
            <a:schemeClr val="tx1"/>
          </a:solidFill>
          <a:ln w="22225">
            <a:solidFill>
              <a:schemeClr val="accent1"/>
            </a:solidFill>
          </a:ln>
        </p:spPr>
        <p:txBody>
          <a:bodyPr wrap="square" rtlCol="0" anchor="ctr" anchorCtr="0">
            <a:spAutoFit/>
          </a:bodyPr>
          <a:lstStyle/>
          <a:p>
            <a:pPr algn="ctr"/>
            <a:r>
              <a:rPr lang="en-GB" sz="1200" b="1" dirty="0">
                <a:solidFill>
                  <a:schemeClr val="bg1"/>
                </a:solidFill>
              </a:rPr>
              <a:t>Execution Context</a:t>
            </a:r>
          </a:p>
        </p:txBody>
      </p:sp>
      <p:sp>
        <p:nvSpPr>
          <p:cNvPr id="8" name="TextBox 7">
            <a:extLst>
              <a:ext uri="{FF2B5EF4-FFF2-40B4-BE49-F238E27FC236}">
                <a16:creationId xmlns:a16="http://schemas.microsoft.com/office/drawing/2014/main" id="{8DFA4558-B1B3-4400-8B76-9AF039085162}"/>
              </a:ext>
            </a:extLst>
          </p:cNvPr>
          <p:cNvSpPr txBox="1"/>
          <p:nvPr/>
        </p:nvSpPr>
        <p:spPr>
          <a:xfrm>
            <a:off x="5079824" y="4209434"/>
            <a:ext cx="1396243" cy="275601"/>
          </a:xfrm>
          <a:prstGeom prst="rect">
            <a:avLst/>
          </a:prstGeom>
          <a:solidFill>
            <a:schemeClr val="tx1"/>
          </a:solidFill>
          <a:ln w="22225">
            <a:solidFill>
              <a:schemeClr val="accent1"/>
            </a:solidFill>
          </a:ln>
        </p:spPr>
        <p:txBody>
          <a:bodyPr wrap="square" rtlCol="0" anchor="ctr" anchorCtr="0">
            <a:spAutoFit/>
          </a:bodyPr>
          <a:lstStyle/>
          <a:p>
            <a:pPr algn="ctr"/>
            <a:r>
              <a:rPr lang="en-GB" sz="1200" b="1" dirty="0">
                <a:solidFill>
                  <a:schemeClr val="bg1"/>
                </a:solidFill>
              </a:rPr>
              <a:t>Execution Context</a:t>
            </a:r>
          </a:p>
        </p:txBody>
      </p:sp>
      <p:sp>
        <p:nvSpPr>
          <p:cNvPr id="9" name="TextBox 8">
            <a:extLst>
              <a:ext uri="{FF2B5EF4-FFF2-40B4-BE49-F238E27FC236}">
                <a16:creationId xmlns:a16="http://schemas.microsoft.com/office/drawing/2014/main" id="{48D6D925-F9A1-4DE9-9BD4-AB5E64CA3D89}"/>
              </a:ext>
            </a:extLst>
          </p:cNvPr>
          <p:cNvSpPr txBox="1"/>
          <p:nvPr/>
        </p:nvSpPr>
        <p:spPr>
          <a:xfrm>
            <a:off x="5079824" y="3819747"/>
            <a:ext cx="1396243" cy="275601"/>
          </a:xfrm>
          <a:prstGeom prst="rect">
            <a:avLst/>
          </a:prstGeom>
          <a:solidFill>
            <a:schemeClr val="tx1"/>
          </a:solidFill>
          <a:ln w="22225">
            <a:solidFill>
              <a:schemeClr val="accent1"/>
            </a:solidFill>
          </a:ln>
        </p:spPr>
        <p:txBody>
          <a:bodyPr wrap="square" rtlCol="0" anchor="ctr" anchorCtr="0">
            <a:spAutoFit/>
          </a:bodyPr>
          <a:lstStyle/>
          <a:p>
            <a:pPr algn="ctr"/>
            <a:r>
              <a:rPr lang="en-GB" sz="1200" b="1" dirty="0">
                <a:solidFill>
                  <a:schemeClr val="bg1"/>
                </a:solidFill>
              </a:rPr>
              <a:t>Execution Context</a:t>
            </a:r>
          </a:p>
        </p:txBody>
      </p:sp>
      <p:sp>
        <p:nvSpPr>
          <p:cNvPr id="10" name="TextBox 9">
            <a:extLst>
              <a:ext uri="{FF2B5EF4-FFF2-40B4-BE49-F238E27FC236}">
                <a16:creationId xmlns:a16="http://schemas.microsoft.com/office/drawing/2014/main" id="{5866D9E9-DA7D-4EB8-A1E1-B4FD95551983}"/>
              </a:ext>
            </a:extLst>
          </p:cNvPr>
          <p:cNvSpPr txBox="1"/>
          <p:nvPr/>
        </p:nvSpPr>
        <p:spPr>
          <a:xfrm>
            <a:off x="5079824" y="3431179"/>
            <a:ext cx="1396243" cy="275601"/>
          </a:xfrm>
          <a:prstGeom prst="rect">
            <a:avLst/>
          </a:prstGeom>
          <a:solidFill>
            <a:schemeClr val="tx1"/>
          </a:solidFill>
          <a:ln w="22225">
            <a:solidFill>
              <a:schemeClr val="accent1"/>
            </a:solidFill>
          </a:ln>
        </p:spPr>
        <p:txBody>
          <a:bodyPr wrap="square" rtlCol="0" anchor="ctr" anchorCtr="0">
            <a:spAutoFit/>
          </a:bodyPr>
          <a:lstStyle/>
          <a:p>
            <a:pPr algn="ctr"/>
            <a:r>
              <a:rPr lang="en-GB" sz="1200" b="1" dirty="0">
                <a:solidFill>
                  <a:schemeClr val="bg1"/>
                </a:solidFill>
              </a:rPr>
              <a:t>Execution Context</a:t>
            </a:r>
          </a:p>
        </p:txBody>
      </p:sp>
      <p:sp>
        <p:nvSpPr>
          <p:cNvPr id="11" name="TextBox 10">
            <a:extLst>
              <a:ext uri="{FF2B5EF4-FFF2-40B4-BE49-F238E27FC236}">
                <a16:creationId xmlns:a16="http://schemas.microsoft.com/office/drawing/2014/main" id="{11558F3A-8C6D-4129-8B36-7687659C2CE7}"/>
              </a:ext>
            </a:extLst>
          </p:cNvPr>
          <p:cNvSpPr txBox="1"/>
          <p:nvPr/>
        </p:nvSpPr>
        <p:spPr>
          <a:xfrm>
            <a:off x="159026" y="5498805"/>
            <a:ext cx="3737110" cy="1200329"/>
          </a:xfrm>
          <a:prstGeom prst="rect">
            <a:avLst/>
          </a:prstGeom>
          <a:noFill/>
        </p:spPr>
        <p:txBody>
          <a:bodyPr wrap="square">
            <a:spAutoFit/>
          </a:bodyPr>
          <a:lstStyle/>
          <a:p>
            <a:r>
              <a:rPr lang="en-GB" b="1" dirty="0">
                <a:solidFill>
                  <a:srgbClr val="FF0000"/>
                </a:solidFill>
              </a:rPr>
              <a:t>Place where the execution Context’s get stacked on top of each other to keep track of where we are in the execution.</a:t>
            </a:r>
            <a:endParaRPr lang="en-GB" b="1" i="0" dirty="0">
              <a:solidFill>
                <a:srgbClr val="FF0000"/>
              </a:solidFill>
              <a:effectLst/>
            </a:endParaRPr>
          </a:p>
        </p:txBody>
      </p:sp>
      <p:cxnSp>
        <p:nvCxnSpPr>
          <p:cNvPr id="12" name="Straight Arrow Connector 11">
            <a:extLst>
              <a:ext uri="{FF2B5EF4-FFF2-40B4-BE49-F238E27FC236}">
                <a16:creationId xmlns:a16="http://schemas.microsoft.com/office/drawing/2014/main" id="{9F327E7B-A47B-4784-B449-08F9D6F37F51}"/>
              </a:ext>
            </a:extLst>
          </p:cNvPr>
          <p:cNvCxnSpPr>
            <a:cxnSpLocks/>
          </p:cNvCxnSpPr>
          <p:nvPr/>
        </p:nvCxnSpPr>
        <p:spPr>
          <a:xfrm>
            <a:off x="3829876" y="5801039"/>
            <a:ext cx="1271596" cy="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45487390"/>
      </p:ext>
    </p:extLst>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6B93605-790D-451D-A621-C616A630C547}"/>
              </a:ext>
            </a:extLst>
          </p:cNvPr>
          <p:cNvSpPr txBox="1"/>
          <p:nvPr/>
        </p:nvSpPr>
        <p:spPr>
          <a:xfrm>
            <a:off x="181736" y="94071"/>
            <a:ext cx="2796209" cy="584775"/>
          </a:xfrm>
          <a:prstGeom prst="rect">
            <a:avLst/>
          </a:prstGeom>
          <a:noFill/>
        </p:spPr>
        <p:txBody>
          <a:bodyPr wrap="square">
            <a:spAutoFit/>
          </a:bodyPr>
          <a:lstStyle/>
          <a:p>
            <a:r>
              <a:rPr lang="en-GB" sz="3200" b="0" i="0" dirty="0">
                <a:solidFill>
                  <a:srgbClr val="1C1D1F"/>
                </a:solidFill>
                <a:effectLst/>
              </a:rPr>
              <a:t>The Call Stack</a:t>
            </a:r>
          </a:p>
        </p:txBody>
      </p:sp>
      <p:pic>
        <p:nvPicPr>
          <p:cNvPr id="3" name="Picture 2">
            <a:extLst>
              <a:ext uri="{FF2B5EF4-FFF2-40B4-BE49-F238E27FC236}">
                <a16:creationId xmlns:a16="http://schemas.microsoft.com/office/drawing/2014/main" id="{C4E236B9-35A1-4B52-A83C-82AE17CF3C0C}"/>
              </a:ext>
            </a:extLst>
          </p:cNvPr>
          <p:cNvPicPr>
            <a:picLocks noChangeAspect="1"/>
          </p:cNvPicPr>
          <p:nvPr/>
        </p:nvPicPr>
        <p:blipFill>
          <a:blip r:embed="rId2"/>
          <a:stretch>
            <a:fillRect/>
          </a:stretch>
        </p:blipFill>
        <p:spPr>
          <a:xfrm>
            <a:off x="278115" y="838231"/>
            <a:ext cx="2093209" cy="2939900"/>
          </a:xfrm>
          <a:prstGeom prst="rect">
            <a:avLst/>
          </a:prstGeom>
        </p:spPr>
      </p:pic>
      <p:sp>
        <p:nvSpPr>
          <p:cNvPr id="4" name="Rectangle 3">
            <a:extLst>
              <a:ext uri="{FF2B5EF4-FFF2-40B4-BE49-F238E27FC236}">
                <a16:creationId xmlns:a16="http://schemas.microsoft.com/office/drawing/2014/main" id="{A7B77EA3-572D-4477-9CF2-516201EB8AE4}"/>
              </a:ext>
            </a:extLst>
          </p:cNvPr>
          <p:cNvSpPr/>
          <p:nvPr/>
        </p:nvSpPr>
        <p:spPr>
          <a:xfrm>
            <a:off x="6520745" y="3673645"/>
            <a:ext cx="2199184" cy="933847"/>
          </a:xfrm>
          <a:prstGeom prst="rect">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7AEB06A8-9897-4DB9-8B1F-11346C5C6097}"/>
              </a:ext>
            </a:extLst>
          </p:cNvPr>
          <p:cNvSpPr txBox="1"/>
          <p:nvPr/>
        </p:nvSpPr>
        <p:spPr>
          <a:xfrm>
            <a:off x="6629060" y="3955902"/>
            <a:ext cx="1982553" cy="369332"/>
          </a:xfrm>
          <a:prstGeom prst="rect">
            <a:avLst/>
          </a:prstGeom>
          <a:noFill/>
        </p:spPr>
        <p:txBody>
          <a:bodyPr wrap="square" rtlCol="0">
            <a:spAutoFit/>
          </a:bodyPr>
          <a:lstStyle/>
          <a:p>
            <a:pPr algn="ctr"/>
            <a:r>
              <a:rPr lang="en-GB" b="1" dirty="0"/>
              <a:t>GLOBAL</a:t>
            </a:r>
          </a:p>
        </p:txBody>
      </p:sp>
      <p:sp>
        <p:nvSpPr>
          <p:cNvPr id="6" name="Rectangle 5">
            <a:extLst>
              <a:ext uri="{FF2B5EF4-FFF2-40B4-BE49-F238E27FC236}">
                <a16:creationId xmlns:a16="http://schemas.microsoft.com/office/drawing/2014/main" id="{490B8BFE-E9D1-47A1-AB7B-49110CA74128}"/>
              </a:ext>
            </a:extLst>
          </p:cNvPr>
          <p:cNvSpPr/>
          <p:nvPr/>
        </p:nvSpPr>
        <p:spPr>
          <a:xfrm>
            <a:off x="6520745" y="2605129"/>
            <a:ext cx="2199184" cy="93384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TextBox 6">
            <a:extLst>
              <a:ext uri="{FF2B5EF4-FFF2-40B4-BE49-F238E27FC236}">
                <a16:creationId xmlns:a16="http://schemas.microsoft.com/office/drawing/2014/main" id="{448689BF-AD94-46DE-8C97-3DA9D73FDA33}"/>
              </a:ext>
            </a:extLst>
          </p:cNvPr>
          <p:cNvSpPr txBox="1"/>
          <p:nvPr/>
        </p:nvSpPr>
        <p:spPr>
          <a:xfrm>
            <a:off x="6634733" y="2870434"/>
            <a:ext cx="1982553" cy="369332"/>
          </a:xfrm>
          <a:prstGeom prst="rect">
            <a:avLst/>
          </a:prstGeom>
          <a:noFill/>
        </p:spPr>
        <p:txBody>
          <a:bodyPr wrap="square" rtlCol="0">
            <a:spAutoFit/>
          </a:bodyPr>
          <a:lstStyle/>
          <a:p>
            <a:pPr algn="ctr"/>
            <a:r>
              <a:rPr lang="en-GB" b="1" dirty="0">
                <a:latin typeface="Consolas" panose="020B0609020204030204" pitchFamily="49" charset="0"/>
              </a:rPr>
              <a:t>First()</a:t>
            </a:r>
          </a:p>
        </p:txBody>
      </p:sp>
      <p:sp>
        <p:nvSpPr>
          <p:cNvPr id="8" name="Rectangle 7">
            <a:extLst>
              <a:ext uri="{FF2B5EF4-FFF2-40B4-BE49-F238E27FC236}">
                <a16:creationId xmlns:a16="http://schemas.microsoft.com/office/drawing/2014/main" id="{76D8575F-6ED4-4E22-8FE1-726742C29C1B}"/>
              </a:ext>
            </a:extLst>
          </p:cNvPr>
          <p:cNvSpPr/>
          <p:nvPr/>
        </p:nvSpPr>
        <p:spPr>
          <a:xfrm>
            <a:off x="6520745" y="1526685"/>
            <a:ext cx="2199184" cy="93384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TextBox 8">
            <a:extLst>
              <a:ext uri="{FF2B5EF4-FFF2-40B4-BE49-F238E27FC236}">
                <a16:creationId xmlns:a16="http://schemas.microsoft.com/office/drawing/2014/main" id="{EF7D72FD-0471-4159-9226-86F4A6E04013}"/>
              </a:ext>
            </a:extLst>
          </p:cNvPr>
          <p:cNvSpPr txBox="1"/>
          <p:nvPr/>
        </p:nvSpPr>
        <p:spPr>
          <a:xfrm>
            <a:off x="6634733" y="1791990"/>
            <a:ext cx="1982553" cy="369332"/>
          </a:xfrm>
          <a:prstGeom prst="rect">
            <a:avLst/>
          </a:prstGeom>
          <a:noFill/>
        </p:spPr>
        <p:txBody>
          <a:bodyPr wrap="square" rtlCol="0">
            <a:spAutoFit/>
          </a:bodyPr>
          <a:lstStyle/>
          <a:p>
            <a:pPr algn="ctr"/>
            <a:r>
              <a:rPr lang="en-GB" b="1" dirty="0">
                <a:latin typeface="Consolas" panose="020B0609020204030204" pitchFamily="49" charset="0"/>
              </a:rPr>
              <a:t>second()</a:t>
            </a:r>
          </a:p>
        </p:txBody>
      </p:sp>
      <p:sp>
        <p:nvSpPr>
          <p:cNvPr id="10" name="TextBox 9">
            <a:extLst>
              <a:ext uri="{FF2B5EF4-FFF2-40B4-BE49-F238E27FC236}">
                <a16:creationId xmlns:a16="http://schemas.microsoft.com/office/drawing/2014/main" id="{A66CBAC4-42C8-4CCD-AA12-7D1094C9473F}"/>
              </a:ext>
            </a:extLst>
          </p:cNvPr>
          <p:cNvSpPr txBox="1"/>
          <p:nvPr/>
        </p:nvSpPr>
        <p:spPr>
          <a:xfrm>
            <a:off x="7056810" y="4794578"/>
            <a:ext cx="1127051" cy="369332"/>
          </a:xfrm>
          <a:prstGeom prst="rect">
            <a:avLst/>
          </a:prstGeom>
          <a:noFill/>
        </p:spPr>
        <p:txBody>
          <a:bodyPr wrap="square" rtlCol="0">
            <a:spAutoFit/>
          </a:bodyPr>
          <a:lstStyle/>
          <a:p>
            <a:r>
              <a:rPr lang="en-GB" b="1" dirty="0"/>
              <a:t>Call Stack</a:t>
            </a:r>
          </a:p>
        </p:txBody>
      </p:sp>
      <p:sp>
        <p:nvSpPr>
          <p:cNvPr id="11" name="Rectangle 10">
            <a:extLst>
              <a:ext uri="{FF2B5EF4-FFF2-40B4-BE49-F238E27FC236}">
                <a16:creationId xmlns:a16="http://schemas.microsoft.com/office/drawing/2014/main" id="{79EEC8C3-099F-41E6-BE04-7C1A34D2DAC7}"/>
              </a:ext>
            </a:extLst>
          </p:cNvPr>
          <p:cNvSpPr/>
          <p:nvPr/>
        </p:nvSpPr>
        <p:spPr>
          <a:xfrm>
            <a:off x="6294783" y="1237315"/>
            <a:ext cx="2633150" cy="3926595"/>
          </a:xfrm>
          <a:prstGeom prst="rect">
            <a:avLst/>
          </a:prstGeom>
          <a:noFill/>
          <a:ln w="381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FE3ACC6B-7413-4E93-98BA-69C9B14E4F59}"/>
              </a:ext>
            </a:extLst>
          </p:cNvPr>
          <p:cNvSpPr txBox="1"/>
          <p:nvPr/>
        </p:nvSpPr>
        <p:spPr>
          <a:xfrm>
            <a:off x="6722535" y="476850"/>
            <a:ext cx="1889078" cy="369332"/>
          </a:xfrm>
          <a:prstGeom prst="rect">
            <a:avLst/>
          </a:prstGeom>
          <a:noFill/>
        </p:spPr>
        <p:txBody>
          <a:bodyPr wrap="square" rtlCol="0">
            <a:spAutoFit/>
          </a:bodyPr>
          <a:lstStyle/>
          <a:p>
            <a:r>
              <a:rPr lang="en-GB" b="1" dirty="0"/>
              <a:t>JavaScript Engine</a:t>
            </a:r>
          </a:p>
        </p:txBody>
      </p:sp>
      <p:sp>
        <p:nvSpPr>
          <p:cNvPr id="14" name="Rectangle: Rounded Corners 13">
            <a:extLst>
              <a:ext uri="{FF2B5EF4-FFF2-40B4-BE49-F238E27FC236}">
                <a16:creationId xmlns:a16="http://schemas.microsoft.com/office/drawing/2014/main" id="{9E7D5713-6CF3-4710-9323-4833FC419347}"/>
              </a:ext>
            </a:extLst>
          </p:cNvPr>
          <p:cNvSpPr/>
          <p:nvPr/>
        </p:nvSpPr>
        <p:spPr>
          <a:xfrm>
            <a:off x="5897217" y="346075"/>
            <a:ext cx="3465444" cy="5393634"/>
          </a:xfrm>
          <a:prstGeom prst="roundRect">
            <a:avLst>
              <a:gd name="adj" fmla="val 8636"/>
            </a:avLst>
          </a:prstGeom>
          <a:noFill/>
          <a:ln w="1016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TextBox 14">
            <a:extLst>
              <a:ext uri="{FF2B5EF4-FFF2-40B4-BE49-F238E27FC236}">
                <a16:creationId xmlns:a16="http://schemas.microsoft.com/office/drawing/2014/main" id="{6E433AA7-5477-4414-9124-7C02C5483644}"/>
              </a:ext>
            </a:extLst>
          </p:cNvPr>
          <p:cNvSpPr txBox="1"/>
          <p:nvPr/>
        </p:nvSpPr>
        <p:spPr>
          <a:xfrm>
            <a:off x="3246783" y="3955902"/>
            <a:ext cx="2425148" cy="923330"/>
          </a:xfrm>
          <a:prstGeom prst="rect">
            <a:avLst/>
          </a:prstGeom>
          <a:noFill/>
        </p:spPr>
        <p:txBody>
          <a:bodyPr wrap="square" rtlCol="0">
            <a:spAutoFit/>
          </a:bodyPr>
          <a:lstStyle/>
          <a:p>
            <a:r>
              <a:rPr lang="en-GB" b="1" dirty="0">
                <a:solidFill>
                  <a:srgbClr val="FF0000"/>
                </a:solidFill>
              </a:rPr>
              <a:t>1) The Global EC gets put in the call stack first</a:t>
            </a:r>
          </a:p>
        </p:txBody>
      </p:sp>
      <p:cxnSp>
        <p:nvCxnSpPr>
          <p:cNvPr id="16" name="Straight Arrow Connector 15">
            <a:extLst>
              <a:ext uri="{FF2B5EF4-FFF2-40B4-BE49-F238E27FC236}">
                <a16:creationId xmlns:a16="http://schemas.microsoft.com/office/drawing/2014/main" id="{71399617-DA4A-4E22-ABF7-F846FB3459C9}"/>
              </a:ext>
            </a:extLst>
          </p:cNvPr>
          <p:cNvCxnSpPr>
            <a:cxnSpLocks/>
          </p:cNvCxnSpPr>
          <p:nvPr/>
        </p:nvCxnSpPr>
        <p:spPr>
          <a:xfrm>
            <a:off x="2103250" y="996262"/>
            <a:ext cx="797052" cy="0"/>
          </a:xfrm>
          <a:prstGeom prst="straightConnector1">
            <a:avLst/>
          </a:prstGeom>
          <a:ln w="34925">
            <a:solidFill>
              <a:srgbClr val="FF0000"/>
            </a:solidFill>
            <a:tailEnd type="non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D4ED9BCE-50AC-4737-B7FF-06D82A2C54C4}"/>
              </a:ext>
            </a:extLst>
          </p:cNvPr>
          <p:cNvCxnSpPr>
            <a:cxnSpLocks/>
          </p:cNvCxnSpPr>
          <p:nvPr/>
        </p:nvCxnSpPr>
        <p:spPr>
          <a:xfrm>
            <a:off x="5552661" y="4140568"/>
            <a:ext cx="1168114" cy="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9E87DE7B-3AAB-4900-94A6-A95806741B3E}"/>
              </a:ext>
            </a:extLst>
          </p:cNvPr>
          <p:cNvCxnSpPr>
            <a:cxnSpLocks/>
          </p:cNvCxnSpPr>
          <p:nvPr/>
        </p:nvCxnSpPr>
        <p:spPr>
          <a:xfrm>
            <a:off x="2900302" y="4140568"/>
            <a:ext cx="346481" cy="0"/>
          </a:xfrm>
          <a:prstGeom prst="straightConnector1">
            <a:avLst/>
          </a:prstGeom>
          <a:ln w="34925">
            <a:solidFill>
              <a:srgbClr val="FF0000"/>
            </a:solidFill>
            <a:tailEnd type="non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28D77780-5AA2-4BEA-B835-7C172A19AEBD}"/>
              </a:ext>
            </a:extLst>
          </p:cNvPr>
          <p:cNvCxnSpPr>
            <a:cxnSpLocks/>
          </p:cNvCxnSpPr>
          <p:nvPr/>
        </p:nvCxnSpPr>
        <p:spPr>
          <a:xfrm>
            <a:off x="2900302" y="996262"/>
            <a:ext cx="0" cy="3144306"/>
          </a:xfrm>
          <a:prstGeom prst="straightConnector1">
            <a:avLst/>
          </a:prstGeom>
          <a:ln w="34925">
            <a:solidFill>
              <a:srgbClr val="FF0000"/>
            </a:solidFill>
            <a:tailEnd type="non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6172B1E1-8139-40D6-8899-17D92BBD57B7}"/>
              </a:ext>
            </a:extLst>
          </p:cNvPr>
          <p:cNvCxnSpPr>
            <a:cxnSpLocks/>
          </p:cNvCxnSpPr>
          <p:nvPr/>
        </p:nvCxnSpPr>
        <p:spPr>
          <a:xfrm>
            <a:off x="2158328" y="1347445"/>
            <a:ext cx="954971" cy="0"/>
          </a:xfrm>
          <a:prstGeom prst="straightConnector1">
            <a:avLst/>
          </a:prstGeom>
          <a:ln w="34925">
            <a:solidFill>
              <a:srgbClr val="FF0000"/>
            </a:solidFill>
            <a:tailEnd type="non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9EC68EC9-8204-4CEE-BBC3-CA527B1E1E7F}"/>
              </a:ext>
            </a:extLst>
          </p:cNvPr>
          <p:cNvSpPr txBox="1"/>
          <p:nvPr/>
        </p:nvSpPr>
        <p:spPr>
          <a:xfrm>
            <a:off x="3264065" y="2654220"/>
            <a:ext cx="2425148" cy="923330"/>
          </a:xfrm>
          <a:prstGeom prst="rect">
            <a:avLst/>
          </a:prstGeom>
          <a:noFill/>
        </p:spPr>
        <p:txBody>
          <a:bodyPr wrap="square" rtlCol="0">
            <a:spAutoFit/>
          </a:bodyPr>
          <a:lstStyle/>
          <a:p>
            <a:r>
              <a:rPr lang="en-GB" b="1" dirty="0">
                <a:solidFill>
                  <a:srgbClr val="FF0000"/>
                </a:solidFill>
              </a:rPr>
              <a:t>2) The first gets its own EC and gets put in the call stack</a:t>
            </a:r>
          </a:p>
        </p:txBody>
      </p:sp>
      <p:cxnSp>
        <p:nvCxnSpPr>
          <p:cNvPr id="33" name="Straight Arrow Connector 32">
            <a:extLst>
              <a:ext uri="{FF2B5EF4-FFF2-40B4-BE49-F238E27FC236}">
                <a16:creationId xmlns:a16="http://schemas.microsoft.com/office/drawing/2014/main" id="{0567896B-095C-40A7-A7F0-6C5DB59CBD38}"/>
              </a:ext>
            </a:extLst>
          </p:cNvPr>
          <p:cNvCxnSpPr>
            <a:cxnSpLocks/>
          </p:cNvCxnSpPr>
          <p:nvPr/>
        </p:nvCxnSpPr>
        <p:spPr>
          <a:xfrm>
            <a:off x="5572539" y="3042892"/>
            <a:ext cx="1168114" cy="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19EDF69D-DC3E-4559-BF17-C2CC9E9738F6}"/>
              </a:ext>
            </a:extLst>
          </p:cNvPr>
          <p:cNvCxnSpPr>
            <a:cxnSpLocks/>
          </p:cNvCxnSpPr>
          <p:nvPr/>
        </p:nvCxnSpPr>
        <p:spPr>
          <a:xfrm>
            <a:off x="3113299" y="3031434"/>
            <a:ext cx="150766" cy="0"/>
          </a:xfrm>
          <a:prstGeom prst="straightConnector1">
            <a:avLst/>
          </a:prstGeom>
          <a:ln w="34925">
            <a:solidFill>
              <a:srgbClr val="FF0000"/>
            </a:solidFill>
            <a:tailEnd type="non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D406C764-D422-43AE-A9E4-F8F821EDA069}"/>
              </a:ext>
            </a:extLst>
          </p:cNvPr>
          <p:cNvCxnSpPr>
            <a:cxnSpLocks/>
          </p:cNvCxnSpPr>
          <p:nvPr/>
        </p:nvCxnSpPr>
        <p:spPr>
          <a:xfrm>
            <a:off x="3100044" y="1347445"/>
            <a:ext cx="0" cy="1695447"/>
          </a:xfrm>
          <a:prstGeom prst="straightConnector1">
            <a:avLst/>
          </a:prstGeom>
          <a:ln w="34925">
            <a:solidFill>
              <a:srgbClr val="FF0000"/>
            </a:solidFill>
            <a:tailEnd type="none"/>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DA3C1B0B-A57E-40F6-B7E4-9A4AED751CF9}"/>
              </a:ext>
            </a:extLst>
          </p:cNvPr>
          <p:cNvSpPr txBox="1"/>
          <p:nvPr/>
        </p:nvSpPr>
        <p:spPr>
          <a:xfrm>
            <a:off x="3264065" y="705558"/>
            <a:ext cx="2425148" cy="1754326"/>
          </a:xfrm>
          <a:prstGeom prst="rect">
            <a:avLst/>
          </a:prstGeom>
          <a:noFill/>
        </p:spPr>
        <p:txBody>
          <a:bodyPr wrap="square" rtlCol="0">
            <a:spAutoFit/>
          </a:bodyPr>
          <a:lstStyle/>
          <a:p>
            <a:r>
              <a:rPr lang="en-GB" b="1" dirty="0">
                <a:solidFill>
                  <a:srgbClr val="FF0000"/>
                </a:solidFill>
              </a:rPr>
              <a:t>3) Now the first function is paused while the second function is executed. First will resume when second returns</a:t>
            </a:r>
          </a:p>
        </p:txBody>
      </p:sp>
      <p:cxnSp>
        <p:nvCxnSpPr>
          <p:cNvPr id="39" name="Straight Arrow Connector 38">
            <a:extLst>
              <a:ext uri="{FF2B5EF4-FFF2-40B4-BE49-F238E27FC236}">
                <a16:creationId xmlns:a16="http://schemas.microsoft.com/office/drawing/2014/main" id="{313EAA59-CC6B-4C22-A1FD-F60B6C009524}"/>
              </a:ext>
            </a:extLst>
          </p:cNvPr>
          <p:cNvCxnSpPr>
            <a:cxnSpLocks/>
          </p:cNvCxnSpPr>
          <p:nvPr/>
        </p:nvCxnSpPr>
        <p:spPr>
          <a:xfrm>
            <a:off x="5605669" y="1925166"/>
            <a:ext cx="1168114" cy="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3A30FDA2-0FE2-4CF7-9FF1-4DD173EF47F2}"/>
              </a:ext>
            </a:extLst>
          </p:cNvPr>
          <p:cNvCxnSpPr>
            <a:cxnSpLocks/>
          </p:cNvCxnSpPr>
          <p:nvPr/>
        </p:nvCxnSpPr>
        <p:spPr>
          <a:xfrm>
            <a:off x="2635813" y="1925166"/>
            <a:ext cx="684264" cy="0"/>
          </a:xfrm>
          <a:prstGeom prst="straightConnector1">
            <a:avLst/>
          </a:prstGeom>
          <a:ln w="34925">
            <a:solidFill>
              <a:srgbClr val="FF0000"/>
            </a:solidFill>
            <a:tailEnd type="non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79BBA82F-C4E6-4E86-BF7B-E40F8C9BF7F8}"/>
              </a:ext>
            </a:extLst>
          </p:cNvPr>
          <p:cNvCxnSpPr>
            <a:cxnSpLocks/>
          </p:cNvCxnSpPr>
          <p:nvPr/>
        </p:nvCxnSpPr>
        <p:spPr>
          <a:xfrm flipV="1">
            <a:off x="2635813" y="1911914"/>
            <a:ext cx="0" cy="742306"/>
          </a:xfrm>
          <a:prstGeom prst="straightConnector1">
            <a:avLst/>
          </a:prstGeom>
          <a:ln w="34925">
            <a:solidFill>
              <a:srgbClr val="FF0000"/>
            </a:solidFill>
            <a:tailEnd type="non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F7C119E7-7131-4701-8D37-08326A298B95}"/>
              </a:ext>
            </a:extLst>
          </p:cNvPr>
          <p:cNvCxnSpPr>
            <a:cxnSpLocks/>
          </p:cNvCxnSpPr>
          <p:nvPr/>
        </p:nvCxnSpPr>
        <p:spPr>
          <a:xfrm>
            <a:off x="2180055" y="2654220"/>
            <a:ext cx="455758" cy="0"/>
          </a:xfrm>
          <a:prstGeom prst="straightConnector1">
            <a:avLst/>
          </a:prstGeom>
          <a:ln w="34925">
            <a:solidFill>
              <a:srgbClr val="FF0000"/>
            </a:solidFill>
            <a:tailEnd type="none"/>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3F721B29-63A6-4618-8A90-D856A5757332}"/>
              </a:ext>
            </a:extLst>
          </p:cNvPr>
          <p:cNvSpPr txBox="1"/>
          <p:nvPr/>
        </p:nvSpPr>
        <p:spPr>
          <a:xfrm>
            <a:off x="278115" y="6039982"/>
            <a:ext cx="9180922" cy="646331"/>
          </a:xfrm>
          <a:prstGeom prst="rect">
            <a:avLst/>
          </a:prstGeom>
          <a:noFill/>
        </p:spPr>
        <p:txBody>
          <a:bodyPr wrap="square" rtlCol="0">
            <a:spAutoFit/>
          </a:bodyPr>
          <a:lstStyle/>
          <a:p>
            <a:r>
              <a:rPr lang="en-GB" b="1" dirty="0"/>
              <a:t>Once all functions are executed they are popped of the call stack and the stack remains in a waiting state until new EC’s are passed in or the program is terminated (browser closed!)</a:t>
            </a:r>
          </a:p>
        </p:txBody>
      </p:sp>
      <p:sp>
        <p:nvSpPr>
          <p:cNvPr id="53" name="TextBox 52">
            <a:extLst>
              <a:ext uri="{FF2B5EF4-FFF2-40B4-BE49-F238E27FC236}">
                <a16:creationId xmlns:a16="http://schemas.microsoft.com/office/drawing/2014/main" id="{01046599-E9F7-4853-8E30-3D7D829CED13}"/>
              </a:ext>
            </a:extLst>
          </p:cNvPr>
          <p:cNvSpPr txBox="1"/>
          <p:nvPr/>
        </p:nvSpPr>
        <p:spPr>
          <a:xfrm>
            <a:off x="278115" y="5037010"/>
            <a:ext cx="4674509" cy="646331"/>
          </a:xfrm>
          <a:prstGeom prst="rect">
            <a:avLst/>
          </a:prstGeom>
          <a:noFill/>
        </p:spPr>
        <p:txBody>
          <a:bodyPr wrap="square" rtlCol="0">
            <a:spAutoFit/>
          </a:bodyPr>
          <a:lstStyle/>
          <a:p>
            <a:r>
              <a:rPr lang="en-GB" b="1" dirty="0">
                <a:solidFill>
                  <a:srgbClr val="FF0000"/>
                </a:solidFill>
              </a:rPr>
              <a:t>4) Now </a:t>
            </a:r>
            <a:r>
              <a:rPr lang="en-GB" b="1" dirty="0" err="1">
                <a:solidFill>
                  <a:srgbClr val="FF0000"/>
                </a:solidFill>
              </a:rPr>
              <a:t>const</a:t>
            </a:r>
            <a:r>
              <a:rPr lang="en-GB" b="1" dirty="0">
                <a:solidFill>
                  <a:srgbClr val="FF0000"/>
                </a:solidFill>
              </a:rPr>
              <a:t> x can be calculated because first and second functions have been executed.</a:t>
            </a:r>
          </a:p>
        </p:txBody>
      </p:sp>
      <p:cxnSp>
        <p:nvCxnSpPr>
          <p:cNvPr id="54" name="Straight Arrow Connector 53">
            <a:extLst>
              <a:ext uri="{FF2B5EF4-FFF2-40B4-BE49-F238E27FC236}">
                <a16:creationId xmlns:a16="http://schemas.microsoft.com/office/drawing/2014/main" id="{47415E66-EB3F-40E8-B27F-661773D9B22A}"/>
              </a:ext>
            </a:extLst>
          </p:cNvPr>
          <p:cNvCxnSpPr>
            <a:cxnSpLocks/>
          </p:cNvCxnSpPr>
          <p:nvPr/>
        </p:nvCxnSpPr>
        <p:spPr>
          <a:xfrm>
            <a:off x="1875371" y="3577550"/>
            <a:ext cx="642542" cy="0"/>
          </a:xfrm>
          <a:prstGeom prst="straightConnector1">
            <a:avLst/>
          </a:prstGeom>
          <a:ln w="34925">
            <a:solidFill>
              <a:srgbClr val="FF0000"/>
            </a:solidFill>
            <a:tailEnd type="non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1D1A2278-2A0B-4C69-9B0F-AFA81A6765F2}"/>
              </a:ext>
            </a:extLst>
          </p:cNvPr>
          <p:cNvCxnSpPr>
            <a:cxnSpLocks/>
          </p:cNvCxnSpPr>
          <p:nvPr/>
        </p:nvCxnSpPr>
        <p:spPr>
          <a:xfrm>
            <a:off x="2517913" y="3577550"/>
            <a:ext cx="0" cy="1459460"/>
          </a:xfrm>
          <a:prstGeom prst="straightConnector1">
            <a:avLst/>
          </a:prstGeom>
          <a:ln w="34925">
            <a:solidFill>
              <a:srgbClr val="FF0000"/>
            </a:solidFill>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3967993"/>
      </p:ext>
    </p:extLst>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24800DA-1D8A-4BBC-8114-0E31E9FB46A9}"/>
              </a:ext>
            </a:extLst>
          </p:cNvPr>
          <p:cNvSpPr txBox="1"/>
          <p:nvPr/>
        </p:nvSpPr>
        <p:spPr>
          <a:xfrm>
            <a:off x="472474" y="3162683"/>
            <a:ext cx="2385392"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Global Scope</a:t>
            </a:r>
          </a:p>
        </p:txBody>
      </p:sp>
      <p:sp>
        <p:nvSpPr>
          <p:cNvPr id="3" name="TextBox 2">
            <a:extLst>
              <a:ext uri="{FF2B5EF4-FFF2-40B4-BE49-F238E27FC236}">
                <a16:creationId xmlns:a16="http://schemas.microsoft.com/office/drawing/2014/main" id="{6149D049-954D-4266-B0DD-BDCEBB3CCAE5}"/>
              </a:ext>
            </a:extLst>
          </p:cNvPr>
          <p:cNvSpPr txBox="1"/>
          <p:nvPr/>
        </p:nvSpPr>
        <p:spPr>
          <a:xfrm>
            <a:off x="3737849" y="3162683"/>
            <a:ext cx="2385392"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Function Scope</a:t>
            </a:r>
          </a:p>
        </p:txBody>
      </p:sp>
      <p:sp>
        <p:nvSpPr>
          <p:cNvPr id="4" name="TextBox 3">
            <a:extLst>
              <a:ext uri="{FF2B5EF4-FFF2-40B4-BE49-F238E27FC236}">
                <a16:creationId xmlns:a16="http://schemas.microsoft.com/office/drawing/2014/main" id="{19B69AB1-0B10-46AC-9B6C-65398CF7B91A}"/>
              </a:ext>
            </a:extLst>
          </p:cNvPr>
          <p:cNvSpPr txBox="1"/>
          <p:nvPr/>
        </p:nvSpPr>
        <p:spPr>
          <a:xfrm>
            <a:off x="6979640" y="3162683"/>
            <a:ext cx="2385392"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Block Scope (ES6)</a:t>
            </a:r>
          </a:p>
        </p:txBody>
      </p:sp>
      <p:pic>
        <p:nvPicPr>
          <p:cNvPr id="6" name="Picture 5">
            <a:extLst>
              <a:ext uri="{FF2B5EF4-FFF2-40B4-BE49-F238E27FC236}">
                <a16:creationId xmlns:a16="http://schemas.microsoft.com/office/drawing/2014/main" id="{FCDE1CAC-75C7-4736-9A84-00FE2398ED22}"/>
              </a:ext>
            </a:extLst>
          </p:cNvPr>
          <p:cNvPicPr>
            <a:picLocks noChangeAspect="1"/>
          </p:cNvPicPr>
          <p:nvPr/>
        </p:nvPicPr>
        <p:blipFill>
          <a:blip r:embed="rId2"/>
          <a:stretch>
            <a:fillRect/>
          </a:stretch>
        </p:blipFill>
        <p:spPr>
          <a:xfrm>
            <a:off x="472474" y="3668630"/>
            <a:ext cx="2404334" cy="730112"/>
          </a:xfrm>
          <a:prstGeom prst="rect">
            <a:avLst/>
          </a:prstGeom>
        </p:spPr>
      </p:pic>
      <p:sp>
        <p:nvSpPr>
          <p:cNvPr id="7" name="TextBox 6">
            <a:extLst>
              <a:ext uri="{FF2B5EF4-FFF2-40B4-BE49-F238E27FC236}">
                <a16:creationId xmlns:a16="http://schemas.microsoft.com/office/drawing/2014/main" id="{B1CAB2CA-1149-49B1-85C5-313B70DC8936}"/>
              </a:ext>
            </a:extLst>
          </p:cNvPr>
          <p:cNvSpPr txBox="1"/>
          <p:nvPr/>
        </p:nvSpPr>
        <p:spPr>
          <a:xfrm>
            <a:off x="97619" y="4682114"/>
            <a:ext cx="3522246" cy="369332"/>
          </a:xfrm>
          <a:prstGeom prst="rect">
            <a:avLst/>
          </a:prstGeom>
          <a:noFill/>
        </p:spPr>
        <p:txBody>
          <a:bodyPr wrap="square" rtlCol="0">
            <a:spAutoFit/>
          </a:bodyPr>
          <a:lstStyle/>
          <a:p>
            <a:r>
              <a:rPr lang="en-GB" dirty="0"/>
              <a:t>Outside of </a:t>
            </a:r>
            <a:r>
              <a:rPr lang="en-GB" b="1" dirty="0"/>
              <a:t>any</a:t>
            </a:r>
            <a:r>
              <a:rPr lang="en-GB" dirty="0"/>
              <a:t> function or block.</a:t>
            </a:r>
          </a:p>
        </p:txBody>
      </p:sp>
      <p:sp>
        <p:nvSpPr>
          <p:cNvPr id="8" name="TextBox 7">
            <a:extLst>
              <a:ext uri="{FF2B5EF4-FFF2-40B4-BE49-F238E27FC236}">
                <a16:creationId xmlns:a16="http://schemas.microsoft.com/office/drawing/2014/main" id="{6F4944AA-F0DE-4E4C-955B-20532AD16A61}"/>
              </a:ext>
            </a:extLst>
          </p:cNvPr>
          <p:cNvSpPr txBox="1"/>
          <p:nvPr/>
        </p:nvSpPr>
        <p:spPr>
          <a:xfrm>
            <a:off x="97619" y="5051446"/>
            <a:ext cx="3343342" cy="646331"/>
          </a:xfrm>
          <a:prstGeom prst="rect">
            <a:avLst/>
          </a:prstGeom>
          <a:noFill/>
        </p:spPr>
        <p:txBody>
          <a:bodyPr wrap="square" rtlCol="0">
            <a:spAutoFit/>
          </a:bodyPr>
          <a:lstStyle/>
          <a:p>
            <a:r>
              <a:rPr lang="en-GB" dirty="0"/>
              <a:t>Variables declared in Global scope are accessible </a:t>
            </a:r>
            <a:r>
              <a:rPr lang="en-GB" b="1" dirty="0"/>
              <a:t>everywhere</a:t>
            </a:r>
            <a:r>
              <a:rPr lang="en-GB" dirty="0"/>
              <a:t>.</a:t>
            </a:r>
          </a:p>
        </p:txBody>
      </p:sp>
      <p:pic>
        <p:nvPicPr>
          <p:cNvPr id="10" name="Picture 9">
            <a:extLst>
              <a:ext uri="{FF2B5EF4-FFF2-40B4-BE49-F238E27FC236}">
                <a16:creationId xmlns:a16="http://schemas.microsoft.com/office/drawing/2014/main" id="{F000D5F6-B891-4387-964E-3063C5BC052A}"/>
              </a:ext>
            </a:extLst>
          </p:cNvPr>
          <p:cNvPicPr>
            <a:picLocks noChangeAspect="1"/>
          </p:cNvPicPr>
          <p:nvPr/>
        </p:nvPicPr>
        <p:blipFill>
          <a:blip r:embed="rId3"/>
          <a:stretch>
            <a:fillRect/>
          </a:stretch>
        </p:blipFill>
        <p:spPr>
          <a:xfrm>
            <a:off x="3737849" y="3668630"/>
            <a:ext cx="2410523" cy="1272846"/>
          </a:xfrm>
          <a:prstGeom prst="rect">
            <a:avLst/>
          </a:prstGeom>
        </p:spPr>
      </p:pic>
      <p:sp>
        <p:nvSpPr>
          <p:cNvPr id="11" name="TextBox 10">
            <a:extLst>
              <a:ext uri="{FF2B5EF4-FFF2-40B4-BE49-F238E27FC236}">
                <a16:creationId xmlns:a16="http://schemas.microsoft.com/office/drawing/2014/main" id="{480989C6-34CF-470E-9D24-FCFFD291E01A}"/>
              </a:ext>
            </a:extLst>
          </p:cNvPr>
          <p:cNvSpPr txBox="1"/>
          <p:nvPr/>
        </p:nvSpPr>
        <p:spPr>
          <a:xfrm>
            <a:off x="3514649" y="5759009"/>
            <a:ext cx="2653748" cy="369332"/>
          </a:xfrm>
          <a:prstGeom prst="rect">
            <a:avLst/>
          </a:prstGeom>
          <a:noFill/>
        </p:spPr>
        <p:txBody>
          <a:bodyPr wrap="square" rtlCol="0">
            <a:spAutoFit/>
          </a:bodyPr>
          <a:lstStyle/>
          <a:p>
            <a:r>
              <a:rPr lang="en-GB" dirty="0"/>
              <a:t>Also called local scope.</a:t>
            </a:r>
          </a:p>
        </p:txBody>
      </p:sp>
      <p:sp>
        <p:nvSpPr>
          <p:cNvPr id="12" name="TextBox 11">
            <a:extLst>
              <a:ext uri="{FF2B5EF4-FFF2-40B4-BE49-F238E27FC236}">
                <a16:creationId xmlns:a16="http://schemas.microsoft.com/office/drawing/2014/main" id="{EBE93308-9E82-4BD1-9234-0B7D45F88C33}"/>
              </a:ext>
            </a:extLst>
          </p:cNvPr>
          <p:cNvSpPr txBox="1"/>
          <p:nvPr/>
        </p:nvSpPr>
        <p:spPr>
          <a:xfrm>
            <a:off x="3514649" y="5051446"/>
            <a:ext cx="2950392" cy="646331"/>
          </a:xfrm>
          <a:prstGeom prst="rect">
            <a:avLst/>
          </a:prstGeom>
          <a:noFill/>
        </p:spPr>
        <p:txBody>
          <a:bodyPr wrap="square" rtlCol="0">
            <a:spAutoFit/>
          </a:bodyPr>
          <a:lstStyle/>
          <a:p>
            <a:r>
              <a:rPr lang="en-GB" dirty="0"/>
              <a:t>Variables are accessible only </a:t>
            </a:r>
            <a:r>
              <a:rPr lang="en-GB" b="1" dirty="0"/>
              <a:t>inside function</a:t>
            </a:r>
            <a:r>
              <a:rPr lang="en-GB" dirty="0"/>
              <a:t>, </a:t>
            </a:r>
            <a:r>
              <a:rPr lang="en-GB" b="1" dirty="0"/>
              <a:t>NOT</a:t>
            </a:r>
            <a:r>
              <a:rPr lang="en-GB" dirty="0"/>
              <a:t> outside.</a:t>
            </a:r>
          </a:p>
        </p:txBody>
      </p:sp>
      <p:pic>
        <p:nvPicPr>
          <p:cNvPr id="15" name="Picture 14">
            <a:extLst>
              <a:ext uri="{FF2B5EF4-FFF2-40B4-BE49-F238E27FC236}">
                <a16:creationId xmlns:a16="http://schemas.microsoft.com/office/drawing/2014/main" id="{246C46A1-0254-499B-AB5E-1D4B1EC6C0C0}"/>
              </a:ext>
            </a:extLst>
          </p:cNvPr>
          <p:cNvPicPr>
            <a:picLocks noChangeAspect="1"/>
          </p:cNvPicPr>
          <p:nvPr/>
        </p:nvPicPr>
        <p:blipFill>
          <a:blip r:embed="rId4"/>
          <a:stretch>
            <a:fillRect/>
          </a:stretch>
        </p:blipFill>
        <p:spPr>
          <a:xfrm>
            <a:off x="6974257" y="3668630"/>
            <a:ext cx="2390775" cy="962025"/>
          </a:xfrm>
          <a:prstGeom prst="rect">
            <a:avLst/>
          </a:prstGeom>
        </p:spPr>
      </p:pic>
      <p:sp>
        <p:nvSpPr>
          <p:cNvPr id="16" name="TextBox 15">
            <a:extLst>
              <a:ext uri="{FF2B5EF4-FFF2-40B4-BE49-F238E27FC236}">
                <a16:creationId xmlns:a16="http://schemas.microsoft.com/office/drawing/2014/main" id="{1DA8FD98-017C-4493-9C9A-BC1FBA72FB52}"/>
              </a:ext>
            </a:extLst>
          </p:cNvPr>
          <p:cNvSpPr txBox="1"/>
          <p:nvPr/>
        </p:nvSpPr>
        <p:spPr>
          <a:xfrm>
            <a:off x="6790254" y="5446072"/>
            <a:ext cx="2950391" cy="646331"/>
          </a:xfrm>
          <a:prstGeom prst="rect">
            <a:avLst/>
          </a:prstGeom>
          <a:noFill/>
        </p:spPr>
        <p:txBody>
          <a:bodyPr wrap="square" rtlCol="0">
            <a:spAutoFit/>
          </a:bodyPr>
          <a:lstStyle/>
          <a:p>
            <a:r>
              <a:rPr lang="en-GB" b="1" dirty="0"/>
              <a:t>HOWEVER</a:t>
            </a:r>
            <a:r>
              <a:rPr lang="en-GB" dirty="0"/>
              <a:t>, this only applies to let and </a:t>
            </a:r>
            <a:r>
              <a:rPr lang="en-GB" dirty="0" err="1"/>
              <a:t>const</a:t>
            </a:r>
            <a:r>
              <a:rPr lang="en-GB" dirty="0"/>
              <a:t> variables.</a:t>
            </a:r>
          </a:p>
        </p:txBody>
      </p:sp>
      <p:sp>
        <p:nvSpPr>
          <p:cNvPr id="17" name="TextBox 16">
            <a:extLst>
              <a:ext uri="{FF2B5EF4-FFF2-40B4-BE49-F238E27FC236}">
                <a16:creationId xmlns:a16="http://schemas.microsoft.com/office/drawing/2014/main" id="{5566B5BC-4C26-485E-9BA2-31DD24F9B215}"/>
              </a:ext>
            </a:extLst>
          </p:cNvPr>
          <p:cNvSpPr txBox="1"/>
          <p:nvPr/>
        </p:nvSpPr>
        <p:spPr>
          <a:xfrm>
            <a:off x="6790255" y="4783665"/>
            <a:ext cx="2839167" cy="646331"/>
          </a:xfrm>
          <a:prstGeom prst="rect">
            <a:avLst/>
          </a:prstGeom>
          <a:noFill/>
        </p:spPr>
        <p:txBody>
          <a:bodyPr wrap="square" rtlCol="0">
            <a:spAutoFit/>
          </a:bodyPr>
          <a:lstStyle/>
          <a:p>
            <a:r>
              <a:rPr lang="en-GB" dirty="0"/>
              <a:t>Variables are only accessible </a:t>
            </a:r>
            <a:r>
              <a:rPr lang="en-GB" b="1" dirty="0"/>
              <a:t>inside block</a:t>
            </a:r>
            <a:r>
              <a:rPr lang="en-GB" dirty="0"/>
              <a:t>.</a:t>
            </a:r>
          </a:p>
        </p:txBody>
      </p:sp>
      <p:sp>
        <p:nvSpPr>
          <p:cNvPr id="18" name="TextBox 17">
            <a:extLst>
              <a:ext uri="{FF2B5EF4-FFF2-40B4-BE49-F238E27FC236}">
                <a16:creationId xmlns:a16="http://schemas.microsoft.com/office/drawing/2014/main" id="{B5417637-0B64-4545-AE65-76E09C92B5ED}"/>
              </a:ext>
            </a:extLst>
          </p:cNvPr>
          <p:cNvSpPr txBox="1"/>
          <p:nvPr/>
        </p:nvSpPr>
        <p:spPr>
          <a:xfrm>
            <a:off x="6790254" y="6075888"/>
            <a:ext cx="2839167" cy="646331"/>
          </a:xfrm>
          <a:prstGeom prst="rect">
            <a:avLst/>
          </a:prstGeom>
          <a:noFill/>
        </p:spPr>
        <p:txBody>
          <a:bodyPr wrap="square" rtlCol="0">
            <a:spAutoFit/>
          </a:bodyPr>
          <a:lstStyle/>
          <a:p>
            <a:r>
              <a:rPr lang="en-GB" dirty="0"/>
              <a:t>Functions are </a:t>
            </a:r>
            <a:r>
              <a:rPr lang="en-GB" b="1" dirty="0"/>
              <a:t>also block scoped</a:t>
            </a:r>
            <a:r>
              <a:rPr lang="en-GB" dirty="0"/>
              <a:t> (only in strict mode)</a:t>
            </a:r>
          </a:p>
        </p:txBody>
      </p:sp>
      <p:sp>
        <p:nvSpPr>
          <p:cNvPr id="19" name="TextBox 18">
            <a:extLst>
              <a:ext uri="{FF2B5EF4-FFF2-40B4-BE49-F238E27FC236}">
                <a16:creationId xmlns:a16="http://schemas.microsoft.com/office/drawing/2014/main" id="{D1D45A46-8BFE-48E7-8D8C-850B56965640}"/>
              </a:ext>
            </a:extLst>
          </p:cNvPr>
          <p:cNvSpPr txBox="1"/>
          <p:nvPr/>
        </p:nvSpPr>
        <p:spPr>
          <a:xfrm>
            <a:off x="181736" y="94071"/>
            <a:ext cx="2985534" cy="584775"/>
          </a:xfrm>
          <a:prstGeom prst="rect">
            <a:avLst/>
          </a:prstGeom>
          <a:noFill/>
        </p:spPr>
        <p:txBody>
          <a:bodyPr wrap="square">
            <a:spAutoFit/>
          </a:bodyPr>
          <a:lstStyle/>
          <a:p>
            <a:r>
              <a:rPr lang="en-GB" sz="3200" b="0" i="0" dirty="0">
                <a:solidFill>
                  <a:srgbClr val="1C1D1F"/>
                </a:solidFill>
                <a:effectLst/>
              </a:rPr>
              <a:t>The Scope Chain</a:t>
            </a:r>
          </a:p>
        </p:txBody>
      </p:sp>
      <p:sp>
        <p:nvSpPr>
          <p:cNvPr id="20" name="TextBox 19">
            <a:extLst>
              <a:ext uri="{FF2B5EF4-FFF2-40B4-BE49-F238E27FC236}">
                <a16:creationId xmlns:a16="http://schemas.microsoft.com/office/drawing/2014/main" id="{ECD182F1-B42F-4022-869C-AAB9122AA7F3}"/>
              </a:ext>
            </a:extLst>
          </p:cNvPr>
          <p:cNvSpPr txBox="1"/>
          <p:nvPr/>
        </p:nvSpPr>
        <p:spPr>
          <a:xfrm>
            <a:off x="181735" y="678846"/>
            <a:ext cx="9558909" cy="646331"/>
          </a:xfrm>
          <a:prstGeom prst="rect">
            <a:avLst/>
          </a:prstGeom>
          <a:noFill/>
        </p:spPr>
        <p:txBody>
          <a:bodyPr wrap="square" rtlCol="0">
            <a:spAutoFit/>
          </a:bodyPr>
          <a:lstStyle/>
          <a:p>
            <a:r>
              <a:rPr lang="en-GB" b="1" dirty="0"/>
              <a:t>Scoping: </a:t>
            </a:r>
            <a:r>
              <a:rPr lang="en-GB" dirty="0"/>
              <a:t>How our programs variables are </a:t>
            </a:r>
            <a:r>
              <a:rPr lang="en-GB" b="1" dirty="0"/>
              <a:t>organised</a:t>
            </a:r>
            <a:r>
              <a:rPr lang="en-GB" dirty="0"/>
              <a:t> and </a:t>
            </a:r>
            <a:r>
              <a:rPr lang="en-GB" b="1" dirty="0"/>
              <a:t>accessed</a:t>
            </a:r>
            <a:r>
              <a:rPr lang="en-GB" dirty="0"/>
              <a:t>. Where do variables live or where we can access a certain variable, and where not?</a:t>
            </a:r>
          </a:p>
        </p:txBody>
      </p:sp>
      <p:sp>
        <p:nvSpPr>
          <p:cNvPr id="21" name="TextBox 20">
            <a:extLst>
              <a:ext uri="{FF2B5EF4-FFF2-40B4-BE49-F238E27FC236}">
                <a16:creationId xmlns:a16="http://schemas.microsoft.com/office/drawing/2014/main" id="{570367A3-F337-418C-823D-9D210A579E17}"/>
              </a:ext>
            </a:extLst>
          </p:cNvPr>
          <p:cNvSpPr txBox="1"/>
          <p:nvPr/>
        </p:nvSpPr>
        <p:spPr>
          <a:xfrm>
            <a:off x="181736" y="1318630"/>
            <a:ext cx="9558908" cy="646331"/>
          </a:xfrm>
          <a:prstGeom prst="rect">
            <a:avLst/>
          </a:prstGeom>
          <a:noFill/>
        </p:spPr>
        <p:txBody>
          <a:bodyPr wrap="square" rtlCol="0">
            <a:spAutoFit/>
          </a:bodyPr>
          <a:lstStyle/>
          <a:p>
            <a:r>
              <a:rPr lang="en-GB" b="1" dirty="0"/>
              <a:t>Lexical Scoping: </a:t>
            </a:r>
            <a:r>
              <a:rPr lang="en-GB" dirty="0"/>
              <a:t>Scoping is controlled by </a:t>
            </a:r>
            <a:r>
              <a:rPr lang="en-GB" b="1" dirty="0"/>
              <a:t>placement</a:t>
            </a:r>
            <a:r>
              <a:rPr lang="en-GB" dirty="0"/>
              <a:t> of functions and blocks in the code. For example a function that is written inside another function has access to the variables of the parent function.</a:t>
            </a:r>
          </a:p>
        </p:txBody>
      </p:sp>
      <p:sp>
        <p:nvSpPr>
          <p:cNvPr id="22" name="TextBox 21">
            <a:extLst>
              <a:ext uri="{FF2B5EF4-FFF2-40B4-BE49-F238E27FC236}">
                <a16:creationId xmlns:a16="http://schemas.microsoft.com/office/drawing/2014/main" id="{EF352486-D2FA-4DE6-9A33-EA10F16ED6C1}"/>
              </a:ext>
            </a:extLst>
          </p:cNvPr>
          <p:cNvSpPr txBox="1"/>
          <p:nvPr/>
        </p:nvSpPr>
        <p:spPr>
          <a:xfrm>
            <a:off x="184110" y="1927906"/>
            <a:ext cx="9540154" cy="646331"/>
          </a:xfrm>
          <a:prstGeom prst="rect">
            <a:avLst/>
          </a:prstGeom>
          <a:noFill/>
        </p:spPr>
        <p:txBody>
          <a:bodyPr wrap="square" rtlCol="0">
            <a:spAutoFit/>
          </a:bodyPr>
          <a:lstStyle/>
          <a:p>
            <a:r>
              <a:rPr lang="en-GB" b="1" dirty="0"/>
              <a:t>Scope: </a:t>
            </a:r>
            <a:r>
              <a:rPr lang="en-GB" dirty="0"/>
              <a:t>Space or environment in which a certain variable is declared (Variable environment in case of functions). There is </a:t>
            </a:r>
            <a:r>
              <a:rPr lang="en-GB" b="1" dirty="0"/>
              <a:t>Global</a:t>
            </a:r>
            <a:r>
              <a:rPr lang="en-GB" dirty="0"/>
              <a:t> Scope, </a:t>
            </a:r>
            <a:r>
              <a:rPr lang="en-GB" b="1" dirty="0"/>
              <a:t>Function</a:t>
            </a:r>
            <a:r>
              <a:rPr lang="en-GB" dirty="0"/>
              <a:t> Scope and </a:t>
            </a:r>
            <a:r>
              <a:rPr lang="en-GB" b="1" dirty="0"/>
              <a:t>Block</a:t>
            </a:r>
            <a:r>
              <a:rPr lang="en-GB" dirty="0"/>
              <a:t> Scope.</a:t>
            </a:r>
          </a:p>
        </p:txBody>
      </p:sp>
      <p:sp>
        <p:nvSpPr>
          <p:cNvPr id="23" name="TextBox 22">
            <a:extLst>
              <a:ext uri="{FF2B5EF4-FFF2-40B4-BE49-F238E27FC236}">
                <a16:creationId xmlns:a16="http://schemas.microsoft.com/office/drawing/2014/main" id="{16471800-8BF7-4EF9-8D1B-BC2B2316718A}"/>
              </a:ext>
            </a:extLst>
          </p:cNvPr>
          <p:cNvSpPr txBox="1"/>
          <p:nvPr/>
        </p:nvSpPr>
        <p:spPr>
          <a:xfrm>
            <a:off x="184110" y="2623456"/>
            <a:ext cx="9540154" cy="369332"/>
          </a:xfrm>
          <a:prstGeom prst="rect">
            <a:avLst/>
          </a:prstGeom>
          <a:noFill/>
        </p:spPr>
        <p:txBody>
          <a:bodyPr wrap="square" rtlCol="0">
            <a:spAutoFit/>
          </a:bodyPr>
          <a:lstStyle/>
          <a:p>
            <a:r>
              <a:rPr lang="en-GB" b="1" dirty="0"/>
              <a:t>Scope of a variable: </a:t>
            </a:r>
            <a:r>
              <a:rPr lang="en-GB" dirty="0"/>
              <a:t>Region of a code where a certain variable can be </a:t>
            </a:r>
            <a:r>
              <a:rPr lang="en-GB" b="1" dirty="0"/>
              <a:t>accessed</a:t>
            </a:r>
            <a:r>
              <a:rPr lang="en-GB" dirty="0"/>
              <a:t>.</a:t>
            </a:r>
          </a:p>
        </p:txBody>
      </p:sp>
    </p:spTree>
    <p:extLst>
      <p:ext uri="{BB962C8B-B14F-4D97-AF65-F5344CB8AC3E}">
        <p14:creationId xmlns:p14="http://schemas.microsoft.com/office/powerpoint/2010/main" val="3920339401"/>
      </p:ext>
    </p:extLst>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4BBCDC62-B9CE-46A7-9D50-D64137721CEB}"/>
              </a:ext>
            </a:extLst>
          </p:cNvPr>
          <p:cNvPicPr>
            <a:picLocks noChangeAspect="1"/>
          </p:cNvPicPr>
          <p:nvPr/>
        </p:nvPicPr>
        <p:blipFill>
          <a:blip r:embed="rId2"/>
          <a:stretch>
            <a:fillRect/>
          </a:stretch>
        </p:blipFill>
        <p:spPr>
          <a:xfrm>
            <a:off x="183341" y="149391"/>
            <a:ext cx="4044950" cy="4044950"/>
          </a:xfrm>
          <a:prstGeom prst="rect">
            <a:avLst/>
          </a:prstGeom>
        </p:spPr>
      </p:pic>
      <p:sp>
        <p:nvSpPr>
          <p:cNvPr id="2" name="TextBox 1">
            <a:extLst>
              <a:ext uri="{FF2B5EF4-FFF2-40B4-BE49-F238E27FC236}">
                <a16:creationId xmlns:a16="http://schemas.microsoft.com/office/drawing/2014/main" id="{60C1F1AC-61B7-4356-B4E3-FA9B17B247CD}"/>
              </a:ext>
            </a:extLst>
          </p:cNvPr>
          <p:cNvSpPr txBox="1"/>
          <p:nvPr/>
        </p:nvSpPr>
        <p:spPr>
          <a:xfrm>
            <a:off x="6619518" y="53168"/>
            <a:ext cx="2985534" cy="584775"/>
          </a:xfrm>
          <a:prstGeom prst="rect">
            <a:avLst/>
          </a:prstGeom>
          <a:noFill/>
        </p:spPr>
        <p:txBody>
          <a:bodyPr wrap="square">
            <a:spAutoFit/>
          </a:bodyPr>
          <a:lstStyle/>
          <a:p>
            <a:r>
              <a:rPr lang="en-GB" sz="3200" b="0" i="0" dirty="0">
                <a:solidFill>
                  <a:srgbClr val="1C1D1F"/>
                </a:solidFill>
                <a:effectLst/>
              </a:rPr>
              <a:t>The Scope Chain</a:t>
            </a:r>
          </a:p>
        </p:txBody>
      </p:sp>
      <p:sp>
        <p:nvSpPr>
          <p:cNvPr id="9" name="Rectangle 8">
            <a:extLst>
              <a:ext uri="{FF2B5EF4-FFF2-40B4-BE49-F238E27FC236}">
                <a16:creationId xmlns:a16="http://schemas.microsoft.com/office/drawing/2014/main" id="{505C6D98-67BE-495E-9C4F-357D47252933}"/>
              </a:ext>
            </a:extLst>
          </p:cNvPr>
          <p:cNvSpPr/>
          <p:nvPr/>
        </p:nvSpPr>
        <p:spPr>
          <a:xfrm>
            <a:off x="6863815" y="919331"/>
            <a:ext cx="2847253" cy="857080"/>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extBox 9">
            <a:extLst>
              <a:ext uri="{FF2B5EF4-FFF2-40B4-BE49-F238E27FC236}">
                <a16:creationId xmlns:a16="http://schemas.microsoft.com/office/drawing/2014/main" id="{97986E35-3C8D-4908-A373-771559463BF1}"/>
              </a:ext>
            </a:extLst>
          </p:cNvPr>
          <p:cNvSpPr txBox="1"/>
          <p:nvPr/>
        </p:nvSpPr>
        <p:spPr>
          <a:xfrm>
            <a:off x="7000834" y="1306612"/>
            <a:ext cx="2607591" cy="369332"/>
          </a:xfrm>
          <a:prstGeom prst="rect">
            <a:avLst/>
          </a:prstGeom>
          <a:solidFill>
            <a:schemeClr val="bg1"/>
          </a:solidFill>
        </p:spPr>
        <p:txBody>
          <a:bodyPr wrap="square" rtlCol="0">
            <a:spAutoFit/>
          </a:bodyPr>
          <a:lstStyle/>
          <a:p>
            <a:r>
              <a:rPr lang="en-GB" b="1" dirty="0" err="1">
                <a:latin typeface="Consolas" panose="020B0609020204030204" pitchFamily="49" charset="0"/>
              </a:rPr>
              <a:t>myName</a:t>
            </a:r>
            <a:r>
              <a:rPr lang="en-GB" dirty="0">
                <a:latin typeface="Consolas" panose="020B0609020204030204" pitchFamily="49" charset="0"/>
              </a:rPr>
              <a:t> = ‘Jonas’</a:t>
            </a:r>
            <a:endParaRPr lang="en-GB" b="1" dirty="0">
              <a:latin typeface="Consolas" panose="020B0609020204030204" pitchFamily="49" charset="0"/>
            </a:endParaRPr>
          </a:p>
        </p:txBody>
      </p:sp>
      <p:sp>
        <p:nvSpPr>
          <p:cNvPr id="11" name="TextBox 10">
            <a:extLst>
              <a:ext uri="{FF2B5EF4-FFF2-40B4-BE49-F238E27FC236}">
                <a16:creationId xmlns:a16="http://schemas.microsoft.com/office/drawing/2014/main" id="{6FF9F3AD-22C6-4247-9031-6835054A02F8}"/>
              </a:ext>
            </a:extLst>
          </p:cNvPr>
          <p:cNvSpPr txBox="1"/>
          <p:nvPr/>
        </p:nvSpPr>
        <p:spPr>
          <a:xfrm>
            <a:off x="7423745" y="932846"/>
            <a:ext cx="1691640" cy="369332"/>
          </a:xfrm>
          <a:prstGeom prst="rect">
            <a:avLst/>
          </a:prstGeom>
          <a:noFill/>
        </p:spPr>
        <p:txBody>
          <a:bodyPr wrap="square" rtlCol="0">
            <a:spAutoFit/>
          </a:bodyPr>
          <a:lstStyle/>
          <a:p>
            <a:pPr algn="ctr"/>
            <a:r>
              <a:rPr lang="en-GB" b="1" dirty="0"/>
              <a:t>GLOBAL SCOPE</a:t>
            </a:r>
          </a:p>
        </p:txBody>
      </p:sp>
      <p:sp>
        <p:nvSpPr>
          <p:cNvPr id="12" name="Rectangle 11">
            <a:extLst>
              <a:ext uri="{FF2B5EF4-FFF2-40B4-BE49-F238E27FC236}">
                <a16:creationId xmlns:a16="http://schemas.microsoft.com/office/drawing/2014/main" id="{0C67B332-8ADE-47D3-9C45-FF69385F9E10}"/>
              </a:ext>
            </a:extLst>
          </p:cNvPr>
          <p:cNvSpPr/>
          <p:nvPr/>
        </p:nvSpPr>
        <p:spPr>
          <a:xfrm>
            <a:off x="6863815" y="1970460"/>
            <a:ext cx="2847253" cy="1365449"/>
          </a:xfrm>
          <a:prstGeom prst="rect">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TextBox 12">
            <a:extLst>
              <a:ext uri="{FF2B5EF4-FFF2-40B4-BE49-F238E27FC236}">
                <a16:creationId xmlns:a16="http://schemas.microsoft.com/office/drawing/2014/main" id="{086718F1-2F32-4B7D-8659-1AA527582EA0}"/>
              </a:ext>
            </a:extLst>
          </p:cNvPr>
          <p:cNvSpPr txBox="1"/>
          <p:nvPr/>
        </p:nvSpPr>
        <p:spPr>
          <a:xfrm>
            <a:off x="7000834" y="2370994"/>
            <a:ext cx="2607591" cy="369332"/>
          </a:xfrm>
          <a:prstGeom prst="rect">
            <a:avLst/>
          </a:prstGeom>
          <a:solidFill>
            <a:schemeClr val="bg1"/>
          </a:solidFill>
        </p:spPr>
        <p:txBody>
          <a:bodyPr wrap="square" rtlCol="0">
            <a:spAutoFit/>
          </a:bodyPr>
          <a:lstStyle/>
          <a:p>
            <a:r>
              <a:rPr lang="en-GB" b="1" dirty="0">
                <a:latin typeface="Consolas" panose="020B0609020204030204" pitchFamily="49" charset="0"/>
              </a:rPr>
              <a:t>age</a:t>
            </a:r>
            <a:r>
              <a:rPr lang="en-GB" dirty="0">
                <a:latin typeface="Consolas" panose="020B0609020204030204" pitchFamily="49" charset="0"/>
              </a:rPr>
              <a:t> = 30</a:t>
            </a:r>
            <a:endParaRPr lang="en-GB" b="1" dirty="0">
              <a:latin typeface="Consolas" panose="020B0609020204030204" pitchFamily="49" charset="0"/>
            </a:endParaRPr>
          </a:p>
        </p:txBody>
      </p:sp>
      <p:sp>
        <p:nvSpPr>
          <p:cNvPr id="14" name="TextBox 13">
            <a:extLst>
              <a:ext uri="{FF2B5EF4-FFF2-40B4-BE49-F238E27FC236}">
                <a16:creationId xmlns:a16="http://schemas.microsoft.com/office/drawing/2014/main" id="{36C31F99-DBB3-4933-8300-0EADEC5CF3B1}"/>
              </a:ext>
            </a:extLst>
          </p:cNvPr>
          <p:cNvSpPr txBox="1"/>
          <p:nvPr/>
        </p:nvSpPr>
        <p:spPr>
          <a:xfrm>
            <a:off x="7229434" y="1983976"/>
            <a:ext cx="2034540" cy="369332"/>
          </a:xfrm>
          <a:prstGeom prst="rect">
            <a:avLst/>
          </a:prstGeom>
          <a:noFill/>
        </p:spPr>
        <p:txBody>
          <a:bodyPr wrap="square" rtlCol="0">
            <a:spAutoFit/>
          </a:bodyPr>
          <a:lstStyle/>
          <a:p>
            <a:pPr algn="ctr"/>
            <a:r>
              <a:rPr lang="en-GB" b="1" dirty="0">
                <a:latin typeface="Consolas" panose="020B0609020204030204" pitchFamily="49" charset="0"/>
              </a:rPr>
              <a:t>first()</a:t>
            </a:r>
            <a:r>
              <a:rPr lang="en-GB" b="1" dirty="0"/>
              <a:t> SCOPE</a:t>
            </a:r>
          </a:p>
        </p:txBody>
      </p:sp>
      <p:sp>
        <p:nvSpPr>
          <p:cNvPr id="15" name="Rectangle 14">
            <a:extLst>
              <a:ext uri="{FF2B5EF4-FFF2-40B4-BE49-F238E27FC236}">
                <a16:creationId xmlns:a16="http://schemas.microsoft.com/office/drawing/2014/main" id="{F3881AA7-E036-4866-B414-271DA22EEF9C}"/>
              </a:ext>
            </a:extLst>
          </p:cNvPr>
          <p:cNvSpPr/>
          <p:nvPr/>
        </p:nvSpPr>
        <p:spPr>
          <a:xfrm>
            <a:off x="6863815" y="3564167"/>
            <a:ext cx="2847253" cy="2213784"/>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TextBox 15">
            <a:extLst>
              <a:ext uri="{FF2B5EF4-FFF2-40B4-BE49-F238E27FC236}">
                <a16:creationId xmlns:a16="http://schemas.microsoft.com/office/drawing/2014/main" id="{93F5A540-B9E4-413A-B889-59399DB23CBE}"/>
              </a:ext>
            </a:extLst>
          </p:cNvPr>
          <p:cNvSpPr txBox="1"/>
          <p:nvPr/>
        </p:nvSpPr>
        <p:spPr>
          <a:xfrm>
            <a:off x="7000834" y="3951448"/>
            <a:ext cx="2607591" cy="369332"/>
          </a:xfrm>
          <a:prstGeom prst="rect">
            <a:avLst/>
          </a:prstGeom>
          <a:solidFill>
            <a:schemeClr val="bg1"/>
          </a:solidFill>
        </p:spPr>
        <p:txBody>
          <a:bodyPr wrap="square" rtlCol="0">
            <a:spAutoFit/>
          </a:bodyPr>
          <a:lstStyle/>
          <a:p>
            <a:r>
              <a:rPr lang="en-GB" b="1" dirty="0">
                <a:latin typeface="Consolas" panose="020B0609020204030204" pitchFamily="49" charset="0"/>
              </a:rPr>
              <a:t>job</a:t>
            </a:r>
            <a:r>
              <a:rPr lang="en-GB" dirty="0">
                <a:latin typeface="Consolas" panose="020B0609020204030204" pitchFamily="49" charset="0"/>
              </a:rPr>
              <a:t> = ‘Teacher’</a:t>
            </a:r>
            <a:endParaRPr lang="en-GB" b="1" dirty="0">
              <a:latin typeface="Consolas" panose="020B0609020204030204" pitchFamily="49" charset="0"/>
            </a:endParaRPr>
          </a:p>
        </p:txBody>
      </p:sp>
      <p:sp>
        <p:nvSpPr>
          <p:cNvPr id="17" name="TextBox 16">
            <a:extLst>
              <a:ext uri="{FF2B5EF4-FFF2-40B4-BE49-F238E27FC236}">
                <a16:creationId xmlns:a16="http://schemas.microsoft.com/office/drawing/2014/main" id="{19E3E80F-56F8-48C2-84C9-C3DE3ECF4CAA}"/>
              </a:ext>
            </a:extLst>
          </p:cNvPr>
          <p:cNvSpPr txBox="1"/>
          <p:nvPr/>
        </p:nvSpPr>
        <p:spPr>
          <a:xfrm>
            <a:off x="7229434" y="3577682"/>
            <a:ext cx="2034540" cy="369332"/>
          </a:xfrm>
          <a:prstGeom prst="rect">
            <a:avLst/>
          </a:prstGeom>
          <a:noFill/>
        </p:spPr>
        <p:txBody>
          <a:bodyPr wrap="square" rtlCol="0">
            <a:spAutoFit/>
          </a:bodyPr>
          <a:lstStyle/>
          <a:p>
            <a:pPr algn="ctr"/>
            <a:r>
              <a:rPr lang="en-GB" b="1" dirty="0">
                <a:latin typeface="Consolas" panose="020B0609020204030204" pitchFamily="49" charset="0"/>
              </a:rPr>
              <a:t>second()</a:t>
            </a:r>
            <a:r>
              <a:rPr lang="en-GB" b="1" dirty="0"/>
              <a:t> SCOPE</a:t>
            </a:r>
          </a:p>
        </p:txBody>
      </p:sp>
      <p:sp>
        <p:nvSpPr>
          <p:cNvPr id="18" name="Rectangle 17">
            <a:extLst>
              <a:ext uri="{FF2B5EF4-FFF2-40B4-BE49-F238E27FC236}">
                <a16:creationId xmlns:a16="http://schemas.microsoft.com/office/drawing/2014/main" id="{A9156ACE-61D1-41F3-8AEE-48F9F6984BD6}"/>
              </a:ext>
            </a:extLst>
          </p:cNvPr>
          <p:cNvSpPr/>
          <p:nvPr/>
        </p:nvSpPr>
        <p:spPr>
          <a:xfrm>
            <a:off x="284071" y="243178"/>
            <a:ext cx="3851933" cy="3857376"/>
          </a:xfrm>
          <a:prstGeom prst="rect">
            <a:avLst/>
          </a:prstGeom>
          <a:noFill/>
          <a:ln w="28575">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a16="http://schemas.microsoft.com/office/drawing/2014/main" id="{EDABA3DA-8FD6-4E51-B9E4-9DC7B49DA1B6}"/>
              </a:ext>
            </a:extLst>
          </p:cNvPr>
          <p:cNvSpPr/>
          <p:nvPr/>
        </p:nvSpPr>
        <p:spPr>
          <a:xfrm>
            <a:off x="424070" y="839819"/>
            <a:ext cx="3711933" cy="2701411"/>
          </a:xfrm>
          <a:prstGeom prst="rect">
            <a:avLst/>
          </a:prstGeom>
          <a:noFill/>
          <a:ln w="28575">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9">
            <a:extLst>
              <a:ext uri="{FF2B5EF4-FFF2-40B4-BE49-F238E27FC236}">
                <a16:creationId xmlns:a16="http://schemas.microsoft.com/office/drawing/2014/main" id="{987D5560-A93B-446A-B32A-03F4D977C950}"/>
              </a:ext>
            </a:extLst>
          </p:cNvPr>
          <p:cNvSpPr/>
          <p:nvPr/>
        </p:nvSpPr>
        <p:spPr>
          <a:xfrm>
            <a:off x="642026" y="2283183"/>
            <a:ext cx="3466148" cy="914401"/>
          </a:xfrm>
          <a:prstGeom prst="rect">
            <a:avLst/>
          </a:prstGeom>
          <a:noFill/>
          <a:ln w="28575">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a:extLst>
              <a:ext uri="{FF2B5EF4-FFF2-40B4-BE49-F238E27FC236}">
                <a16:creationId xmlns:a16="http://schemas.microsoft.com/office/drawing/2014/main" id="{29673A2D-A4A0-481E-B07B-7B2F6E9E8083}"/>
              </a:ext>
            </a:extLst>
          </p:cNvPr>
          <p:cNvSpPr/>
          <p:nvPr/>
        </p:nvSpPr>
        <p:spPr>
          <a:xfrm>
            <a:off x="1550882" y="2621968"/>
            <a:ext cx="693443" cy="198426"/>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ectangle 21">
            <a:extLst>
              <a:ext uri="{FF2B5EF4-FFF2-40B4-BE49-F238E27FC236}">
                <a16:creationId xmlns:a16="http://schemas.microsoft.com/office/drawing/2014/main" id="{D2285116-EDC4-4C96-9B61-BFA7CD745611}"/>
              </a:ext>
            </a:extLst>
          </p:cNvPr>
          <p:cNvSpPr/>
          <p:nvPr/>
        </p:nvSpPr>
        <p:spPr>
          <a:xfrm>
            <a:off x="2653523" y="2621968"/>
            <a:ext cx="523521" cy="198426"/>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TextBox 22">
            <a:extLst>
              <a:ext uri="{FF2B5EF4-FFF2-40B4-BE49-F238E27FC236}">
                <a16:creationId xmlns:a16="http://schemas.microsoft.com/office/drawing/2014/main" id="{A8C7A751-D4C5-4754-93ED-57F753B089BD}"/>
              </a:ext>
            </a:extLst>
          </p:cNvPr>
          <p:cNvSpPr txBox="1"/>
          <p:nvPr/>
        </p:nvSpPr>
        <p:spPr>
          <a:xfrm>
            <a:off x="2069061" y="1467459"/>
            <a:ext cx="1692444" cy="646331"/>
          </a:xfrm>
          <a:prstGeom prst="rect">
            <a:avLst/>
          </a:prstGeom>
          <a:noFill/>
        </p:spPr>
        <p:txBody>
          <a:bodyPr wrap="square" rtlCol="0">
            <a:spAutoFit/>
          </a:bodyPr>
          <a:lstStyle/>
          <a:p>
            <a:r>
              <a:rPr lang="en-GB" b="1" dirty="0">
                <a:solidFill>
                  <a:srgbClr val="FF0000"/>
                </a:solidFill>
              </a:rPr>
              <a:t>Variables not in current scope</a:t>
            </a:r>
          </a:p>
        </p:txBody>
      </p:sp>
      <p:cxnSp>
        <p:nvCxnSpPr>
          <p:cNvPr id="24" name="Straight Arrow Connector 23">
            <a:extLst>
              <a:ext uri="{FF2B5EF4-FFF2-40B4-BE49-F238E27FC236}">
                <a16:creationId xmlns:a16="http://schemas.microsoft.com/office/drawing/2014/main" id="{3E53CAB7-A1D0-4DEE-9A1F-CB48DB9D9D02}"/>
              </a:ext>
            </a:extLst>
          </p:cNvPr>
          <p:cNvCxnSpPr>
            <a:cxnSpLocks/>
          </p:cNvCxnSpPr>
          <p:nvPr/>
        </p:nvCxnSpPr>
        <p:spPr>
          <a:xfrm>
            <a:off x="2893447" y="2068859"/>
            <a:ext cx="0" cy="553109"/>
          </a:xfrm>
          <a:prstGeom prst="straightConnector1">
            <a:avLst/>
          </a:prstGeom>
          <a:ln w="22225">
            <a:solidFill>
              <a:srgbClr val="FF0000"/>
            </a:solidFill>
            <a:tailEnd type="non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2FC0AEC8-D104-4F97-8845-86D2272244F5}"/>
              </a:ext>
            </a:extLst>
          </p:cNvPr>
          <p:cNvCxnSpPr>
            <a:cxnSpLocks/>
          </p:cNvCxnSpPr>
          <p:nvPr/>
        </p:nvCxnSpPr>
        <p:spPr>
          <a:xfrm>
            <a:off x="2244325" y="2068859"/>
            <a:ext cx="0" cy="553109"/>
          </a:xfrm>
          <a:prstGeom prst="straightConnector1">
            <a:avLst/>
          </a:prstGeom>
          <a:ln w="22225">
            <a:solidFill>
              <a:srgbClr val="FF0000"/>
            </a:solidFill>
            <a:tailEnd type="non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37462208-E087-4FE6-BBF7-FBDAFED5DA39}"/>
              </a:ext>
            </a:extLst>
          </p:cNvPr>
          <p:cNvSpPr txBox="1"/>
          <p:nvPr/>
        </p:nvSpPr>
        <p:spPr>
          <a:xfrm>
            <a:off x="148290" y="4221041"/>
            <a:ext cx="4897279" cy="646331"/>
          </a:xfrm>
          <a:prstGeom prst="rect">
            <a:avLst/>
          </a:prstGeom>
          <a:noFill/>
        </p:spPr>
        <p:txBody>
          <a:bodyPr wrap="square" rtlCol="0">
            <a:spAutoFit/>
          </a:bodyPr>
          <a:lstStyle/>
          <a:p>
            <a:r>
              <a:rPr lang="en-GB" b="1" dirty="0"/>
              <a:t>How can the second function access the variables </a:t>
            </a:r>
            <a:r>
              <a:rPr lang="en-GB" b="1" dirty="0" err="1">
                <a:latin typeface="Consolas" panose="020B0609020204030204" pitchFamily="49" charset="0"/>
              </a:rPr>
              <a:t>myName</a:t>
            </a:r>
            <a:r>
              <a:rPr lang="en-GB" b="1" dirty="0"/>
              <a:t> and </a:t>
            </a:r>
            <a:r>
              <a:rPr lang="en-GB" b="1" dirty="0">
                <a:latin typeface="Consolas" panose="020B0609020204030204" pitchFamily="49" charset="0"/>
              </a:rPr>
              <a:t>age</a:t>
            </a:r>
            <a:r>
              <a:rPr lang="en-GB" b="1" dirty="0"/>
              <a:t> that are out of it’s scope?</a:t>
            </a:r>
            <a:endParaRPr lang="en-GB" dirty="0"/>
          </a:p>
        </p:txBody>
      </p:sp>
      <p:sp>
        <p:nvSpPr>
          <p:cNvPr id="29" name="TextBox 28">
            <a:extLst>
              <a:ext uri="{FF2B5EF4-FFF2-40B4-BE49-F238E27FC236}">
                <a16:creationId xmlns:a16="http://schemas.microsoft.com/office/drawing/2014/main" id="{FACF98E6-2690-4300-8FBB-699A4383C220}"/>
              </a:ext>
            </a:extLst>
          </p:cNvPr>
          <p:cNvSpPr txBox="1"/>
          <p:nvPr/>
        </p:nvSpPr>
        <p:spPr>
          <a:xfrm>
            <a:off x="148290" y="4893544"/>
            <a:ext cx="6418701" cy="369332"/>
          </a:xfrm>
          <a:prstGeom prst="rect">
            <a:avLst/>
          </a:prstGeom>
          <a:noFill/>
        </p:spPr>
        <p:txBody>
          <a:bodyPr wrap="square" rtlCol="0">
            <a:spAutoFit/>
          </a:bodyPr>
          <a:lstStyle/>
          <a:p>
            <a:r>
              <a:rPr lang="en-GB" b="1" dirty="0"/>
              <a:t>Child functions have access to the variables of parent functions.</a:t>
            </a:r>
            <a:endParaRPr lang="en-GB" dirty="0"/>
          </a:p>
        </p:txBody>
      </p:sp>
      <p:sp>
        <p:nvSpPr>
          <p:cNvPr id="30" name="TextBox 29">
            <a:extLst>
              <a:ext uri="{FF2B5EF4-FFF2-40B4-BE49-F238E27FC236}">
                <a16:creationId xmlns:a16="http://schemas.microsoft.com/office/drawing/2014/main" id="{756BAA2B-99DD-45A4-B2FD-C08540C021BB}"/>
              </a:ext>
            </a:extLst>
          </p:cNvPr>
          <p:cNvSpPr txBox="1"/>
          <p:nvPr/>
        </p:nvSpPr>
        <p:spPr>
          <a:xfrm>
            <a:off x="148291" y="5276196"/>
            <a:ext cx="6199500" cy="646331"/>
          </a:xfrm>
          <a:prstGeom prst="rect">
            <a:avLst/>
          </a:prstGeom>
          <a:noFill/>
        </p:spPr>
        <p:txBody>
          <a:bodyPr wrap="square" rtlCol="0">
            <a:spAutoFit/>
          </a:bodyPr>
          <a:lstStyle/>
          <a:p>
            <a:r>
              <a:rPr lang="en-GB" b="1" dirty="0"/>
              <a:t>The first function has access to its parent global scope variable of </a:t>
            </a:r>
            <a:r>
              <a:rPr lang="en-GB" b="1" dirty="0" err="1">
                <a:latin typeface="Consolas" panose="020B0609020204030204" pitchFamily="49" charset="0"/>
              </a:rPr>
              <a:t>myName</a:t>
            </a:r>
            <a:r>
              <a:rPr lang="en-GB" b="1" dirty="0"/>
              <a:t>.</a:t>
            </a:r>
            <a:endParaRPr lang="en-GB" dirty="0"/>
          </a:p>
        </p:txBody>
      </p:sp>
      <p:sp>
        <p:nvSpPr>
          <p:cNvPr id="32" name="TextBox 31">
            <a:extLst>
              <a:ext uri="{FF2B5EF4-FFF2-40B4-BE49-F238E27FC236}">
                <a16:creationId xmlns:a16="http://schemas.microsoft.com/office/drawing/2014/main" id="{EB38B7AB-163A-4446-92C3-BFEA79AF80E4}"/>
              </a:ext>
            </a:extLst>
          </p:cNvPr>
          <p:cNvSpPr txBox="1"/>
          <p:nvPr/>
        </p:nvSpPr>
        <p:spPr>
          <a:xfrm>
            <a:off x="7000834" y="2846898"/>
            <a:ext cx="2607591" cy="369332"/>
          </a:xfrm>
          <a:prstGeom prst="rect">
            <a:avLst/>
          </a:prstGeom>
          <a:solidFill>
            <a:schemeClr val="bg1"/>
          </a:solidFill>
          <a:ln w="38100">
            <a:solidFill>
              <a:schemeClr val="accent1">
                <a:lumMod val="60000"/>
                <a:lumOff val="40000"/>
              </a:schemeClr>
            </a:solidFill>
          </a:ln>
        </p:spPr>
        <p:txBody>
          <a:bodyPr wrap="square" rtlCol="0">
            <a:spAutoFit/>
          </a:bodyPr>
          <a:lstStyle/>
          <a:p>
            <a:r>
              <a:rPr lang="en-GB" b="1" dirty="0" err="1">
                <a:latin typeface="Consolas" panose="020B0609020204030204" pitchFamily="49" charset="0"/>
              </a:rPr>
              <a:t>myName</a:t>
            </a:r>
            <a:r>
              <a:rPr lang="en-GB" dirty="0">
                <a:latin typeface="Consolas" panose="020B0609020204030204" pitchFamily="49" charset="0"/>
              </a:rPr>
              <a:t> = ‘Jonas’</a:t>
            </a:r>
            <a:endParaRPr lang="en-GB" b="1" dirty="0">
              <a:latin typeface="Consolas" panose="020B0609020204030204" pitchFamily="49" charset="0"/>
            </a:endParaRPr>
          </a:p>
        </p:txBody>
      </p:sp>
      <p:sp>
        <p:nvSpPr>
          <p:cNvPr id="34" name="TextBox 33">
            <a:extLst>
              <a:ext uri="{FF2B5EF4-FFF2-40B4-BE49-F238E27FC236}">
                <a16:creationId xmlns:a16="http://schemas.microsoft.com/office/drawing/2014/main" id="{C2D4FAA9-A241-4B29-9993-6F9ED86CF9C6}"/>
              </a:ext>
            </a:extLst>
          </p:cNvPr>
          <p:cNvSpPr txBox="1"/>
          <p:nvPr/>
        </p:nvSpPr>
        <p:spPr>
          <a:xfrm>
            <a:off x="7155871" y="4614944"/>
            <a:ext cx="2263140" cy="369332"/>
          </a:xfrm>
          <a:prstGeom prst="rect">
            <a:avLst/>
          </a:prstGeom>
          <a:solidFill>
            <a:schemeClr val="bg1"/>
          </a:solidFill>
          <a:ln w="34925">
            <a:solidFill>
              <a:schemeClr val="accent4">
                <a:lumMod val="60000"/>
                <a:lumOff val="40000"/>
              </a:schemeClr>
            </a:solidFill>
          </a:ln>
        </p:spPr>
        <p:txBody>
          <a:bodyPr wrap="square" rtlCol="0">
            <a:spAutoFit/>
          </a:bodyPr>
          <a:lstStyle/>
          <a:p>
            <a:r>
              <a:rPr lang="en-GB" b="1" dirty="0">
                <a:latin typeface="Consolas" panose="020B0609020204030204" pitchFamily="49" charset="0"/>
              </a:rPr>
              <a:t>age</a:t>
            </a:r>
            <a:r>
              <a:rPr lang="en-GB" dirty="0">
                <a:latin typeface="Consolas" panose="020B0609020204030204" pitchFamily="49" charset="0"/>
              </a:rPr>
              <a:t> = 30</a:t>
            </a:r>
            <a:endParaRPr lang="en-GB" b="1" dirty="0">
              <a:latin typeface="Consolas" panose="020B0609020204030204" pitchFamily="49" charset="0"/>
            </a:endParaRPr>
          </a:p>
        </p:txBody>
      </p:sp>
      <p:sp>
        <p:nvSpPr>
          <p:cNvPr id="35" name="TextBox 34">
            <a:extLst>
              <a:ext uri="{FF2B5EF4-FFF2-40B4-BE49-F238E27FC236}">
                <a16:creationId xmlns:a16="http://schemas.microsoft.com/office/drawing/2014/main" id="{6AC2817F-F6E7-4CAD-AAB5-814F44E4C78F}"/>
              </a:ext>
            </a:extLst>
          </p:cNvPr>
          <p:cNvSpPr txBox="1"/>
          <p:nvPr/>
        </p:nvSpPr>
        <p:spPr>
          <a:xfrm>
            <a:off x="7000833" y="5226170"/>
            <a:ext cx="2607591" cy="369332"/>
          </a:xfrm>
          <a:prstGeom prst="rect">
            <a:avLst/>
          </a:prstGeom>
          <a:solidFill>
            <a:schemeClr val="bg1"/>
          </a:solidFill>
          <a:ln w="38100">
            <a:noFill/>
          </a:ln>
        </p:spPr>
        <p:txBody>
          <a:bodyPr wrap="square" rtlCol="0">
            <a:spAutoFit/>
          </a:bodyPr>
          <a:lstStyle/>
          <a:p>
            <a:r>
              <a:rPr lang="en-GB" b="1" dirty="0" err="1">
                <a:latin typeface="Consolas" panose="020B0609020204030204" pitchFamily="49" charset="0"/>
              </a:rPr>
              <a:t>myName</a:t>
            </a:r>
            <a:r>
              <a:rPr lang="en-GB" dirty="0">
                <a:latin typeface="Consolas" panose="020B0609020204030204" pitchFamily="49" charset="0"/>
              </a:rPr>
              <a:t> = ‘Jonas’</a:t>
            </a:r>
            <a:endParaRPr lang="en-GB" b="1" dirty="0">
              <a:latin typeface="Consolas" panose="020B0609020204030204" pitchFamily="49" charset="0"/>
            </a:endParaRPr>
          </a:p>
        </p:txBody>
      </p:sp>
      <p:sp>
        <p:nvSpPr>
          <p:cNvPr id="36" name="Rectangle 35">
            <a:extLst>
              <a:ext uri="{FF2B5EF4-FFF2-40B4-BE49-F238E27FC236}">
                <a16:creationId xmlns:a16="http://schemas.microsoft.com/office/drawing/2014/main" id="{7145F97D-D463-444D-8ED8-83E872E8E63E}"/>
              </a:ext>
            </a:extLst>
          </p:cNvPr>
          <p:cNvSpPr/>
          <p:nvPr/>
        </p:nvSpPr>
        <p:spPr>
          <a:xfrm>
            <a:off x="7000834" y="4476444"/>
            <a:ext cx="2607591" cy="1119058"/>
          </a:xfrm>
          <a:prstGeom prst="rect">
            <a:avLst/>
          </a:prstGeom>
          <a:noFill/>
          <a:ln w="508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Arrow: Down 36">
            <a:extLst>
              <a:ext uri="{FF2B5EF4-FFF2-40B4-BE49-F238E27FC236}">
                <a16:creationId xmlns:a16="http://schemas.microsoft.com/office/drawing/2014/main" id="{FA1D5E7F-4B48-4BFF-97A0-39436A9C0B8D}"/>
              </a:ext>
            </a:extLst>
          </p:cNvPr>
          <p:cNvSpPr/>
          <p:nvPr/>
        </p:nvSpPr>
        <p:spPr>
          <a:xfrm rot="10800000">
            <a:off x="5878248" y="224261"/>
            <a:ext cx="706803" cy="4216807"/>
          </a:xfrm>
          <a:prstGeom prst="downArrow">
            <a:avLst>
              <a:gd name="adj1" fmla="val 50000"/>
              <a:gd name="adj2" fmla="val 11053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TextBox 37">
            <a:extLst>
              <a:ext uri="{FF2B5EF4-FFF2-40B4-BE49-F238E27FC236}">
                <a16:creationId xmlns:a16="http://schemas.microsoft.com/office/drawing/2014/main" id="{D9709FBF-6179-4F53-90FD-4FA2854A1187}"/>
              </a:ext>
            </a:extLst>
          </p:cNvPr>
          <p:cNvSpPr txBox="1"/>
          <p:nvPr/>
        </p:nvSpPr>
        <p:spPr>
          <a:xfrm rot="16200000">
            <a:off x="4175356" y="2143415"/>
            <a:ext cx="4148900" cy="369332"/>
          </a:xfrm>
          <a:prstGeom prst="rect">
            <a:avLst/>
          </a:prstGeom>
          <a:noFill/>
        </p:spPr>
        <p:txBody>
          <a:bodyPr wrap="square" rtlCol="0">
            <a:spAutoFit/>
          </a:bodyPr>
          <a:lstStyle/>
          <a:p>
            <a:r>
              <a:rPr lang="en-GB" b="1" dirty="0"/>
              <a:t>VARIABLE LOOKUP IN THE SCOPE CHAIN</a:t>
            </a:r>
            <a:endParaRPr lang="en-GB" dirty="0"/>
          </a:p>
        </p:txBody>
      </p:sp>
      <p:sp>
        <p:nvSpPr>
          <p:cNvPr id="39" name="Arrow: Down 38">
            <a:extLst>
              <a:ext uri="{FF2B5EF4-FFF2-40B4-BE49-F238E27FC236}">
                <a16:creationId xmlns:a16="http://schemas.microsoft.com/office/drawing/2014/main" id="{E7A62ACC-7804-4015-8F86-BA41230F40AA}"/>
              </a:ext>
            </a:extLst>
          </p:cNvPr>
          <p:cNvSpPr/>
          <p:nvPr/>
        </p:nvSpPr>
        <p:spPr>
          <a:xfrm>
            <a:off x="5016053" y="256988"/>
            <a:ext cx="706803" cy="4213197"/>
          </a:xfrm>
          <a:prstGeom prst="downArrow">
            <a:avLst>
              <a:gd name="adj1" fmla="val 50000"/>
              <a:gd name="adj2" fmla="val 110536"/>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40" name="Straight Arrow Connector 39">
            <a:extLst>
              <a:ext uri="{FF2B5EF4-FFF2-40B4-BE49-F238E27FC236}">
                <a16:creationId xmlns:a16="http://schemas.microsoft.com/office/drawing/2014/main" id="{E763768E-A8C1-473D-BC00-F73846D37147}"/>
              </a:ext>
            </a:extLst>
          </p:cNvPr>
          <p:cNvCxnSpPr>
            <a:cxnSpLocks/>
          </p:cNvCxnSpPr>
          <p:nvPr/>
        </p:nvCxnSpPr>
        <p:spPr>
          <a:xfrm flipV="1">
            <a:off x="5015693" y="305469"/>
            <a:ext cx="799927" cy="4061937"/>
          </a:xfrm>
          <a:prstGeom prst="straightConnector1">
            <a:avLst/>
          </a:prstGeom>
          <a:ln w="57150">
            <a:solidFill>
              <a:srgbClr val="C00000"/>
            </a:solidFill>
            <a:tailEnd type="non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3619E9E1-900B-428B-BB17-5BAF90E742DB}"/>
              </a:ext>
            </a:extLst>
          </p:cNvPr>
          <p:cNvCxnSpPr>
            <a:cxnSpLocks/>
          </p:cNvCxnSpPr>
          <p:nvPr/>
        </p:nvCxnSpPr>
        <p:spPr>
          <a:xfrm>
            <a:off x="4881677" y="409541"/>
            <a:ext cx="841179" cy="3920684"/>
          </a:xfrm>
          <a:prstGeom prst="straightConnector1">
            <a:avLst/>
          </a:prstGeom>
          <a:ln w="57150">
            <a:solidFill>
              <a:srgbClr val="C00000"/>
            </a:solidFill>
            <a:tailEnd type="none"/>
          </a:ln>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7E883A39-BEE2-4ADB-9D8B-C0D4671C710C}"/>
              </a:ext>
            </a:extLst>
          </p:cNvPr>
          <p:cNvSpPr txBox="1"/>
          <p:nvPr/>
        </p:nvSpPr>
        <p:spPr>
          <a:xfrm>
            <a:off x="148291" y="5947810"/>
            <a:ext cx="9410120" cy="923330"/>
          </a:xfrm>
          <a:prstGeom prst="rect">
            <a:avLst/>
          </a:prstGeom>
          <a:noFill/>
        </p:spPr>
        <p:txBody>
          <a:bodyPr wrap="square" rtlCol="0">
            <a:spAutoFit/>
          </a:bodyPr>
          <a:lstStyle/>
          <a:p>
            <a:r>
              <a:rPr lang="en-GB" b="1" dirty="0"/>
              <a:t>Scopes look up to find missing variables. They never look down. i.e. first scope will never get access the job variable in the second scope. Global scope cannot access any first or second scope </a:t>
            </a:r>
            <a:r>
              <a:rPr lang="en-GB" b="1" dirty="0" err="1"/>
              <a:t>varibles</a:t>
            </a:r>
            <a:r>
              <a:rPr lang="en-GB" b="1" dirty="0"/>
              <a:t>.</a:t>
            </a:r>
            <a:endParaRPr lang="en-GB" dirty="0"/>
          </a:p>
        </p:txBody>
      </p:sp>
    </p:spTree>
    <p:extLst>
      <p:ext uri="{BB962C8B-B14F-4D97-AF65-F5344CB8AC3E}">
        <p14:creationId xmlns:p14="http://schemas.microsoft.com/office/powerpoint/2010/main" val="31725605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63678F2-19C0-4E2A-8C3D-DAED8A5510C3}"/>
              </a:ext>
            </a:extLst>
          </p:cNvPr>
          <p:cNvSpPr txBox="1"/>
          <p:nvPr/>
        </p:nvSpPr>
        <p:spPr>
          <a:xfrm>
            <a:off x="173618" y="669646"/>
            <a:ext cx="4919243" cy="5509200"/>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height</a:t>
            </a:r>
            <a:r>
              <a:rPr lang="en-GB" sz="1600" b="1" dirty="0">
                <a:solidFill>
                  <a:srgbClr val="D4D4D4"/>
                </a:solidFill>
                <a:effectLst/>
                <a:latin typeface="Consolas" panose="020B0609020204030204" pitchFamily="49" charset="0"/>
              </a:rPr>
              <a:t>;</a:t>
            </a:r>
          </a:p>
          <a:p>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height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'YAY! Height is defined'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'Height is NOT defined'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height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height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'YAY! Height is defined'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'Height is NOT defined'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height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a:t>
            </a:r>
          </a:p>
          <a:p>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height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'YAY! Height is defined'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'Height is NOT defined'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00D6FC89-3B29-4EE5-B78D-3C1ACAECF721}"/>
              </a:ext>
            </a:extLst>
          </p:cNvPr>
          <p:cNvSpPr txBox="1"/>
          <p:nvPr/>
        </p:nvSpPr>
        <p:spPr>
          <a:xfrm>
            <a:off x="2442257" y="175668"/>
            <a:ext cx="5816323"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Boolean can be used to check if a variable is defined.</a:t>
            </a:r>
          </a:p>
        </p:txBody>
      </p:sp>
      <p:sp>
        <p:nvSpPr>
          <p:cNvPr id="5" name="TextBox 4">
            <a:extLst>
              <a:ext uri="{FF2B5EF4-FFF2-40B4-BE49-F238E27FC236}">
                <a16:creationId xmlns:a16="http://schemas.microsoft.com/office/drawing/2014/main" id="{E316D426-539B-4F8E-942C-E5C85AA68BD8}"/>
              </a:ext>
            </a:extLst>
          </p:cNvPr>
          <p:cNvSpPr txBox="1"/>
          <p:nvPr/>
        </p:nvSpPr>
        <p:spPr>
          <a:xfrm>
            <a:off x="5174808" y="1131310"/>
            <a:ext cx="4557574"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Height is UNDEFINED and therefore a falsy value so the else statement will be executed.</a:t>
            </a:r>
          </a:p>
        </p:txBody>
      </p:sp>
      <p:sp>
        <p:nvSpPr>
          <p:cNvPr id="6" name="TextBox 5">
            <a:extLst>
              <a:ext uri="{FF2B5EF4-FFF2-40B4-BE49-F238E27FC236}">
                <a16:creationId xmlns:a16="http://schemas.microsoft.com/office/drawing/2014/main" id="{397E1A78-E95B-450A-8B11-8F71ADE427CE}"/>
              </a:ext>
            </a:extLst>
          </p:cNvPr>
          <p:cNvSpPr txBox="1"/>
          <p:nvPr/>
        </p:nvSpPr>
        <p:spPr>
          <a:xfrm>
            <a:off x="5174808" y="2788419"/>
            <a:ext cx="4557574" cy="923330"/>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Height is set to zero and therefore a falsy value so the else statement will be executed, even though height is defined.</a:t>
            </a:r>
          </a:p>
        </p:txBody>
      </p:sp>
      <p:sp>
        <p:nvSpPr>
          <p:cNvPr id="7" name="TextBox 6">
            <a:extLst>
              <a:ext uri="{FF2B5EF4-FFF2-40B4-BE49-F238E27FC236}">
                <a16:creationId xmlns:a16="http://schemas.microsoft.com/office/drawing/2014/main" id="{DA96A24D-A35B-4E40-9868-0713FE0F3D09}"/>
              </a:ext>
            </a:extLst>
          </p:cNvPr>
          <p:cNvSpPr txBox="1"/>
          <p:nvPr/>
        </p:nvSpPr>
        <p:spPr>
          <a:xfrm>
            <a:off x="5174808" y="5035837"/>
            <a:ext cx="4557574"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Height is set to 10 and therefore a truthy value so the if statement will be executed.</a:t>
            </a:r>
          </a:p>
        </p:txBody>
      </p:sp>
    </p:spTree>
    <p:extLst>
      <p:ext uri="{BB962C8B-B14F-4D97-AF65-F5344CB8AC3E}">
        <p14:creationId xmlns:p14="http://schemas.microsoft.com/office/powerpoint/2010/main" val="16489383"/>
      </p:ext>
    </p:extLst>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769A1DD-C428-49B3-A74E-7FF454F9339C}"/>
              </a:ext>
            </a:extLst>
          </p:cNvPr>
          <p:cNvPicPr>
            <a:picLocks noChangeAspect="1"/>
          </p:cNvPicPr>
          <p:nvPr/>
        </p:nvPicPr>
        <p:blipFill>
          <a:blip r:embed="rId2"/>
          <a:stretch>
            <a:fillRect/>
          </a:stretch>
        </p:blipFill>
        <p:spPr>
          <a:xfrm>
            <a:off x="183341" y="149391"/>
            <a:ext cx="4044950" cy="4044950"/>
          </a:xfrm>
          <a:prstGeom prst="rect">
            <a:avLst/>
          </a:prstGeom>
        </p:spPr>
      </p:pic>
      <p:sp>
        <p:nvSpPr>
          <p:cNvPr id="3" name="Rectangle 2">
            <a:extLst>
              <a:ext uri="{FF2B5EF4-FFF2-40B4-BE49-F238E27FC236}">
                <a16:creationId xmlns:a16="http://schemas.microsoft.com/office/drawing/2014/main" id="{B4788239-BD6F-4F00-B432-3D853BFC099B}"/>
              </a:ext>
            </a:extLst>
          </p:cNvPr>
          <p:cNvSpPr/>
          <p:nvPr/>
        </p:nvSpPr>
        <p:spPr>
          <a:xfrm>
            <a:off x="284071" y="243178"/>
            <a:ext cx="3851933" cy="3857376"/>
          </a:xfrm>
          <a:prstGeom prst="rect">
            <a:avLst/>
          </a:prstGeom>
          <a:noFill/>
          <a:ln w="28575">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Rectangle 3">
            <a:extLst>
              <a:ext uri="{FF2B5EF4-FFF2-40B4-BE49-F238E27FC236}">
                <a16:creationId xmlns:a16="http://schemas.microsoft.com/office/drawing/2014/main" id="{CF629871-BA80-455F-A49F-64F4411E8DC6}"/>
              </a:ext>
            </a:extLst>
          </p:cNvPr>
          <p:cNvSpPr/>
          <p:nvPr/>
        </p:nvSpPr>
        <p:spPr>
          <a:xfrm>
            <a:off x="424070" y="839819"/>
            <a:ext cx="3711933" cy="2701411"/>
          </a:xfrm>
          <a:prstGeom prst="rect">
            <a:avLst/>
          </a:prstGeom>
          <a:noFill/>
          <a:ln w="28575">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Rectangle 4">
            <a:extLst>
              <a:ext uri="{FF2B5EF4-FFF2-40B4-BE49-F238E27FC236}">
                <a16:creationId xmlns:a16="http://schemas.microsoft.com/office/drawing/2014/main" id="{DACCA397-C4B2-47DB-851B-8FDEFD08ED80}"/>
              </a:ext>
            </a:extLst>
          </p:cNvPr>
          <p:cNvSpPr/>
          <p:nvPr/>
        </p:nvSpPr>
        <p:spPr>
          <a:xfrm>
            <a:off x="642026" y="2283183"/>
            <a:ext cx="3466148" cy="914401"/>
          </a:xfrm>
          <a:prstGeom prst="rect">
            <a:avLst/>
          </a:prstGeom>
          <a:noFill/>
          <a:ln w="28575">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Rectangle 10">
            <a:extLst>
              <a:ext uri="{FF2B5EF4-FFF2-40B4-BE49-F238E27FC236}">
                <a16:creationId xmlns:a16="http://schemas.microsoft.com/office/drawing/2014/main" id="{7805B9F1-5E84-403A-939D-6B90A06220CA}"/>
              </a:ext>
            </a:extLst>
          </p:cNvPr>
          <p:cNvSpPr/>
          <p:nvPr/>
        </p:nvSpPr>
        <p:spPr>
          <a:xfrm>
            <a:off x="642026" y="1345004"/>
            <a:ext cx="1584339" cy="392108"/>
          </a:xfrm>
          <a:prstGeom prst="rect">
            <a:avLst/>
          </a:prstGeom>
          <a:no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Rectangle 11">
            <a:extLst>
              <a:ext uri="{FF2B5EF4-FFF2-40B4-BE49-F238E27FC236}">
                <a16:creationId xmlns:a16="http://schemas.microsoft.com/office/drawing/2014/main" id="{1101E91C-ECFA-451C-85CD-28C93371B3CD}"/>
              </a:ext>
            </a:extLst>
          </p:cNvPr>
          <p:cNvSpPr/>
          <p:nvPr/>
        </p:nvSpPr>
        <p:spPr>
          <a:xfrm>
            <a:off x="6634677" y="411279"/>
            <a:ext cx="2847253" cy="857080"/>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TextBox 12">
            <a:extLst>
              <a:ext uri="{FF2B5EF4-FFF2-40B4-BE49-F238E27FC236}">
                <a16:creationId xmlns:a16="http://schemas.microsoft.com/office/drawing/2014/main" id="{133D9853-0BC3-4CD8-8D36-D568EC9483B9}"/>
              </a:ext>
            </a:extLst>
          </p:cNvPr>
          <p:cNvSpPr txBox="1"/>
          <p:nvPr/>
        </p:nvSpPr>
        <p:spPr>
          <a:xfrm>
            <a:off x="6771696" y="798560"/>
            <a:ext cx="2607591" cy="369332"/>
          </a:xfrm>
          <a:prstGeom prst="rect">
            <a:avLst/>
          </a:prstGeom>
          <a:solidFill>
            <a:schemeClr val="bg1"/>
          </a:solidFill>
        </p:spPr>
        <p:txBody>
          <a:bodyPr wrap="square" rtlCol="0">
            <a:spAutoFit/>
          </a:bodyPr>
          <a:lstStyle/>
          <a:p>
            <a:r>
              <a:rPr lang="en-GB" b="1" dirty="0" err="1">
                <a:latin typeface="Consolas" panose="020B0609020204030204" pitchFamily="49" charset="0"/>
              </a:rPr>
              <a:t>myName</a:t>
            </a:r>
            <a:r>
              <a:rPr lang="en-GB" dirty="0">
                <a:latin typeface="Consolas" panose="020B0609020204030204" pitchFamily="49" charset="0"/>
              </a:rPr>
              <a:t> = ‘Jonas’</a:t>
            </a:r>
            <a:endParaRPr lang="en-GB" b="1" dirty="0">
              <a:latin typeface="Consolas" panose="020B0609020204030204" pitchFamily="49" charset="0"/>
            </a:endParaRPr>
          </a:p>
        </p:txBody>
      </p:sp>
      <p:sp>
        <p:nvSpPr>
          <p:cNvPr id="14" name="TextBox 13">
            <a:extLst>
              <a:ext uri="{FF2B5EF4-FFF2-40B4-BE49-F238E27FC236}">
                <a16:creationId xmlns:a16="http://schemas.microsoft.com/office/drawing/2014/main" id="{4EE028EA-FFB8-4595-B086-FAC4728968AE}"/>
              </a:ext>
            </a:extLst>
          </p:cNvPr>
          <p:cNvSpPr txBox="1"/>
          <p:nvPr/>
        </p:nvSpPr>
        <p:spPr>
          <a:xfrm>
            <a:off x="7194607" y="424794"/>
            <a:ext cx="1691640" cy="369332"/>
          </a:xfrm>
          <a:prstGeom prst="rect">
            <a:avLst/>
          </a:prstGeom>
          <a:noFill/>
        </p:spPr>
        <p:txBody>
          <a:bodyPr wrap="square" rtlCol="0">
            <a:spAutoFit/>
          </a:bodyPr>
          <a:lstStyle/>
          <a:p>
            <a:pPr algn="ctr"/>
            <a:r>
              <a:rPr lang="en-GB" b="1" dirty="0"/>
              <a:t>GLOBAL SCOPE</a:t>
            </a:r>
          </a:p>
        </p:txBody>
      </p:sp>
      <p:sp>
        <p:nvSpPr>
          <p:cNvPr id="15" name="Rectangle 14">
            <a:extLst>
              <a:ext uri="{FF2B5EF4-FFF2-40B4-BE49-F238E27FC236}">
                <a16:creationId xmlns:a16="http://schemas.microsoft.com/office/drawing/2014/main" id="{575540A5-4AD5-4A36-931E-D95BA66458F1}"/>
              </a:ext>
            </a:extLst>
          </p:cNvPr>
          <p:cNvSpPr/>
          <p:nvPr/>
        </p:nvSpPr>
        <p:spPr>
          <a:xfrm>
            <a:off x="6634677" y="2058755"/>
            <a:ext cx="2847253" cy="1365449"/>
          </a:xfrm>
          <a:prstGeom prst="rect">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TextBox 15">
            <a:extLst>
              <a:ext uri="{FF2B5EF4-FFF2-40B4-BE49-F238E27FC236}">
                <a16:creationId xmlns:a16="http://schemas.microsoft.com/office/drawing/2014/main" id="{25D9CD2A-6EBE-4DF7-A53A-51A3B56EEA47}"/>
              </a:ext>
            </a:extLst>
          </p:cNvPr>
          <p:cNvSpPr txBox="1"/>
          <p:nvPr/>
        </p:nvSpPr>
        <p:spPr>
          <a:xfrm>
            <a:off x="6771696" y="2459289"/>
            <a:ext cx="2607591" cy="369332"/>
          </a:xfrm>
          <a:prstGeom prst="rect">
            <a:avLst/>
          </a:prstGeom>
          <a:solidFill>
            <a:schemeClr val="bg1"/>
          </a:solidFill>
        </p:spPr>
        <p:txBody>
          <a:bodyPr wrap="square" rtlCol="0">
            <a:spAutoFit/>
          </a:bodyPr>
          <a:lstStyle/>
          <a:p>
            <a:r>
              <a:rPr lang="en-GB" b="1" dirty="0">
                <a:latin typeface="Consolas" panose="020B0609020204030204" pitchFamily="49" charset="0"/>
              </a:rPr>
              <a:t>age</a:t>
            </a:r>
            <a:r>
              <a:rPr lang="en-GB" dirty="0">
                <a:latin typeface="Consolas" panose="020B0609020204030204" pitchFamily="49" charset="0"/>
              </a:rPr>
              <a:t> = 30</a:t>
            </a:r>
            <a:endParaRPr lang="en-GB" b="1" dirty="0">
              <a:latin typeface="Consolas" panose="020B0609020204030204" pitchFamily="49" charset="0"/>
            </a:endParaRPr>
          </a:p>
        </p:txBody>
      </p:sp>
      <p:sp>
        <p:nvSpPr>
          <p:cNvPr id="17" name="TextBox 16">
            <a:extLst>
              <a:ext uri="{FF2B5EF4-FFF2-40B4-BE49-F238E27FC236}">
                <a16:creationId xmlns:a16="http://schemas.microsoft.com/office/drawing/2014/main" id="{607627DD-24BC-42B1-94A8-B5EE90848E72}"/>
              </a:ext>
            </a:extLst>
          </p:cNvPr>
          <p:cNvSpPr txBox="1"/>
          <p:nvPr/>
        </p:nvSpPr>
        <p:spPr>
          <a:xfrm>
            <a:off x="7000296" y="2072271"/>
            <a:ext cx="2034540" cy="369332"/>
          </a:xfrm>
          <a:prstGeom prst="rect">
            <a:avLst/>
          </a:prstGeom>
          <a:noFill/>
        </p:spPr>
        <p:txBody>
          <a:bodyPr wrap="square" rtlCol="0">
            <a:spAutoFit/>
          </a:bodyPr>
          <a:lstStyle/>
          <a:p>
            <a:pPr algn="ctr"/>
            <a:r>
              <a:rPr lang="en-GB" b="1" dirty="0">
                <a:latin typeface="Consolas" panose="020B0609020204030204" pitchFamily="49" charset="0"/>
              </a:rPr>
              <a:t>first()</a:t>
            </a:r>
            <a:r>
              <a:rPr lang="en-GB" b="1" dirty="0"/>
              <a:t> SCOPE</a:t>
            </a:r>
          </a:p>
        </p:txBody>
      </p:sp>
      <p:sp>
        <p:nvSpPr>
          <p:cNvPr id="18" name="Rectangle 17">
            <a:extLst>
              <a:ext uri="{FF2B5EF4-FFF2-40B4-BE49-F238E27FC236}">
                <a16:creationId xmlns:a16="http://schemas.microsoft.com/office/drawing/2014/main" id="{50659B1B-0166-44F7-9BFF-8B9D77339F25}"/>
              </a:ext>
            </a:extLst>
          </p:cNvPr>
          <p:cNvSpPr/>
          <p:nvPr/>
        </p:nvSpPr>
        <p:spPr>
          <a:xfrm>
            <a:off x="6634677" y="4394578"/>
            <a:ext cx="2847253" cy="2213784"/>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TextBox 18">
            <a:extLst>
              <a:ext uri="{FF2B5EF4-FFF2-40B4-BE49-F238E27FC236}">
                <a16:creationId xmlns:a16="http://schemas.microsoft.com/office/drawing/2014/main" id="{987841D7-EF36-41C6-9810-1BA0A02E01F7}"/>
              </a:ext>
            </a:extLst>
          </p:cNvPr>
          <p:cNvSpPr txBox="1"/>
          <p:nvPr/>
        </p:nvSpPr>
        <p:spPr>
          <a:xfrm>
            <a:off x="6771696" y="4781859"/>
            <a:ext cx="2607591" cy="369332"/>
          </a:xfrm>
          <a:prstGeom prst="rect">
            <a:avLst/>
          </a:prstGeom>
          <a:solidFill>
            <a:schemeClr val="bg1"/>
          </a:solidFill>
        </p:spPr>
        <p:txBody>
          <a:bodyPr wrap="square" rtlCol="0">
            <a:spAutoFit/>
          </a:bodyPr>
          <a:lstStyle/>
          <a:p>
            <a:r>
              <a:rPr lang="en-GB" b="1" dirty="0">
                <a:latin typeface="Consolas" panose="020B0609020204030204" pitchFamily="49" charset="0"/>
              </a:rPr>
              <a:t>job</a:t>
            </a:r>
            <a:r>
              <a:rPr lang="en-GB" dirty="0">
                <a:latin typeface="Consolas" panose="020B0609020204030204" pitchFamily="49" charset="0"/>
              </a:rPr>
              <a:t> = ‘Teacher’</a:t>
            </a:r>
            <a:endParaRPr lang="en-GB" b="1" dirty="0">
              <a:latin typeface="Consolas" panose="020B0609020204030204" pitchFamily="49" charset="0"/>
            </a:endParaRPr>
          </a:p>
        </p:txBody>
      </p:sp>
      <p:sp>
        <p:nvSpPr>
          <p:cNvPr id="20" name="TextBox 19">
            <a:extLst>
              <a:ext uri="{FF2B5EF4-FFF2-40B4-BE49-F238E27FC236}">
                <a16:creationId xmlns:a16="http://schemas.microsoft.com/office/drawing/2014/main" id="{AD890F50-0843-42A5-8C35-BB30E0F75476}"/>
              </a:ext>
            </a:extLst>
          </p:cNvPr>
          <p:cNvSpPr txBox="1"/>
          <p:nvPr/>
        </p:nvSpPr>
        <p:spPr>
          <a:xfrm>
            <a:off x="7000296" y="4408093"/>
            <a:ext cx="2034540" cy="369332"/>
          </a:xfrm>
          <a:prstGeom prst="rect">
            <a:avLst/>
          </a:prstGeom>
          <a:noFill/>
        </p:spPr>
        <p:txBody>
          <a:bodyPr wrap="square" rtlCol="0">
            <a:spAutoFit/>
          </a:bodyPr>
          <a:lstStyle/>
          <a:p>
            <a:pPr algn="ctr"/>
            <a:r>
              <a:rPr lang="en-GB" b="1" dirty="0">
                <a:latin typeface="Consolas" panose="020B0609020204030204" pitchFamily="49" charset="0"/>
              </a:rPr>
              <a:t>second()</a:t>
            </a:r>
            <a:r>
              <a:rPr lang="en-GB" b="1" dirty="0"/>
              <a:t> SCOPE</a:t>
            </a:r>
          </a:p>
        </p:txBody>
      </p:sp>
      <p:sp>
        <p:nvSpPr>
          <p:cNvPr id="21" name="TextBox 20">
            <a:extLst>
              <a:ext uri="{FF2B5EF4-FFF2-40B4-BE49-F238E27FC236}">
                <a16:creationId xmlns:a16="http://schemas.microsoft.com/office/drawing/2014/main" id="{CED5D2F7-ACB2-48D2-9C87-9AFDAF9B035D}"/>
              </a:ext>
            </a:extLst>
          </p:cNvPr>
          <p:cNvSpPr txBox="1"/>
          <p:nvPr/>
        </p:nvSpPr>
        <p:spPr>
          <a:xfrm>
            <a:off x="6771696" y="2935193"/>
            <a:ext cx="2607591" cy="369332"/>
          </a:xfrm>
          <a:prstGeom prst="rect">
            <a:avLst/>
          </a:prstGeom>
          <a:solidFill>
            <a:schemeClr val="bg1"/>
          </a:solidFill>
          <a:ln w="38100">
            <a:solidFill>
              <a:schemeClr val="accent1">
                <a:lumMod val="60000"/>
                <a:lumOff val="40000"/>
              </a:schemeClr>
            </a:solidFill>
          </a:ln>
        </p:spPr>
        <p:txBody>
          <a:bodyPr wrap="square" rtlCol="0">
            <a:spAutoFit/>
          </a:bodyPr>
          <a:lstStyle/>
          <a:p>
            <a:r>
              <a:rPr lang="en-GB" b="1" dirty="0" err="1">
                <a:latin typeface="Consolas" panose="020B0609020204030204" pitchFamily="49" charset="0"/>
              </a:rPr>
              <a:t>myName</a:t>
            </a:r>
            <a:r>
              <a:rPr lang="en-GB" dirty="0">
                <a:latin typeface="Consolas" panose="020B0609020204030204" pitchFamily="49" charset="0"/>
              </a:rPr>
              <a:t> = ‘Jonas’</a:t>
            </a:r>
            <a:endParaRPr lang="en-GB" b="1" dirty="0">
              <a:latin typeface="Consolas" panose="020B0609020204030204" pitchFamily="49" charset="0"/>
            </a:endParaRPr>
          </a:p>
        </p:txBody>
      </p:sp>
      <p:sp>
        <p:nvSpPr>
          <p:cNvPr id="22" name="TextBox 21">
            <a:extLst>
              <a:ext uri="{FF2B5EF4-FFF2-40B4-BE49-F238E27FC236}">
                <a16:creationId xmlns:a16="http://schemas.microsoft.com/office/drawing/2014/main" id="{6771DC40-5E4A-4A06-956E-83AA71B38D39}"/>
              </a:ext>
            </a:extLst>
          </p:cNvPr>
          <p:cNvSpPr txBox="1"/>
          <p:nvPr/>
        </p:nvSpPr>
        <p:spPr>
          <a:xfrm>
            <a:off x="6926733" y="5445355"/>
            <a:ext cx="2263140" cy="369332"/>
          </a:xfrm>
          <a:prstGeom prst="rect">
            <a:avLst/>
          </a:prstGeom>
          <a:solidFill>
            <a:schemeClr val="bg1"/>
          </a:solidFill>
          <a:ln w="34925">
            <a:solidFill>
              <a:schemeClr val="accent4">
                <a:lumMod val="60000"/>
                <a:lumOff val="40000"/>
              </a:schemeClr>
            </a:solidFill>
          </a:ln>
        </p:spPr>
        <p:txBody>
          <a:bodyPr wrap="square" rtlCol="0">
            <a:spAutoFit/>
          </a:bodyPr>
          <a:lstStyle/>
          <a:p>
            <a:r>
              <a:rPr lang="en-GB" b="1" dirty="0">
                <a:latin typeface="Consolas" panose="020B0609020204030204" pitchFamily="49" charset="0"/>
              </a:rPr>
              <a:t>age</a:t>
            </a:r>
            <a:r>
              <a:rPr lang="en-GB" dirty="0">
                <a:latin typeface="Consolas" panose="020B0609020204030204" pitchFamily="49" charset="0"/>
              </a:rPr>
              <a:t> = 30</a:t>
            </a:r>
            <a:endParaRPr lang="en-GB" b="1" dirty="0">
              <a:latin typeface="Consolas" panose="020B0609020204030204" pitchFamily="49" charset="0"/>
            </a:endParaRPr>
          </a:p>
        </p:txBody>
      </p:sp>
      <p:sp>
        <p:nvSpPr>
          <p:cNvPr id="23" name="TextBox 22">
            <a:extLst>
              <a:ext uri="{FF2B5EF4-FFF2-40B4-BE49-F238E27FC236}">
                <a16:creationId xmlns:a16="http://schemas.microsoft.com/office/drawing/2014/main" id="{D47B7351-824D-427D-A4A3-726B0BCB19EC}"/>
              </a:ext>
            </a:extLst>
          </p:cNvPr>
          <p:cNvSpPr txBox="1"/>
          <p:nvPr/>
        </p:nvSpPr>
        <p:spPr>
          <a:xfrm>
            <a:off x="6771695" y="6056581"/>
            <a:ext cx="2607591" cy="369332"/>
          </a:xfrm>
          <a:prstGeom prst="rect">
            <a:avLst/>
          </a:prstGeom>
          <a:solidFill>
            <a:schemeClr val="bg1"/>
          </a:solidFill>
          <a:ln w="38100">
            <a:noFill/>
          </a:ln>
        </p:spPr>
        <p:txBody>
          <a:bodyPr wrap="square" rtlCol="0">
            <a:spAutoFit/>
          </a:bodyPr>
          <a:lstStyle/>
          <a:p>
            <a:r>
              <a:rPr lang="en-GB" b="1" dirty="0" err="1">
                <a:latin typeface="Consolas" panose="020B0609020204030204" pitchFamily="49" charset="0"/>
              </a:rPr>
              <a:t>myName</a:t>
            </a:r>
            <a:r>
              <a:rPr lang="en-GB" dirty="0">
                <a:latin typeface="Consolas" panose="020B0609020204030204" pitchFamily="49" charset="0"/>
              </a:rPr>
              <a:t> = ‘Jonas’</a:t>
            </a:r>
            <a:endParaRPr lang="en-GB" b="1" dirty="0">
              <a:latin typeface="Consolas" panose="020B0609020204030204" pitchFamily="49" charset="0"/>
            </a:endParaRPr>
          </a:p>
        </p:txBody>
      </p:sp>
      <p:sp>
        <p:nvSpPr>
          <p:cNvPr id="24" name="Rectangle 23">
            <a:extLst>
              <a:ext uri="{FF2B5EF4-FFF2-40B4-BE49-F238E27FC236}">
                <a16:creationId xmlns:a16="http://schemas.microsoft.com/office/drawing/2014/main" id="{A56E4887-FB92-481B-BD0B-0FB0ACA02242}"/>
              </a:ext>
            </a:extLst>
          </p:cNvPr>
          <p:cNvSpPr/>
          <p:nvPr/>
        </p:nvSpPr>
        <p:spPr>
          <a:xfrm>
            <a:off x="6771696" y="5306855"/>
            <a:ext cx="2607591" cy="1119058"/>
          </a:xfrm>
          <a:prstGeom prst="rect">
            <a:avLst/>
          </a:prstGeom>
          <a:noFill/>
          <a:ln w="508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Arrow: Down 24">
            <a:extLst>
              <a:ext uri="{FF2B5EF4-FFF2-40B4-BE49-F238E27FC236}">
                <a16:creationId xmlns:a16="http://schemas.microsoft.com/office/drawing/2014/main" id="{AA25BF85-9556-4922-A02C-569192A192A7}"/>
              </a:ext>
            </a:extLst>
          </p:cNvPr>
          <p:cNvSpPr/>
          <p:nvPr/>
        </p:nvSpPr>
        <p:spPr>
          <a:xfrm rot="10800000">
            <a:off x="7850339" y="1273883"/>
            <a:ext cx="334451" cy="744201"/>
          </a:xfrm>
          <a:prstGeom prst="downArrow">
            <a:avLst>
              <a:gd name="adj1" fmla="val 50000"/>
              <a:gd name="adj2" fmla="val 5803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Arrow: Down 25">
            <a:extLst>
              <a:ext uri="{FF2B5EF4-FFF2-40B4-BE49-F238E27FC236}">
                <a16:creationId xmlns:a16="http://schemas.microsoft.com/office/drawing/2014/main" id="{E34B45DC-2597-4CFD-9277-D01D7C80A0AE}"/>
              </a:ext>
            </a:extLst>
          </p:cNvPr>
          <p:cNvSpPr/>
          <p:nvPr/>
        </p:nvSpPr>
        <p:spPr>
          <a:xfrm rot="10800000">
            <a:off x="7845285" y="3426195"/>
            <a:ext cx="334451" cy="963948"/>
          </a:xfrm>
          <a:prstGeom prst="downArrow">
            <a:avLst>
              <a:gd name="adj1" fmla="val 50000"/>
              <a:gd name="adj2" fmla="val 5803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Rectangle 26">
            <a:extLst>
              <a:ext uri="{FF2B5EF4-FFF2-40B4-BE49-F238E27FC236}">
                <a16:creationId xmlns:a16="http://schemas.microsoft.com/office/drawing/2014/main" id="{4093B6D2-765E-4617-97C7-9E7E5DCC0071}"/>
              </a:ext>
            </a:extLst>
          </p:cNvPr>
          <p:cNvSpPr/>
          <p:nvPr/>
        </p:nvSpPr>
        <p:spPr>
          <a:xfrm>
            <a:off x="3373968" y="4408093"/>
            <a:ext cx="2950634" cy="898762"/>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TextBox 27">
            <a:extLst>
              <a:ext uri="{FF2B5EF4-FFF2-40B4-BE49-F238E27FC236}">
                <a16:creationId xmlns:a16="http://schemas.microsoft.com/office/drawing/2014/main" id="{400AD419-4030-4553-BC8D-0EF2FE2B8DCF}"/>
              </a:ext>
            </a:extLst>
          </p:cNvPr>
          <p:cNvSpPr txBox="1"/>
          <p:nvPr/>
        </p:nvSpPr>
        <p:spPr>
          <a:xfrm>
            <a:off x="3511826" y="4795374"/>
            <a:ext cx="2710133" cy="369332"/>
          </a:xfrm>
          <a:prstGeom prst="rect">
            <a:avLst/>
          </a:prstGeom>
          <a:solidFill>
            <a:schemeClr val="bg1"/>
          </a:solidFill>
        </p:spPr>
        <p:txBody>
          <a:bodyPr wrap="square" rtlCol="0">
            <a:spAutoFit/>
          </a:bodyPr>
          <a:lstStyle/>
          <a:p>
            <a:r>
              <a:rPr lang="en-GB" b="1" dirty="0">
                <a:latin typeface="Consolas" panose="020B0609020204030204" pitchFamily="49" charset="0"/>
              </a:rPr>
              <a:t>decade</a:t>
            </a:r>
            <a:r>
              <a:rPr lang="en-GB" dirty="0">
                <a:latin typeface="Consolas" panose="020B0609020204030204" pitchFamily="49" charset="0"/>
              </a:rPr>
              <a:t> = 3</a:t>
            </a:r>
            <a:endParaRPr lang="en-GB" b="1" dirty="0">
              <a:latin typeface="Consolas" panose="020B0609020204030204" pitchFamily="49" charset="0"/>
            </a:endParaRPr>
          </a:p>
        </p:txBody>
      </p:sp>
      <p:sp>
        <p:nvSpPr>
          <p:cNvPr id="29" name="TextBox 28">
            <a:extLst>
              <a:ext uri="{FF2B5EF4-FFF2-40B4-BE49-F238E27FC236}">
                <a16:creationId xmlns:a16="http://schemas.microsoft.com/office/drawing/2014/main" id="{6DFDAD27-F24B-49BE-8DDB-783DCE9AFE85}"/>
              </a:ext>
            </a:extLst>
          </p:cNvPr>
          <p:cNvSpPr txBox="1"/>
          <p:nvPr/>
        </p:nvSpPr>
        <p:spPr>
          <a:xfrm>
            <a:off x="3803373" y="4421608"/>
            <a:ext cx="1934817" cy="369332"/>
          </a:xfrm>
          <a:prstGeom prst="rect">
            <a:avLst/>
          </a:prstGeom>
          <a:noFill/>
        </p:spPr>
        <p:txBody>
          <a:bodyPr wrap="square" rtlCol="0">
            <a:spAutoFit/>
          </a:bodyPr>
          <a:lstStyle/>
          <a:p>
            <a:pPr algn="ctr"/>
            <a:r>
              <a:rPr lang="en-GB" b="1" dirty="0">
                <a:latin typeface="Consolas" panose="020B0609020204030204" pitchFamily="49" charset="0"/>
              </a:rPr>
              <a:t>If block</a:t>
            </a:r>
            <a:r>
              <a:rPr lang="en-GB" b="1" dirty="0"/>
              <a:t> SCOPE</a:t>
            </a:r>
          </a:p>
        </p:txBody>
      </p:sp>
      <p:sp>
        <p:nvSpPr>
          <p:cNvPr id="33" name="TextBox 32">
            <a:extLst>
              <a:ext uri="{FF2B5EF4-FFF2-40B4-BE49-F238E27FC236}">
                <a16:creationId xmlns:a16="http://schemas.microsoft.com/office/drawing/2014/main" id="{72643574-04CB-4A2D-A955-491DACCF1D76}"/>
              </a:ext>
            </a:extLst>
          </p:cNvPr>
          <p:cNvSpPr txBox="1"/>
          <p:nvPr/>
        </p:nvSpPr>
        <p:spPr>
          <a:xfrm>
            <a:off x="3373967" y="5630021"/>
            <a:ext cx="2950634" cy="369332"/>
          </a:xfrm>
          <a:prstGeom prst="rect">
            <a:avLst/>
          </a:prstGeom>
          <a:solidFill>
            <a:schemeClr val="bg1"/>
          </a:solidFill>
          <a:ln w="47625">
            <a:solidFill>
              <a:srgbClr val="7030A0"/>
            </a:solidFill>
          </a:ln>
        </p:spPr>
        <p:txBody>
          <a:bodyPr wrap="square" rtlCol="0">
            <a:spAutoFit/>
          </a:bodyPr>
          <a:lstStyle/>
          <a:p>
            <a:r>
              <a:rPr lang="en-GB" b="1" dirty="0">
                <a:latin typeface="Consolas" panose="020B0609020204030204" pitchFamily="49" charset="0"/>
              </a:rPr>
              <a:t>Var Millennial</a:t>
            </a:r>
            <a:r>
              <a:rPr lang="en-GB" dirty="0">
                <a:latin typeface="Consolas" panose="020B0609020204030204" pitchFamily="49" charset="0"/>
              </a:rPr>
              <a:t> = true</a:t>
            </a:r>
            <a:endParaRPr lang="en-GB" b="1" dirty="0">
              <a:latin typeface="Consolas" panose="020B0609020204030204" pitchFamily="49" charset="0"/>
            </a:endParaRPr>
          </a:p>
        </p:txBody>
      </p:sp>
      <p:sp>
        <p:nvSpPr>
          <p:cNvPr id="34" name="TextBox 33">
            <a:extLst>
              <a:ext uri="{FF2B5EF4-FFF2-40B4-BE49-F238E27FC236}">
                <a16:creationId xmlns:a16="http://schemas.microsoft.com/office/drawing/2014/main" id="{86C4C14A-FF96-4D04-85DB-BF65D05AD65B}"/>
              </a:ext>
            </a:extLst>
          </p:cNvPr>
          <p:cNvSpPr txBox="1"/>
          <p:nvPr/>
        </p:nvSpPr>
        <p:spPr>
          <a:xfrm>
            <a:off x="1381990" y="6049299"/>
            <a:ext cx="5236246" cy="369332"/>
          </a:xfrm>
          <a:prstGeom prst="rect">
            <a:avLst/>
          </a:prstGeom>
          <a:noFill/>
        </p:spPr>
        <p:txBody>
          <a:bodyPr wrap="square" rtlCol="0">
            <a:spAutoFit/>
          </a:bodyPr>
          <a:lstStyle/>
          <a:p>
            <a:r>
              <a:rPr lang="en-GB" b="1" dirty="0">
                <a:solidFill>
                  <a:srgbClr val="FF0000"/>
                </a:solidFill>
              </a:rPr>
              <a:t>Var variables are function scoped, not block scoped.</a:t>
            </a:r>
          </a:p>
        </p:txBody>
      </p:sp>
      <p:sp>
        <p:nvSpPr>
          <p:cNvPr id="35" name="TextBox 34">
            <a:extLst>
              <a:ext uri="{FF2B5EF4-FFF2-40B4-BE49-F238E27FC236}">
                <a16:creationId xmlns:a16="http://schemas.microsoft.com/office/drawing/2014/main" id="{3E3CB49A-DBAC-4B17-A42B-287BA0A969CB}"/>
              </a:ext>
            </a:extLst>
          </p:cNvPr>
          <p:cNvSpPr txBox="1"/>
          <p:nvPr/>
        </p:nvSpPr>
        <p:spPr>
          <a:xfrm>
            <a:off x="2363384" y="1152104"/>
            <a:ext cx="1836277" cy="646331"/>
          </a:xfrm>
          <a:prstGeom prst="rect">
            <a:avLst/>
          </a:prstGeom>
          <a:noFill/>
        </p:spPr>
        <p:txBody>
          <a:bodyPr wrap="square" rtlCol="0">
            <a:spAutoFit/>
          </a:bodyPr>
          <a:lstStyle/>
          <a:p>
            <a:r>
              <a:rPr lang="en-GB" b="1" dirty="0">
                <a:solidFill>
                  <a:srgbClr val="FF0000"/>
                </a:solidFill>
              </a:rPr>
              <a:t>Let and </a:t>
            </a:r>
            <a:r>
              <a:rPr lang="en-GB" b="1" dirty="0" err="1">
                <a:solidFill>
                  <a:srgbClr val="FF0000"/>
                </a:solidFill>
              </a:rPr>
              <a:t>const</a:t>
            </a:r>
            <a:r>
              <a:rPr lang="en-GB" b="1" dirty="0">
                <a:solidFill>
                  <a:srgbClr val="FF0000"/>
                </a:solidFill>
              </a:rPr>
              <a:t> are block scoped</a:t>
            </a:r>
          </a:p>
        </p:txBody>
      </p:sp>
      <p:sp>
        <p:nvSpPr>
          <p:cNvPr id="36" name="Arrow: Down 35">
            <a:extLst>
              <a:ext uri="{FF2B5EF4-FFF2-40B4-BE49-F238E27FC236}">
                <a16:creationId xmlns:a16="http://schemas.microsoft.com/office/drawing/2014/main" id="{1A09E10B-09F2-4992-8C1E-074241F94C93}"/>
              </a:ext>
            </a:extLst>
          </p:cNvPr>
          <p:cNvSpPr/>
          <p:nvPr/>
        </p:nvSpPr>
        <p:spPr>
          <a:xfrm rot="12667960">
            <a:off x="6054470" y="3052072"/>
            <a:ext cx="334451" cy="1469481"/>
          </a:xfrm>
          <a:prstGeom prst="downArrow">
            <a:avLst>
              <a:gd name="adj1" fmla="val 50000"/>
              <a:gd name="adj2" fmla="val 5803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TextBox 36">
            <a:extLst>
              <a:ext uri="{FF2B5EF4-FFF2-40B4-BE49-F238E27FC236}">
                <a16:creationId xmlns:a16="http://schemas.microsoft.com/office/drawing/2014/main" id="{2273474D-DA8B-4B0B-B121-38AA27D119E7}"/>
              </a:ext>
            </a:extLst>
          </p:cNvPr>
          <p:cNvSpPr txBox="1"/>
          <p:nvPr/>
        </p:nvSpPr>
        <p:spPr>
          <a:xfrm>
            <a:off x="4365310" y="875104"/>
            <a:ext cx="1936261" cy="1200329"/>
          </a:xfrm>
          <a:prstGeom prst="rect">
            <a:avLst/>
          </a:prstGeom>
          <a:noFill/>
        </p:spPr>
        <p:txBody>
          <a:bodyPr wrap="square" rtlCol="0">
            <a:spAutoFit/>
          </a:bodyPr>
          <a:lstStyle/>
          <a:p>
            <a:r>
              <a:rPr lang="en-GB" b="1" dirty="0">
                <a:solidFill>
                  <a:srgbClr val="FF0000"/>
                </a:solidFill>
              </a:rPr>
              <a:t>Block scoped variables are not accessible outside of the block</a:t>
            </a:r>
          </a:p>
        </p:txBody>
      </p:sp>
    </p:spTree>
    <p:extLst>
      <p:ext uri="{BB962C8B-B14F-4D97-AF65-F5344CB8AC3E}">
        <p14:creationId xmlns:p14="http://schemas.microsoft.com/office/powerpoint/2010/main" val="4122401912"/>
      </p:ext>
    </p:extLst>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4D8CC40-FE3D-439A-9DE1-444CAEB5AD18}"/>
              </a:ext>
            </a:extLst>
          </p:cNvPr>
          <p:cNvSpPr txBox="1"/>
          <p:nvPr/>
        </p:nvSpPr>
        <p:spPr>
          <a:xfrm>
            <a:off x="165710" y="132681"/>
            <a:ext cx="5148412" cy="584775"/>
          </a:xfrm>
          <a:prstGeom prst="rect">
            <a:avLst/>
          </a:prstGeom>
          <a:noFill/>
        </p:spPr>
        <p:txBody>
          <a:bodyPr wrap="square">
            <a:spAutoFit/>
          </a:bodyPr>
          <a:lstStyle/>
          <a:p>
            <a:r>
              <a:rPr lang="en-GB" sz="3200" b="0" i="0" dirty="0">
                <a:solidFill>
                  <a:srgbClr val="1C1D1F"/>
                </a:solidFill>
                <a:effectLst/>
              </a:rPr>
              <a:t>The Scope Chain vs Call Stack</a:t>
            </a:r>
          </a:p>
        </p:txBody>
      </p:sp>
      <p:sp>
        <p:nvSpPr>
          <p:cNvPr id="7" name="TextBox 6">
            <a:extLst>
              <a:ext uri="{FF2B5EF4-FFF2-40B4-BE49-F238E27FC236}">
                <a16:creationId xmlns:a16="http://schemas.microsoft.com/office/drawing/2014/main" id="{EB6AEEEB-9974-4949-84C3-B1FE782060E7}"/>
              </a:ext>
            </a:extLst>
          </p:cNvPr>
          <p:cNvSpPr txBox="1"/>
          <p:nvPr/>
        </p:nvSpPr>
        <p:spPr>
          <a:xfrm>
            <a:off x="82678" y="5817378"/>
            <a:ext cx="9740644" cy="923330"/>
          </a:xfrm>
          <a:prstGeom prst="rect">
            <a:avLst/>
          </a:prstGeom>
          <a:noFill/>
        </p:spPr>
        <p:txBody>
          <a:bodyPr wrap="square" rtlCol="0">
            <a:spAutoFit/>
          </a:bodyPr>
          <a:lstStyle/>
          <a:p>
            <a:r>
              <a:rPr lang="en-GB" b="1" dirty="0"/>
              <a:t>Scoping has nothing to do with the call stack. Each function call has an Execution context in the call stack which is filled with the variables. The variables are formed when the function is called, not if it is scoped. Note that in this diagram </a:t>
            </a:r>
            <a:r>
              <a:rPr lang="en-GB" b="1" dirty="0" err="1"/>
              <a:t>const</a:t>
            </a:r>
            <a:r>
              <a:rPr lang="en-GB" b="1" dirty="0"/>
              <a:t> c is not accessible to the third function.</a:t>
            </a:r>
            <a:endParaRPr lang="en-GB" dirty="0"/>
          </a:p>
        </p:txBody>
      </p:sp>
      <p:pic>
        <p:nvPicPr>
          <p:cNvPr id="9" name="Picture 8">
            <a:extLst>
              <a:ext uri="{FF2B5EF4-FFF2-40B4-BE49-F238E27FC236}">
                <a16:creationId xmlns:a16="http://schemas.microsoft.com/office/drawing/2014/main" id="{017E99FF-35F7-4EAB-94A6-9FB65E5FE2EC}"/>
              </a:ext>
            </a:extLst>
          </p:cNvPr>
          <p:cNvPicPr>
            <a:picLocks noChangeAspect="1"/>
          </p:cNvPicPr>
          <p:nvPr/>
        </p:nvPicPr>
        <p:blipFill>
          <a:blip r:embed="rId2"/>
          <a:stretch>
            <a:fillRect/>
          </a:stretch>
        </p:blipFill>
        <p:spPr>
          <a:xfrm>
            <a:off x="165710" y="717456"/>
            <a:ext cx="9574580" cy="4706735"/>
          </a:xfrm>
          <a:prstGeom prst="rect">
            <a:avLst/>
          </a:prstGeom>
        </p:spPr>
      </p:pic>
    </p:spTree>
    <p:extLst>
      <p:ext uri="{BB962C8B-B14F-4D97-AF65-F5344CB8AC3E}">
        <p14:creationId xmlns:p14="http://schemas.microsoft.com/office/powerpoint/2010/main" val="3502326570"/>
      </p:ext>
    </p:extLst>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FFF4E35-F93E-4FC7-B072-BC881458DA2D}"/>
              </a:ext>
            </a:extLst>
          </p:cNvPr>
          <p:cNvSpPr txBox="1"/>
          <p:nvPr/>
        </p:nvSpPr>
        <p:spPr>
          <a:xfrm>
            <a:off x="165710" y="132681"/>
            <a:ext cx="5148412" cy="584775"/>
          </a:xfrm>
          <a:prstGeom prst="rect">
            <a:avLst/>
          </a:prstGeom>
          <a:noFill/>
        </p:spPr>
        <p:txBody>
          <a:bodyPr wrap="square">
            <a:spAutoFit/>
          </a:bodyPr>
          <a:lstStyle/>
          <a:p>
            <a:r>
              <a:rPr lang="en-GB" sz="3200" b="0" i="0" dirty="0">
                <a:solidFill>
                  <a:srgbClr val="1C1D1F"/>
                </a:solidFill>
                <a:effectLst/>
              </a:rPr>
              <a:t>Scoping summary</a:t>
            </a:r>
          </a:p>
        </p:txBody>
      </p:sp>
      <p:sp>
        <p:nvSpPr>
          <p:cNvPr id="3" name="TextBox 2">
            <a:extLst>
              <a:ext uri="{FF2B5EF4-FFF2-40B4-BE49-F238E27FC236}">
                <a16:creationId xmlns:a16="http://schemas.microsoft.com/office/drawing/2014/main" id="{B3793E80-81C9-4148-B1FD-28D5C86E6DAE}"/>
              </a:ext>
            </a:extLst>
          </p:cNvPr>
          <p:cNvSpPr txBox="1"/>
          <p:nvPr/>
        </p:nvSpPr>
        <p:spPr>
          <a:xfrm>
            <a:off x="173545" y="772303"/>
            <a:ext cx="9558909" cy="646331"/>
          </a:xfrm>
          <a:prstGeom prst="rect">
            <a:avLst/>
          </a:prstGeom>
          <a:noFill/>
        </p:spPr>
        <p:txBody>
          <a:bodyPr wrap="square" rtlCol="0">
            <a:spAutoFit/>
          </a:bodyPr>
          <a:lstStyle/>
          <a:p>
            <a:r>
              <a:rPr lang="en-GB" dirty="0"/>
              <a:t>Scoping asks the question: “where do variables live?” or “where can we access a certain variable, and where not?”</a:t>
            </a:r>
          </a:p>
        </p:txBody>
      </p:sp>
      <p:sp>
        <p:nvSpPr>
          <p:cNvPr id="4" name="TextBox 3">
            <a:extLst>
              <a:ext uri="{FF2B5EF4-FFF2-40B4-BE49-F238E27FC236}">
                <a16:creationId xmlns:a16="http://schemas.microsoft.com/office/drawing/2014/main" id="{E6D308DF-422F-476D-8022-34E992605848}"/>
              </a:ext>
            </a:extLst>
          </p:cNvPr>
          <p:cNvSpPr txBox="1"/>
          <p:nvPr/>
        </p:nvSpPr>
        <p:spPr>
          <a:xfrm>
            <a:off x="165710" y="1473481"/>
            <a:ext cx="9558909" cy="646331"/>
          </a:xfrm>
          <a:prstGeom prst="rect">
            <a:avLst/>
          </a:prstGeom>
          <a:noFill/>
        </p:spPr>
        <p:txBody>
          <a:bodyPr wrap="square" rtlCol="0">
            <a:spAutoFit/>
          </a:bodyPr>
          <a:lstStyle/>
          <a:p>
            <a:r>
              <a:rPr lang="en-GB" dirty="0"/>
              <a:t>There are three types of scope in </a:t>
            </a:r>
            <a:r>
              <a:rPr lang="en-GB" dirty="0" err="1"/>
              <a:t>Javascript</a:t>
            </a:r>
            <a:r>
              <a:rPr lang="en-GB" dirty="0"/>
              <a:t>, Global Scope, scopes defined by Functions and scopes defined by Blocks.</a:t>
            </a:r>
          </a:p>
        </p:txBody>
      </p:sp>
      <p:sp>
        <p:nvSpPr>
          <p:cNvPr id="5" name="TextBox 4">
            <a:extLst>
              <a:ext uri="{FF2B5EF4-FFF2-40B4-BE49-F238E27FC236}">
                <a16:creationId xmlns:a16="http://schemas.microsoft.com/office/drawing/2014/main" id="{E80BFAC2-CD4B-4AC0-B775-B99986D6BB0D}"/>
              </a:ext>
            </a:extLst>
          </p:cNvPr>
          <p:cNvSpPr txBox="1"/>
          <p:nvPr/>
        </p:nvSpPr>
        <p:spPr>
          <a:xfrm>
            <a:off x="165709" y="2174659"/>
            <a:ext cx="9558909" cy="646331"/>
          </a:xfrm>
          <a:prstGeom prst="rect">
            <a:avLst/>
          </a:prstGeom>
          <a:noFill/>
        </p:spPr>
        <p:txBody>
          <a:bodyPr wrap="square" rtlCol="0">
            <a:spAutoFit/>
          </a:bodyPr>
          <a:lstStyle/>
          <a:p>
            <a:r>
              <a:rPr lang="en-GB" dirty="0"/>
              <a:t>Only let and </a:t>
            </a:r>
            <a:r>
              <a:rPr lang="en-GB" dirty="0" err="1"/>
              <a:t>cosnt</a:t>
            </a:r>
            <a:r>
              <a:rPr lang="en-GB" dirty="0"/>
              <a:t> variables are block scoped, Variables declared with var end up in the closest function scope.</a:t>
            </a:r>
          </a:p>
        </p:txBody>
      </p:sp>
      <p:sp>
        <p:nvSpPr>
          <p:cNvPr id="6" name="TextBox 5">
            <a:extLst>
              <a:ext uri="{FF2B5EF4-FFF2-40B4-BE49-F238E27FC236}">
                <a16:creationId xmlns:a16="http://schemas.microsoft.com/office/drawing/2014/main" id="{D4A6536C-889A-43B2-B6C7-70105003A0A6}"/>
              </a:ext>
            </a:extLst>
          </p:cNvPr>
          <p:cNvSpPr txBox="1"/>
          <p:nvPr/>
        </p:nvSpPr>
        <p:spPr>
          <a:xfrm>
            <a:off x="165708" y="2875837"/>
            <a:ext cx="9558909" cy="646331"/>
          </a:xfrm>
          <a:prstGeom prst="rect">
            <a:avLst/>
          </a:prstGeom>
          <a:noFill/>
        </p:spPr>
        <p:txBody>
          <a:bodyPr wrap="square" rtlCol="0">
            <a:spAutoFit/>
          </a:bodyPr>
          <a:lstStyle/>
          <a:p>
            <a:r>
              <a:rPr lang="en-GB" dirty="0"/>
              <a:t>In JavaScript we have lexical scoping so the rules of where we can access variables are based on exactly where in the code functions and blocks are written.</a:t>
            </a:r>
          </a:p>
        </p:txBody>
      </p:sp>
      <p:sp>
        <p:nvSpPr>
          <p:cNvPr id="7" name="TextBox 6">
            <a:extLst>
              <a:ext uri="{FF2B5EF4-FFF2-40B4-BE49-F238E27FC236}">
                <a16:creationId xmlns:a16="http://schemas.microsoft.com/office/drawing/2014/main" id="{2BEF9375-9DC8-4779-B8A0-E7B1A77DECC1}"/>
              </a:ext>
            </a:extLst>
          </p:cNvPr>
          <p:cNvSpPr txBox="1"/>
          <p:nvPr/>
        </p:nvSpPr>
        <p:spPr>
          <a:xfrm>
            <a:off x="165707" y="3577015"/>
            <a:ext cx="9558909" cy="369332"/>
          </a:xfrm>
          <a:prstGeom prst="rect">
            <a:avLst/>
          </a:prstGeom>
          <a:noFill/>
        </p:spPr>
        <p:txBody>
          <a:bodyPr wrap="square" rtlCol="0">
            <a:spAutoFit/>
          </a:bodyPr>
          <a:lstStyle/>
          <a:p>
            <a:r>
              <a:rPr lang="en-GB" dirty="0"/>
              <a:t>Every scope always has access to all the variables from its outer scopes. This is the scope chain!</a:t>
            </a:r>
          </a:p>
        </p:txBody>
      </p:sp>
      <p:sp>
        <p:nvSpPr>
          <p:cNvPr id="8" name="TextBox 7">
            <a:extLst>
              <a:ext uri="{FF2B5EF4-FFF2-40B4-BE49-F238E27FC236}">
                <a16:creationId xmlns:a16="http://schemas.microsoft.com/office/drawing/2014/main" id="{8C9D2362-220B-46FA-BAF7-A231A503CF22}"/>
              </a:ext>
            </a:extLst>
          </p:cNvPr>
          <p:cNvSpPr txBox="1"/>
          <p:nvPr/>
        </p:nvSpPr>
        <p:spPr>
          <a:xfrm>
            <a:off x="173545" y="4011382"/>
            <a:ext cx="9558909" cy="646331"/>
          </a:xfrm>
          <a:prstGeom prst="rect">
            <a:avLst/>
          </a:prstGeom>
          <a:noFill/>
        </p:spPr>
        <p:txBody>
          <a:bodyPr wrap="square" rtlCol="0">
            <a:spAutoFit/>
          </a:bodyPr>
          <a:lstStyle/>
          <a:p>
            <a:r>
              <a:rPr lang="en-GB" dirty="0"/>
              <a:t>When a variable is not in the current scope, the engine looks up in the scope chain until it finds the variable it is looking for. This is called variable lookup.</a:t>
            </a:r>
          </a:p>
        </p:txBody>
      </p:sp>
      <p:sp>
        <p:nvSpPr>
          <p:cNvPr id="9" name="TextBox 8">
            <a:extLst>
              <a:ext uri="{FF2B5EF4-FFF2-40B4-BE49-F238E27FC236}">
                <a16:creationId xmlns:a16="http://schemas.microsoft.com/office/drawing/2014/main" id="{8F4A330C-1322-4EA4-9AA6-8311891712D7}"/>
              </a:ext>
            </a:extLst>
          </p:cNvPr>
          <p:cNvSpPr txBox="1"/>
          <p:nvPr/>
        </p:nvSpPr>
        <p:spPr>
          <a:xfrm>
            <a:off x="173545" y="4706120"/>
            <a:ext cx="9558909" cy="646331"/>
          </a:xfrm>
          <a:prstGeom prst="rect">
            <a:avLst/>
          </a:prstGeom>
          <a:noFill/>
        </p:spPr>
        <p:txBody>
          <a:bodyPr wrap="square" rtlCol="0">
            <a:spAutoFit/>
          </a:bodyPr>
          <a:lstStyle/>
          <a:p>
            <a:r>
              <a:rPr lang="en-GB" dirty="0"/>
              <a:t>The scope chain is a one way street: a scope will never, ever have access the variables in an inner scope.</a:t>
            </a:r>
          </a:p>
        </p:txBody>
      </p:sp>
      <p:sp>
        <p:nvSpPr>
          <p:cNvPr id="10" name="TextBox 9">
            <a:extLst>
              <a:ext uri="{FF2B5EF4-FFF2-40B4-BE49-F238E27FC236}">
                <a16:creationId xmlns:a16="http://schemas.microsoft.com/office/drawing/2014/main" id="{CB02CA38-EA55-48D5-813F-C431B62A1075}"/>
              </a:ext>
            </a:extLst>
          </p:cNvPr>
          <p:cNvSpPr txBox="1"/>
          <p:nvPr/>
        </p:nvSpPr>
        <p:spPr>
          <a:xfrm>
            <a:off x="173545" y="5400858"/>
            <a:ext cx="9558909" cy="646331"/>
          </a:xfrm>
          <a:prstGeom prst="rect">
            <a:avLst/>
          </a:prstGeom>
          <a:noFill/>
        </p:spPr>
        <p:txBody>
          <a:bodyPr wrap="square" rtlCol="0">
            <a:spAutoFit/>
          </a:bodyPr>
          <a:lstStyle/>
          <a:p>
            <a:r>
              <a:rPr lang="en-GB" dirty="0"/>
              <a:t>The scope chain in a certain scope is equal to adding together all the variable environments of all the parent scopes.</a:t>
            </a:r>
          </a:p>
        </p:txBody>
      </p:sp>
      <p:sp>
        <p:nvSpPr>
          <p:cNvPr id="11" name="TextBox 10">
            <a:extLst>
              <a:ext uri="{FF2B5EF4-FFF2-40B4-BE49-F238E27FC236}">
                <a16:creationId xmlns:a16="http://schemas.microsoft.com/office/drawing/2014/main" id="{4C411168-6F4C-4FAB-9B66-997A28EF54C8}"/>
              </a:ext>
            </a:extLst>
          </p:cNvPr>
          <p:cNvSpPr txBox="1"/>
          <p:nvPr/>
        </p:nvSpPr>
        <p:spPr>
          <a:xfrm>
            <a:off x="165706" y="6078988"/>
            <a:ext cx="9558909" cy="646331"/>
          </a:xfrm>
          <a:prstGeom prst="rect">
            <a:avLst/>
          </a:prstGeom>
          <a:noFill/>
        </p:spPr>
        <p:txBody>
          <a:bodyPr wrap="square" rtlCol="0">
            <a:spAutoFit/>
          </a:bodyPr>
          <a:lstStyle/>
          <a:p>
            <a:r>
              <a:rPr lang="en-GB" dirty="0"/>
              <a:t>The scope chain has nothing to so with the order in which functions were called. It does not affect the scope chain at all!</a:t>
            </a:r>
          </a:p>
        </p:txBody>
      </p:sp>
    </p:spTree>
    <p:extLst>
      <p:ext uri="{BB962C8B-B14F-4D97-AF65-F5344CB8AC3E}">
        <p14:creationId xmlns:p14="http://schemas.microsoft.com/office/powerpoint/2010/main" val="63350035"/>
      </p:ext>
    </p:extLst>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0588714"/>
      </p:ext>
    </p:extLst>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1C242DE6-7898-4FE8-A0AA-CCB0E82A9214}"/>
              </a:ext>
            </a:extLst>
          </p:cNvPr>
          <p:cNvPicPr>
            <a:picLocks noChangeAspect="1"/>
          </p:cNvPicPr>
          <p:nvPr/>
        </p:nvPicPr>
        <p:blipFill>
          <a:blip r:embed="rId2"/>
          <a:stretch>
            <a:fillRect/>
          </a:stretch>
        </p:blipFill>
        <p:spPr>
          <a:xfrm>
            <a:off x="2409825" y="2290762"/>
            <a:ext cx="5086350" cy="2276475"/>
          </a:xfrm>
          <a:prstGeom prst="rect">
            <a:avLst/>
          </a:prstGeom>
        </p:spPr>
      </p:pic>
    </p:spTree>
    <p:extLst>
      <p:ext uri="{BB962C8B-B14F-4D97-AF65-F5344CB8AC3E}">
        <p14:creationId xmlns:p14="http://schemas.microsoft.com/office/powerpoint/2010/main" val="1681015287"/>
      </p:ext>
    </p:extLst>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FF06BA-1C8B-4812-9066-5EFD0D73DCD4}"/>
              </a:ext>
            </a:extLst>
          </p:cNvPr>
          <p:cNvSpPr txBox="1">
            <a:spLocks/>
          </p:cNvSpPr>
          <p:nvPr/>
        </p:nvSpPr>
        <p:spPr>
          <a:xfrm>
            <a:off x="3239910" y="122277"/>
            <a:ext cx="4616441"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l"/>
            <a:r>
              <a:rPr lang="en-GB" sz="3200" dirty="0">
                <a:latin typeface="+mn-lt"/>
              </a:rPr>
              <a:t>Course Content</a:t>
            </a:r>
            <a:br>
              <a:rPr lang="en-GB" sz="3200" dirty="0">
                <a:latin typeface="+mn-lt"/>
              </a:rPr>
            </a:br>
            <a:br>
              <a:rPr lang="en-GB" sz="3200" dirty="0">
                <a:latin typeface="+mn-lt"/>
              </a:rPr>
            </a:br>
            <a:endParaRPr lang="en-GB" sz="3200" dirty="0">
              <a:latin typeface="+mn-lt"/>
            </a:endParaRPr>
          </a:p>
        </p:txBody>
      </p:sp>
      <p:sp>
        <p:nvSpPr>
          <p:cNvPr id="3" name="TextBox 2">
            <a:extLst>
              <a:ext uri="{FF2B5EF4-FFF2-40B4-BE49-F238E27FC236}">
                <a16:creationId xmlns:a16="http://schemas.microsoft.com/office/drawing/2014/main" id="{4B5F6B6F-0143-4065-AEB2-D9F7B42982FD}"/>
              </a:ext>
            </a:extLst>
          </p:cNvPr>
          <p:cNvSpPr txBox="1"/>
          <p:nvPr/>
        </p:nvSpPr>
        <p:spPr>
          <a:xfrm>
            <a:off x="211137" y="715342"/>
            <a:ext cx="9483725" cy="4801314"/>
          </a:xfrm>
          <a:prstGeom prst="rect">
            <a:avLst/>
          </a:prstGeom>
          <a:noFill/>
        </p:spPr>
        <p:txBody>
          <a:bodyPr wrap="square" rtlCol="0">
            <a:spAutoFit/>
          </a:bodyPr>
          <a:lstStyle/>
          <a:p>
            <a:r>
              <a:rPr lang="en-GB" dirty="0"/>
              <a:t>Inline vs External | JS releases | Primitive data types | dynamic typing | let, const &amp; var | </a:t>
            </a:r>
            <a:r>
              <a:rPr lang="en-GB" sz="1800" dirty="0"/>
              <a:t>Arithmetic operators | comparison operators | assignment operators | Operator precedence | </a:t>
            </a:r>
            <a:r>
              <a:rPr lang="en-GB" sz="1800" dirty="0">
                <a:latin typeface="+mn-lt"/>
              </a:rPr>
              <a:t>Strings &amp; Template Literals | If Else statements | Type Conversion &amp; Coercion | Truthy &amp; Falsy Values | Equality Operators == or === | Boolean Logic | Logical Operators And Or Not | Switch Statement | Statements &amp; Expressions | Conditional Ternary Operator | </a:t>
            </a:r>
            <a:r>
              <a:rPr lang="en-GB" sz="1800" b="0" i="0" dirty="0">
                <a:solidFill>
                  <a:srgbClr val="1C1D1F"/>
                </a:solidFill>
                <a:effectLst/>
              </a:rPr>
              <a:t>JavaScript Releases: ES5, ES6+ and ESNext</a:t>
            </a:r>
            <a:r>
              <a:rPr lang="en-GB" b="0" i="0" dirty="0">
                <a:solidFill>
                  <a:srgbClr val="1C1D1F"/>
                </a:solidFill>
                <a:effectLst/>
              </a:rPr>
              <a:t> | </a:t>
            </a:r>
            <a:r>
              <a:rPr lang="en-GB" sz="1800" b="0" i="0" dirty="0">
                <a:solidFill>
                  <a:srgbClr val="1C1D1F"/>
                </a:solidFill>
                <a:effectLst/>
              </a:rPr>
              <a:t>activating Strict Mode | JavaScript Functions</a:t>
            </a:r>
            <a:r>
              <a:rPr lang="en-GB" b="0" i="0" dirty="0">
                <a:solidFill>
                  <a:srgbClr val="1C1D1F"/>
                </a:solidFill>
                <a:effectLst/>
              </a:rPr>
              <a:t> | </a:t>
            </a:r>
            <a:r>
              <a:rPr lang="en-GB" sz="1800" b="0" i="0" dirty="0">
                <a:solidFill>
                  <a:srgbClr val="1C1D1F"/>
                </a:solidFill>
                <a:effectLst/>
              </a:rPr>
              <a:t>function Declarations vs Expressions | Arrow Function | Functions calling other functions</a:t>
            </a:r>
            <a:r>
              <a:rPr lang="en-GB" b="0" i="0" dirty="0">
                <a:solidFill>
                  <a:srgbClr val="1C1D1F"/>
                </a:solidFill>
                <a:effectLst/>
              </a:rPr>
              <a:t> | </a:t>
            </a:r>
            <a:r>
              <a:rPr lang="en-GB" sz="1800" b="0" i="0" dirty="0">
                <a:solidFill>
                  <a:srgbClr val="1C1D1F"/>
                </a:solidFill>
                <a:effectLst/>
              </a:rPr>
              <a:t>Arrays littoral syntax, Inbuilt function | multi-dimensional array | populate array with function values | Array methods | Introduction to objects | dot or bracket object notation | Object methods | this object | Iteration – for loop | Looping arrays - breaking and Continuing | Looping backwards | loops within loops | while loops | config of vs code – prettier, live server | debugging in console | debugging with breakpoints | HTML &amp; CSS basics | DOM theory | DOM manipulation | DOM events | JavaScript Engine | call stack &amp; Heap | Just-in-Time Optimisation | </a:t>
            </a:r>
          </a:p>
          <a:p>
            <a:endParaRPr lang="en-GB" sz="1800" b="0" i="0" dirty="0">
              <a:solidFill>
                <a:srgbClr val="1C1D1F"/>
              </a:solidFill>
              <a:effectLst/>
            </a:endParaRPr>
          </a:p>
          <a:p>
            <a:endParaRPr lang="en-GB" sz="1800" dirty="0">
              <a:latin typeface="+mn-lt"/>
            </a:endParaRPr>
          </a:p>
          <a:p>
            <a:r>
              <a:rPr lang="en-GB" sz="1800" dirty="0">
                <a:latin typeface="+mn-lt"/>
              </a:rPr>
              <a:t>  </a:t>
            </a:r>
            <a:endParaRPr lang="en-GB" sz="900" i="1" dirty="0"/>
          </a:p>
          <a:p>
            <a:endParaRPr lang="en-GB" i="1" dirty="0"/>
          </a:p>
        </p:txBody>
      </p:sp>
    </p:spTree>
    <p:extLst>
      <p:ext uri="{BB962C8B-B14F-4D97-AF65-F5344CB8AC3E}">
        <p14:creationId xmlns:p14="http://schemas.microsoft.com/office/powerpoint/2010/main" val="37371707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BF8C9E-3020-40CE-8951-23E8597871F4}"/>
              </a:ext>
            </a:extLst>
          </p:cNvPr>
          <p:cNvSpPr txBox="1">
            <a:spLocks/>
          </p:cNvSpPr>
          <p:nvPr/>
        </p:nvSpPr>
        <p:spPr>
          <a:xfrm>
            <a:off x="179453" y="112008"/>
            <a:ext cx="8537833"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latin typeface="+mn-lt"/>
              </a:rPr>
              <a:t>Equality Operators == or ===</a:t>
            </a:r>
          </a:p>
        </p:txBody>
      </p:sp>
      <p:sp>
        <p:nvSpPr>
          <p:cNvPr id="4" name="TextBox 3">
            <a:extLst>
              <a:ext uri="{FF2B5EF4-FFF2-40B4-BE49-F238E27FC236}">
                <a16:creationId xmlns:a16="http://schemas.microsoft.com/office/drawing/2014/main" id="{6AAAA5B6-FA45-456B-8F78-591F35B3CF14}"/>
              </a:ext>
            </a:extLst>
          </p:cNvPr>
          <p:cNvSpPr txBox="1"/>
          <p:nvPr/>
        </p:nvSpPr>
        <p:spPr>
          <a:xfrm>
            <a:off x="179453" y="880998"/>
            <a:ext cx="6475990" cy="3293209"/>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18</a:t>
            </a:r>
            <a:r>
              <a:rPr lang="en-GB" sz="1600" b="1" dirty="0">
                <a:solidFill>
                  <a:srgbClr val="D4D4D4"/>
                </a:solidFill>
                <a:effectLst/>
                <a:latin typeface="Consolas" panose="020B0609020204030204" pitchFamily="49" charset="0"/>
              </a:rPr>
              <a:t>;</a:t>
            </a:r>
          </a:p>
          <a:p>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18</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'You Just became an adult’</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age2</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"18"</a:t>
            </a:r>
            <a:r>
              <a:rPr lang="en-GB" sz="1600" b="1" dirty="0">
                <a:solidFill>
                  <a:srgbClr val="D4D4D4"/>
                </a:solidFill>
                <a:effectLst/>
                <a:latin typeface="Consolas" panose="020B0609020204030204" pitchFamily="49" charset="0"/>
              </a:rPr>
              <a:t>;</a:t>
            </a:r>
          </a:p>
          <a:p>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age2</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18</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'You Just became an adult’</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age3</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"18"</a:t>
            </a:r>
            <a:r>
              <a:rPr lang="en-GB" sz="1600" b="1" dirty="0">
                <a:solidFill>
                  <a:srgbClr val="D4D4D4"/>
                </a:solidFill>
                <a:effectLst/>
                <a:latin typeface="Consolas" panose="020B0609020204030204" pitchFamily="49" charset="0"/>
              </a:rPr>
              <a:t>;</a:t>
            </a:r>
          </a:p>
          <a:p>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age3</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18</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'You Just became an adult'</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endParaRPr lang="en-GB" sz="1600" b="1" dirty="0">
              <a:solidFill>
                <a:srgbClr val="D4D4D4"/>
              </a:solidFill>
              <a:effectLst/>
              <a:latin typeface="Consolas" panose="020B0609020204030204" pitchFamily="49" charset="0"/>
            </a:endParaRPr>
          </a:p>
        </p:txBody>
      </p:sp>
      <p:sp>
        <p:nvSpPr>
          <p:cNvPr id="6" name="TextBox 5">
            <a:extLst>
              <a:ext uri="{FF2B5EF4-FFF2-40B4-BE49-F238E27FC236}">
                <a16:creationId xmlns:a16="http://schemas.microsoft.com/office/drawing/2014/main" id="{C27091ED-0818-4326-86C2-E5C04FF82F10}"/>
              </a:ext>
            </a:extLst>
          </p:cNvPr>
          <p:cNvSpPr txBox="1"/>
          <p:nvPr/>
        </p:nvSpPr>
        <p:spPr>
          <a:xfrm>
            <a:off x="6539696" y="784635"/>
            <a:ext cx="3186851" cy="366254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 returns a Boolean value if the results match strictly.</a:t>
            </a:r>
          </a:p>
          <a:p>
            <a:endParaRPr lang="en-GB" b="1" dirty="0">
              <a:latin typeface="Calibri" panose="020F0502020204030204" pitchFamily="34" charset="0"/>
              <a:cs typeface="Calibri" panose="020F0502020204030204" pitchFamily="34" charset="0"/>
            </a:endParaRPr>
          </a:p>
          <a:p>
            <a:r>
              <a:rPr lang="en-GB" sz="1600" b="1" dirty="0">
                <a:effectLst/>
                <a:latin typeface="Calibri" panose="020F0502020204030204" pitchFamily="34" charset="0"/>
                <a:cs typeface="Calibri" panose="020F0502020204030204" pitchFamily="34" charset="0"/>
              </a:rPr>
              <a:t>== returns a Boolean value if the results match. Note that this is not strict so JavaScript does type coercion.</a:t>
            </a:r>
          </a:p>
          <a:p>
            <a:endParaRPr lang="en-GB" sz="1600" b="1" dirty="0">
              <a:latin typeface="Calibri" panose="020F0502020204030204" pitchFamily="34" charset="0"/>
              <a:cs typeface="Calibri" panose="020F0502020204030204" pitchFamily="34" charset="0"/>
            </a:endParaRPr>
          </a:p>
          <a:p>
            <a:r>
              <a:rPr lang="en-GB" sz="1600" b="1" dirty="0">
                <a:effectLst/>
                <a:latin typeface="Calibri" panose="020F0502020204030204" pitchFamily="34" charset="0"/>
                <a:cs typeface="Calibri" panose="020F0502020204030204" pitchFamily="34" charset="0"/>
              </a:rPr>
              <a:t>=== returns a Boolean value if the results strictly match. Note a string and a number do not match strictly because they are different data types.</a:t>
            </a:r>
          </a:p>
          <a:p>
            <a:endParaRPr lang="en-GB" b="1" dirty="0">
              <a:effectLst/>
              <a:latin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C641AE27-4395-4B32-9889-D2B1C4EBB9D1}"/>
              </a:ext>
            </a:extLst>
          </p:cNvPr>
          <p:cNvSpPr txBox="1"/>
          <p:nvPr/>
        </p:nvSpPr>
        <p:spPr>
          <a:xfrm>
            <a:off x="3103946" y="1426937"/>
            <a:ext cx="1583802"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Boolean True</a:t>
            </a:r>
          </a:p>
        </p:txBody>
      </p:sp>
      <p:sp>
        <p:nvSpPr>
          <p:cNvPr id="8" name="TextBox 7">
            <a:extLst>
              <a:ext uri="{FF2B5EF4-FFF2-40B4-BE49-F238E27FC236}">
                <a16:creationId xmlns:a16="http://schemas.microsoft.com/office/drawing/2014/main" id="{39593004-1A17-41DA-B6DA-1F128E9FE667}"/>
              </a:ext>
            </a:extLst>
          </p:cNvPr>
          <p:cNvSpPr txBox="1"/>
          <p:nvPr/>
        </p:nvSpPr>
        <p:spPr>
          <a:xfrm>
            <a:off x="3103946" y="2431240"/>
            <a:ext cx="1583802"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Boolean True</a:t>
            </a:r>
          </a:p>
        </p:txBody>
      </p:sp>
      <p:sp>
        <p:nvSpPr>
          <p:cNvPr id="9" name="TextBox 8">
            <a:extLst>
              <a:ext uri="{FF2B5EF4-FFF2-40B4-BE49-F238E27FC236}">
                <a16:creationId xmlns:a16="http://schemas.microsoft.com/office/drawing/2014/main" id="{54F00D94-465C-4D67-86BE-69F31B2FABBB}"/>
              </a:ext>
            </a:extLst>
          </p:cNvPr>
          <p:cNvSpPr txBox="1"/>
          <p:nvPr/>
        </p:nvSpPr>
        <p:spPr>
          <a:xfrm>
            <a:off x="3103946" y="3435543"/>
            <a:ext cx="1583802"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Boolean False</a:t>
            </a:r>
          </a:p>
        </p:txBody>
      </p:sp>
      <p:sp>
        <p:nvSpPr>
          <p:cNvPr id="10" name="TextBox 9">
            <a:extLst>
              <a:ext uri="{FF2B5EF4-FFF2-40B4-BE49-F238E27FC236}">
                <a16:creationId xmlns:a16="http://schemas.microsoft.com/office/drawing/2014/main" id="{242A8709-B7B8-4B57-9744-F623E0937949}"/>
              </a:ext>
            </a:extLst>
          </p:cNvPr>
          <p:cNvSpPr txBox="1"/>
          <p:nvPr/>
        </p:nvSpPr>
        <p:spPr>
          <a:xfrm>
            <a:off x="179453" y="4270570"/>
            <a:ext cx="9547093" cy="923330"/>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The loose equality operator of == can introduce a lot of unusual bugs in JavaScript so it is always better to use strict === and perform manual type conversion if needed.</a:t>
            </a:r>
            <a:endParaRPr lang="en-GB" sz="1600" b="1" dirty="0">
              <a:effectLst/>
              <a:latin typeface="Calibri" panose="020F0502020204030204" pitchFamily="34" charset="0"/>
              <a:cs typeface="Calibri" panose="020F0502020204030204" pitchFamily="34" charset="0"/>
            </a:endParaRPr>
          </a:p>
          <a:p>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5260579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3DDF8AA-39CA-4900-BE1E-BE52D288521B}"/>
              </a:ext>
            </a:extLst>
          </p:cNvPr>
          <p:cNvSpPr txBox="1"/>
          <p:nvPr/>
        </p:nvSpPr>
        <p:spPr>
          <a:xfrm>
            <a:off x="347239" y="610136"/>
            <a:ext cx="7604569" cy="6247864"/>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favorite</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prompt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"what is your favorite number?"</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favorite</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favorite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'Cool! 23 is an amazing 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favorite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'Cool! 23 is still an amazing 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typeof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favorite</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favorite2</a:t>
            </a:r>
            <a:r>
              <a:rPr lang="en-GB" sz="1600" b="1" dirty="0">
                <a:solidFill>
                  <a:srgbClr val="D4D4D4"/>
                </a:solidFill>
                <a:effectLst/>
                <a:latin typeface="Consolas" panose="020B0609020204030204" pitchFamily="49" charset="0"/>
              </a:rPr>
              <a:t> = </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prompt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"what is your favorite number?"</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favorite2</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favorite2</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'Cool! 23 is still an amazing 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endParaRPr lang="en-GB" sz="1600" b="1"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79E24072-8C20-4E00-8964-118AF4F19D1A}"/>
              </a:ext>
            </a:extLst>
          </p:cNvPr>
          <p:cNvSpPr txBox="1"/>
          <p:nvPr/>
        </p:nvSpPr>
        <p:spPr>
          <a:xfrm>
            <a:off x="6852213" y="405960"/>
            <a:ext cx="2909057" cy="5909310"/>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The prompt asks the user for a number and of course we input 23.</a:t>
            </a:r>
          </a:p>
          <a:p>
            <a:endParaRPr lang="en-GB" b="1" dirty="0">
              <a:latin typeface="Calibri" panose="020F0502020204030204" pitchFamily="34" charset="0"/>
              <a:cs typeface="Calibri" panose="020F0502020204030204" pitchFamily="34" charset="0"/>
            </a:endParaRPr>
          </a:p>
          <a:p>
            <a:r>
              <a:rPr lang="en-GB" sz="1600" b="1" dirty="0">
                <a:effectLst/>
                <a:latin typeface="Calibri" panose="020F0502020204030204" pitchFamily="34" charset="0"/>
                <a:cs typeface="Calibri" panose="020F0502020204030204" pitchFamily="34" charset="0"/>
              </a:rPr>
              <a:t>When we run the if statement using loose equality operato</a:t>
            </a:r>
            <a:r>
              <a:rPr lang="en-GB" sz="1600" b="1" dirty="0">
                <a:latin typeface="Calibri" panose="020F0502020204030204" pitchFamily="34" charset="0"/>
                <a:cs typeface="Calibri" panose="020F0502020204030204" pitchFamily="34" charset="0"/>
              </a:rPr>
              <a:t>r == the Boolean is true.</a:t>
            </a:r>
            <a:endParaRPr lang="en-GB" sz="1600" b="1" dirty="0">
              <a:effectLst/>
              <a:latin typeface="Calibri" panose="020F0502020204030204" pitchFamily="34" charset="0"/>
              <a:cs typeface="Calibri" panose="020F0502020204030204" pitchFamily="34" charset="0"/>
            </a:endParaRPr>
          </a:p>
          <a:p>
            <a:endParaRPr lang="en-GB" sz="1600" b="1" dirty="0">
              <a:latin typeface="Calibri" panose="020F0502020204030204" pitchFamily="34" charset="0"/>
              <a:cs typeface="Calibri" panose="020F0502020204030204" pitchFamily="34" charset="0"/>
            </a:endParaRPr>
          </a:p>
          <a:p>
            <a:r>
              <a:rPr lang="en-GB" sz="1600" b="1" dirty="0">
                <a:effectLst/>
                <a:latin typeface="Calibri" panose="020F0502020204030204" pitchFamily="34" charset="0"/>
                <a:cs typeface="Calibri" panose="020F0502020204030204" pitchFamily="34" charset="0"/>
              </a:rPr>
              <a:t>However when we run the if statement with strict equality then </a:t>
            </a:r>
            <a:r>
              <a:rPr lang="en-GB" sz="1600" b="1" dirty="0">
                <a:latin typeface="Calibri" panose="020F0502020204030204" pitchFamily="34" charset="0"/>
                <a:cs typeface="Calibri" panose="020F0502020204030204" pitchFamily="34" charset="0"/>
              </a:rPr>
              <a:t>the Boolean is false and it returns nothing.</a:t>
            </a:r>
          </a:p>
          <a:p>
            <a:endParaRPr lang="en-GB" sz="1600" b="1" dirty="0">
              <a:effectLst/>
              <a:latin typeface="Calibri" panose="020F0502020204030204" pitchFamily="34" charset="0"/>
              <a:cs typeface="Calibri" panose="020F0502020204030204" pitchFamily="34" charset="0"/>
            </a:endParaRPr>
          </a:p>
          <a:p>
            <a:r>
              <a:rPr lang="en-GB" sz="1600" b="1" dirty="0">
                <a:latin typeface="Calibri" panose="020F0502020204030204" pitchFamily="34" charset="0"/>
                <a:cs typeface="Calibri" panose="020F0502020204030204" pitchFamily="34" charset="0"/>
              </a:rPr>
              <a:t>This is because the user input from the prompt is treated as a string.</a:t>
            </a:r>
          </a:p>
          <a:p>
            <a:endParaRPr lang="en-GB" sz="1600" b="1" dirty="0">
              <a:effectLst/>
              <a:latin typeface="Calibri" panose="020F0502020204030204" pitchFamily="34" charset="0"/>
              <a:cs typeface="Calibri" panose="020F0502020204030204" pitchFamily="34" charset="0"/>
            </a:endParaRPr>
          </a:p>
          <a:p>
            <a:endParaRPr lang="en-GB" sz="1600" b="1" dirty="0">
              <a:latin typeface="Calibri" panose="020F0502020204030204" pitchFamily="34" charset="0"/>
              <a:cs typeface="Calibri" panose="020F0502020204030204" pitchFamily="34" charset="0"/>
            </a:endParaRPr>
          </a:p>
          <a:p>
            <a:endParaRPr lang="en-GB" sz="1600" b="1" dirty="0">
              <a:effectLst/>
              <a:latin typeface="Calibri" panose="020F0502020204030204" pitchFamily="34" charset="0"/>
              <a:cs typeface="Calibri" panose="020F0502020204030204" pitchFamily="34" charset="0"/>
            </a:endParaRPr>
          </a:p>
          <a:p>
            <a:r>
              <a:rPr lang="en-GB" sz="1600" b="1" dirty="0">
                <a:latin typeface="Calibri" panose="020F0502020204030204" pitchFamily="34" charset="0"/>
                <a:cs typeface="Calibri" panose="020F0502020204030204" pitchFamily="34" charset="0"/>
              </a:rPr>
              <a:t>To get around this perform manual type conversion of the prompt into a number.</a:t>
            </a:r>
            <a:endParaRPr lang="en-GB" sz="1600" b="1" dirty="0">
              <a:effectLst/>
              <a:latin typeface="Calibri" panose="020F0502020204030204" pitchFamily="34" charset="0"/>
              <a:cs typeface="Calibri" panose="020F0502020204030204" pitchFamily="34" charset="0"/>
            </a:endParaRPr>
          </a:p>
          <a:p>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5444356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658473-0C27-45F1-90A2-80D392E04890}"/>
              </a:ext>
            </a:extLst>
          </p:cNvPr>
          <p:cNvSpPr txBox="1">
            <a:spLocks/>
          </p:cNvSpPr>
          <p:nvPr/>
        </p:nvSpPr>
        <p:spPr>
          <a:xfrm>
            <a:off x="742950" y="2484186"/>
            <a:ext cx="8420100" cy="240390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6600" b="1" dirty="0"/>
              <a:t>A BRIEF INTRODUCTION TO JAVASCRIPT</a:t>
            </a:r>
          </a:p>
        </p:txBody>
      </p:sp>
    </p:spTree>
    <p:extLst>
      <p:ext uri="{BB962C8B-B14F-4D97-AF65-F5344CB8AC3E}">
        <p14:creationId xmlns:p14="http://schemas.microsoft.com/office/powerpoint/2010/main" val="392899931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5F7FA8A-FC39-4B5E-AE1C-C0868C0471C2}"/>
              </a:ext>
            </a:extLst>
          </p:cNvPr>
          <p:cNvSpPr txBox="1"/>
          <p:nvPr/>
        </p:nvSpPr>
        <p:spPr>
          <a:xfrm>
            <a:off x="335664" y="439734"/>
            <a:ext cx="7801337" cy="3785652"/>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favorite3</a:t>
            </a:r>
            <a:r>
              <a:rPr lang="en-GB" sz="1600" b="1" dirty="0">
                <a:solidFill>
                  <a:srgbClr val="D4D4D4"/>
                </a:solidFill>
                <a:effectLst/>
                <a:latin typeface="Consolas" panose="020B0609020204030204" pitchFamily="49" charset="0"/>
              </a:rPr>
              <a:t> = </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prompt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"what is your favorite number?"</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favorite3</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favorite3</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'Cool! 23 is still an amazing 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favorite3</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7</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'Cool! 7 is a lucky 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favorite3</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9</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'Cool! 9 is the square of three!'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 is not 7 or 23'</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favorite3</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'Why not 23?'</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25311C01-4285-46DB-B871-6C629CC08927}"/>
              </a:ext>
            </a:extLst>
          </p:cNvPr>
          <p:cNvSpPr txBox="1"/>
          <p:nvPr/>
        </p:nvSpPr>
        <p:spPr>
          <a:xfrm>
            <a:off x="6863787" y="1540276"/>
            <a:ext cx="2909057" cy="1200329"/>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Else if can be used to add more options to the statement.</a:t>
            </a:r>
            <a:endParaRPr lang="en-GB" sz="1600" b="1" dirty="0">
              <a:effectLst/>
              <a:latin typeface="Calibri" panose="020F0502020204030204" pitchFamily="34" charset="0"/>
              <a:cs typeface="Calibri" panose="020F0502020204030204" pitchFamily="34" charset="0"/>
            </a:endParaRPr>
          </a:p>
          <a:p>
            <a:endParaRPr lang="en-GB" b="1" dirty="0">
              <a:effectLst/>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2A7CFAD7-E651-44C8-A5C1-F53A719C1FD6}"/>
              </a:ext>
            </a:extLst>
          </p:cNvPr>
          <p:cNvSpPr txBox="1"/>
          <p:nvPr/>
        </p:nvSpPr>
        <p:spPr>
          <a:xfrm>
            <a:off x="6863787" y="2918252"/>
            <a:ext cx="2372812" cy="1661993"/>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 means not equal to (strict mode)</a:t>
            </a:r>
          </a:p>
          <a:p>
            <a:endParaRPr lang="en-GB" sz="1600" b="1" dirty="0">
              <a:latin typeface="Calibri" panose="020F0502020204030204" pitchFamily="34" charset="0"/>
              <a:cs typeface="Calibri" panose="020F0502020204030204" pitchFamily="34" charset="0"/>
            </a:endParaRPr>
          </a:p>
          <a:p>
            <a:r>
              <a:rPr lang="en-GB" sz="1600" b="1" dirty="0">
                <a:effectLst/>
                <a:latin typeface="Calibri" panose="020F0502020204030204" pitchFamily="34" charset="0"/>
                <a:cs typeface="Calibri" panose="020F0502020204030204" pitchFamily="34" charset="0"/>
              </a:rPr>
              <a:t>!= Means not equal to (loose mode)</a:t>
            </a:r>
          </a:p>
          <a:p>
            <a:endParaRPr lang="en-GB" b="1" dirty="0">
              <a:effectLst/>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5CC6B0EE-C3CC-460C-ADAF-5F391BC53994}"/>
              </a:ext>
            </a:extLst>
          </p:cNvPr>
          <p:cNvSpPr txBox="1"/>
          <p:nvPr/>
        </p:nvSpPr>
        <p:spPr>
          <a:xfrm>
            <a:off x="335664" y="4225386"/>
            <a:ext cx="1489253"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An input of 9</a:t>
            </a:r>
            <a:endParaRPr lang="en-GB" sz="1600" b="1" dirty="0">
              <a:effectLst/>
              <a:latin typeface="Calibri" panose="020F0502020204030204" pitchFamily="34" charset="0"/>
              <a:cs typeface="Calibri" panose="020F0502020204030204" pitchFamily="34" charset="0"/>
            </a:endParaRPr>
          </a:p>
          <a:p>
            <a:endParaRPr lang="en-GB" b="1" dirty="0">
              <a:effectLst/>
              <a:latin typeface="Calibri" panose="020F0502020204030204" pitchFamily="34" charset="0"/>
              <a:cs typeface="Calibri" panose="020F0502020204030204" pitchFamily="34" charset="0"/>
            </a:endParaRPr>
          </a:p>
        </p:txBody>
      </p:sp>
      <p:sp>
        <p:nvSpPr>
          <p:cNvPr id="8" name="TextBox 7">
            <a:extLst>
              <a:ext uri="{FF2B5EF4-FFF2-40B4-BE49-F238E27FC236}">
                <a16:creationId xmlns:a16="http://schemas.microsoft.com/office/drawing/2014/main" id="{6E42F252-CC3D-4CEE-B492-9FB5DD84C807}"/>
              </a:ext>
            </a:extLst>
          </p:cNvPr>
          <p:cNvSpPr txBox="1"/>
          <p:nvPr/>
        </p:nvSpPr>
        <p:spPr>
          <a:xfrm>
            <a:off x="1824917" y="4225385"/>
            <a:ext cx="3024874" cy="646331"/>
          </a:xfrm>
          <a:prstGeom prst="rect">
            <a:avLst/>
          </a:prstGeom>
          <a:noFill/>
        </p:spPr>
        <p:txBody>
          <a:bodyPr wrap="square">
            <a:spAutoFit/>
          </a:bodyPr>
          <a:lstStyle/>
          <a:p>
            <a:r>
              <a:rPr lang="en-GB" dirty="0"/>
              <a:t>Cool! 9 is the square of three! </a:t>
            </a:r>
          </a:p>
          <a:p>
            <a:r>
              <a:rPr lang="en-GB" dirty="0"/>
              <a:t>Why not 23?</a:t>
            </a:r>
          </a:p>
        </p:txBody>
      </p:sp>
      <p:sp>
        <p:nvSpPr>
          <p:cNvPr id="9" name="TextBox 8">
            <a:extLst>
              <a:ext uri="{FF2B5EF4-FFF2-40B4-BE49-F238E27FC236}">
                <a16:creationId xmlns:a16="http://schemas.microsoft.com/office/drawing/2014/main" id="{F11B94FB-C3DF-4A6E-A9D5-686704786B6A}"/>
              </a:ext>
            </a:extLst>
          </p:cNvPr>
          <p:cNvSpPr txBox="1"/>
          <p:nvPr/>
        </p:nvSpPr>
        <p:spPr>
          <a:xfrm>
            <a:off x="335664" y="4871717"/>
            <a:ext cx="1489253"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An input of 7</a:t>
            </a:r>
            <a:endParaRPr lang="en-GB" sz="1600" b="1" dirty="0">
              <a:effectLst/>
              <a:latin typeface="Calibri" panose="020F0502020204030204" pitchFamily="34" charset="0"/>
              <a:cs typeface="Calibri" panose="020F0502020204030204" pitchFamily="34" charset="0"/>
            </a:endParaRPr>
          </a:p>
          <a:p>
            <a:endParaRPr lang="en-GB" b="1" dirty="0">
              <a:effectLst/>
              <a:latin typeface="Calibri" panose="020F0502020204030204" pitchFamily="34" charset="0"/>
              <a:cs typeface="Calibri" panose="020F0502020204030204" pitchFamily="34" charset="0"/>
            </a:endParaRPr>
          </a:p>
        </p:txBody>
      </p:sp>
      <p:sp>
        <p:nvSpPr>
          <p:cNvPr id="10" name="TextBox 9">
            <a:extLst>
              <a:ext uri="{FF2B5EF4-FFF2-40B4-BE49-F238E27FC236}">
                <a16:creationId xmlns:a16="http://schemas.microsoft.com/office/drawing/2014/main" id="{9FAE1CA7-9E10-49B6-B3E1-7567474FA2F1}"/>
              </a:ext>
            </a:extLst>
          </p:cNvPr>
          <p:cNvSpPr txBox="1"/>
          <p:nvPr/>
        </p:nvSpPr>
        <p:spPr>
          <a:xfrm>
            <a:off x="1824917" y="4871716"/>
            <a:ext cx="3024874" cy="646331"/>
          </a:xfrm>
          <a:prstGeom prst="rect">
            <a:avLst/>
          </a:prstGeom>
          <a:noFill/>
        </p:spPr>
        <p:txBody>
          <a:bodyPr wrap="square">
            <a:spAutoFit/>
          </a:bodyPr>
          <a:lstStyle/>
          <a:p>
            <a:r>
              <a:rPr lang="en-GB" dirty="0"/>
              <a:t>Cool! 7 is a lucky number!</a:t>
            </a:r>
          </a:p>
          <a:p>
            <a:r>
              <a:rPr lang="en-GB" dirty="0"/>
              <a:t>Why not 23?</a:t>
            </a:r>
          </a:p>
        </p:txBody>
      </p:sp>
      <p:sp>
        <p:nvSpPr>
          <p:cNvPr id="11" name="TextBox 10">
            <a:extLst>
              <a:ext uri="{FF2B5EF4-FFF2-40B4-BE49-F238E27FC236}">
                <a16:creationId xmlns:a16="http://schemas.microsoft.com/office/drawing/2014/main" id="{73D25796-9C22-42D3-916F-74D93EE25560}"/>
              </a:ext>
            </a:extLst>
          </p:cNvPr>
          <p:cNvSpPr txBox="1"/>
          <p:nvPr/>
        </p:nvSpPr>
        <p:spPr>
          <a:xfrm>
            <a:off x="335664" y="5563586"/>
            <a:ext cx="1574159"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An input of 23</a:t>
            </a:r>
            <a:endParaRPr lang="en-GB" sz="1600" b="1" dirty="0">
              <a:effectLst/>
              <a:latin typeface="Calibri" panose="020F0502020204030204" pitchFamily="34" charset="0"/>
              <a:cs typeface="Calibri" panose="020F0502020204030204" pitchFamily="34" charset="0"/>
            </a:endParaRPr>
          </a:p>
          <a:p>
            <a:endParaRPr lang="en-GB" b="1" dirty="0">
              <a:effectLst/>
              <a:latin typeface="Calibri" panose="020F0502020204030204" pitchFamily="34" charset="0"/>
              <a:cs typeface="Calibri" panose="020F0502020204030204" pitchFamily="34" charset="0"/>
            </a:endParaRPr>
          </a:p>
        </p:txBody>
      </p:sp>
      <p:sp>
        <p:nvSpPr>
          <p:cNvPr id="12" name="TextBox 11">
            <a:extLst>
              <a:ext uri="{FF2B5EF4-FFF2-40B4-BE49-F238E27FC236}">
                <a16:creationId xmlns:a16="http://schemas.microsoft.com/office/drawing/2014/main" id="{13191910-09A5-4A69-89FD-1AC837F3DCCD}"/>
              </a:ext>
            </a:extLst>
          </p:cNvPr>
          <p:cNvSpPr txBox="1"/>
          <p:nvPr/>
        </p:nvSpPr>
        <p:spPr>
          <a:xfrm>
            <a:off x="1824916" y="5563585"/>
            <a:ext cx="3939275" cy="369332"/>
          </a:xfrm>
          <a:prstGeom prst="rect">
            <a:avLst/>
          </a:prstGeom>
          <a:noFill/>
        </p:spPr>
        <p:txBody>
          <a:bodyPr wrap="square">
            <a:spAutoFit/>
          </a:bodyPr>
          <a:lstStyle/>
          <a:p>
            <a:r>
              <a:rPr lang="en-GB" dirty="0"/>
              <a:t>Cool! 23 is still an amazing number!</a:t>
            </a:r>
          </a:p>
        </p:txBody>
      </p:sp>
      <p:sp>
        <p:nvSpPr>
          <p:cNvPr id="13" name="TextBox 12">
            <a:extLst>
              <a:ext uri="{FF2B5EF4-FFF2-40B4-BE49-F238E27FC236}">
                <a16:creationId xmlns:a16="http://schemas.microsoft.com/office/drawing/2014/main" id="{1CE1543F-55B5-47E8-9877-B142B1A8BA75}"/>
              </a:ext>
            </a:extLst>
          </p:cNvPr>
          <p:cNvSpPr txBox="1"/>
          <p:nvPr/>
        </p:nvSpPr>
        <p:spPr>
          <a:xfrm>
            <a:off x="335664" y="6070790"/>
            <a:ext cx="1574159"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All other numbers</a:t>
            </a:r>
          </a:p>
        </p:txBody>
      </p:sp>
      <p:sp>
        <p:nvSpPr>
          <p:cNvPr id="14" name="TextBox 13">
            <a:extLst>
              <a:ext uri="{FF2B5EF4-FFF2-40B4-BE49-F238E27FC236}">
                <a16:creationId xmlns:a16="http://schemas.microsoft.com/office/drawing/2014/main" id="{4F7DE906-635B-4AE6-BEAA-86C132CE17E3}"/>
              </a:ext>
            </a:extLst>
          </p:cNvPr>
          <p:cNvSpPr txBox="1"/>
          <p:nvPr/>
        </p:nvSpPr>
        <p:spPr>
          <a:xfrm>
            <a:off x="1824916" y="6070789"/>
            <a:ext cx="3939275" cy="646331"/>
          </a:xfrm>
          <a:prstGeom prst="rect">
            <a:avLst/>
          </a:prstGeom>
          <a:noFill/>
        </p:spPr>
        <p:txBody>
          <a:bodyPr wrap="square">
            <a:spAutoFit/>
          </a:bodyPr>
          <a:lstStyle/>
          <a:p>
            <a:r>
              <a:rPr lang="en-GB" dirty="0"/>
              <a:t>Number is not 7 or 23!</a:t>
            </a:r>
          </a:p>
          <a:p>
            <a:r>
              <a:rPr lang="en-GB" dirty="0"/>
              <a:t>Why not 23?</a:t>
            </a:r>
          </a:p>
        </p:txBody>
      </p:sp>
    </p:spTree>
    <p:extLst>
      <p:ext uri="{BB962C8B-B14F-4D97-AF65-F5344CB8AC3E}">
        <p14:creationId xmlns:p14="http://schemas.microsoft.com/office/powerpoint/2010/main" val="7813686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22AD96-7E19-4F56-A11B-8954F6BB5E93}"/>
              </a:ext>
            </a:extLst>
          </p:cNvPr>
          <p:cNvSpPr txBox="1">
            <a:spLocks/>
          </p:cNvSpPr>
          <p:nvPr/>
        </p:nvSpPr>
        <p:spPr>
          <a:xfrm>
            <a:off x="179453" y="112008"/>
            <a:ext cx="8537833"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latin typeface="+mn-lt"/>
              </a:rPr>
              <a:t>Boolean Logic – And // Or // Not</a:t>
            </a:r>
          </a:p>
        </p:txBody>
      </p:sp>
      <p:sp>
        <p:nvSpPr>
          <p:cNvPr id="3" name="TextBox 2">
            <a:extLst>
              <a:ext uri="{FF2B5EF4-FFF2-40B4-BE49-F238E27FC236}">
                <a16:creationId xmlns:a16="http://schemas.microsoft.com/office/drawing/2014/main" id="{E5E22342-AB9C-4333-947F-4F02F4E40271}"/>
              </a:ext>
            </a:extLst>
          </p:cNvPr>
          <p:cNvSpPr txBox="1"/>
          <p:nvPr/>
        </p:nvSpPr>
        <p:spPr>
          <a:xfrm>
            <a:off x="318350" y="733338"/>
            <a:ext cx="2951806"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 </a:t>
            </a:r>
            <a:r>
              <a:rPr lang="en-GB" dirty="0">
                <a:effectLst/>
                <a:latin typeface="Calibri" panose="020F0502020204030204" pitchFamily="34" charset="0"/>
                <a:cs typeface="Calibri" panose="020F0502020204030204" pitchFamily="34" charset="0"/>
              </a:rPr>
              <a:t>Sarah has a driving license</a:t>
            </a:r>
          </a:p>
          <a:p>
            <a:r>
              <a:rPr lang="en-GB" b="1" dirty="0">
                <a:latin typeface="Calibri" panose="020F0502020204030204" pitchFamily="34" charset="0"/>
                <a:cs typeface="Calibri" panose="020F0502020204030204" pitchFamily="34" charset="0"/>
              </a:rPr>
              <a:t>B: </a:t>
            </a:r>
            <a:r>
              <a:rPr lang="en-GB" dirty="0">
                <a:latin typeface="Calibri" panose="020F0502020204030204" pitchFamily="34" charset="0"/>
                <a:cs typeface="Calibri" panose="020F0502020204030204" pitchFamily="34" charset="0"/>
              </a:rPr>
              <a:t>Sarah has good Vision</a:t>
            </a:r>
            <a:endParaRPr lang="en-GB" b="1" dirty="0">
              <a:effectLst/>
              <a:latin typeface="Calibri" panose="020F0502020204030204" pitchFamily="34" charset="0"/>
              <a:cs typeface="Calibri" panose="020F0502020204030204" pitchFamily="34" charset="0"/>
            </a:endParaRPr>
          </a:p>
        </p:txBody>
      </p:sp>
      <p:sp>
        <p:nvSpPr>
          <p:cNvPr id="4" name="TextBox 3">
            <a:extLst>
              <a:ext uri="{FF2B5EF4-FFF2-40B4-BE49-F238E27FC236}">
                <a16:creationId xmlns:a16="http://schemas.microsoft.com/office/drawing/2014/main" id="{8BB2E8C1-7261-4882-995C-9DA2A49B9AA6}"/>
              </a:ext>
            </a:extLst>
          </p:cNvPr>
          <p:cNvSpPr txBox="1"/>
          <p:nvPr/>
        </p:nvSpPr>
        <p:spPr>
          <a:xfrm>
            <a:off x="1994390" y="1691994"/>
            <a:ext cx="4950109" cy="369332"/>
          </a:xfrm>
          <a:prstGeom prst="rect">
            <a:avLst/>
          </a:prstGeom>
          <a:noFill/>
        </p:spPr>
        <p:txBody>
          <a:bodyPr wrap="square">
            <a:spAutoFit/>
          </a:bodyPr>
          <a:lstStyle/>
          <a:p>
            <a:r>
              <a:rPr lang="en-GB" b="1" dirty="0">
                <a:solidFill>
                  <a:srgbClr val="FF0000"/>
                </a:solidFill>
                <a:effectLst/>
                <a:latin typeface="Calibri" panose="020F0502020204030204" pitchFamily="34" charset="0"/>
                <a:cs typeface="Calibri" panose="020F0502020204030204" pitchFamily="34" charset="0"/>
              </a:rPr>
              <a:t>Boolean values that can be TRUE or FALSE</a:t>
            </a:r>
          </a:p>
        </p:txBody>
      </p:sp>
      <p:grpSp>
        <p:nvGrpSpPr>
          <p:cNvPr id="24" name="Group 23">
            <a:extLst>
              <a:ext uri="{FF2B5EF4-FFF2-40B4-BE49-F238E27FC236}">
                <a16:creationId xmlns:a16="http://schemas.microsoft.com/office/drawing/2014/main" id="{4CD43E71-09FB-4664-AAF6-392C08536DC1}"/>
              </a:ext>
            </a:extLst>
          </p:cNvPr>
          <p:cNvGrpSpPr/>
          <p:nvPr/>
        </p:nvGrpSpPr>
        <p:grpSpPr>
          <a:xfrm>
            <a:off x="584708" y="3260917"/>
            <a:ext cx="2037104" cy="1684866"/>
            <a:chOff x="1290763" y="2867378"/>
            <a:chExt cx="2037104" cy="1684866"/>
          </a:xfrm>
        </p:grpSpPr>
        <p:grpSp>
          <p:nvGrpSpPr>
            <p:cNvPr id="14" name="Group 13">
              <a:extLst>
                <a:ext uri="{FF2B5EF4-FFF2-40B4-BE49-F238E27FC236}">
                  <a16:creationId xmlns:a16="http://schemas.microsoft.com/office/drawing/2014/main" id="{EC8DB473-EFFF-4677-854C-40465D0C3D2F}"/>
                </a:ext>
              </a:extLst>
            </p:cNvPr>
            <p:cNvGrpSpPr/>
            <p:nvPr/>
          </p:nvGrpSpPr>
          <p:grpSpPr>
            <a:xfrm>
              <a:off x="1365956" y="2867378"/>
              <a:ext cx="1864019" cy="1684866"/>
              <a:chOff x="1365956" y="2867378"/>
              <a:chExt cx="1864019" cy="1684866"/>
            </a:xfrm>
          </p:grpSpPr>
          <p:sp>
            <p:nvSpPr>
              <p:cNvPr id="5" name="Rectangle 4">
                <a:extLst>
                  <a:ext uri="{FF2B5EF4-FFF2-40B4-BE49-F238E27FC236}">
                    <a16:creationId xmlns:a16="http://schemas.microsoft.com/office/drawing/2014/main" id="{1F555B29-B843-48F7-8C25-1F4BCE007734}"/>
                  </a:ext>
                </a:extLst>
              </p:cNvPr>
              <p:cNvSpPr/>
              <p:nvPr/>
            </p:nvSpPr>
            <p:spPr>
              <a:xfrm>
                <a:off x="1365956" y="2867378"/>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 name="Rectangle 5">
                <a:extLst>
                  <a:ext uri="{FF2B5EF4-FFF2-40B4-BE49-F238E27FC236}">
                    <a16:creationId xmlns:a16="http://schemas.microsoft.com/office/drawing/2014/main" id="{A24B7EF5-D90B-4608-9745-0C09B5FFD762}"/>
                  </a:ext>
                </a:extLst>
              </p:cNvPr>
              <p:cNvSpPr/>
              <p:nvPr/>
            </p:nvSpPr>
            <p:spPr>
              <a:xfrm>
                <a:off x="1986844" y="2867378"/>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Rectangle 6">
                <a:extLst>
                  <a:ext uri="{FF2B5EF4-FFF2-40B4-BE49-F238E27FC236}">
                    <a16:creationId xmlns:a16="http://schemas.microsoft.com/office/drawing/2014/main" id="{05C70747-25BA-4443-960E-FEF1B13946B7}"/>
                  </a:ext>
                </a:extLst>
              </p:cNvPr>
              <p:cNvSpPr/>
              <p:nvPr/>
            </p:nvSpPr>
            <p:spPr>
              <a:xfrm>
                <a:off x="2607732" y="2867378"/>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Rectangle 7">
                <a:extLst>
                  <a:ext uri="{FF2B5EF4-FFF2-40B4-BE49-F238E27FC236}">
                    <a16:creationId xmlns:a16="http://schemas.microsoft.com/office/drawing/2014/main" id="{8AE16DD6-850F-4E91-BD97-DCF10AC754D7}"/>
                  </a:ext>
                </a:extLst>
              </p:cNvPr>
              <p:cNvSpPr/>
              <p:nvPr/>
            </p:nvSpPr>
            <p:spPr>
              <a:xfrm>
                <a:off x="1367311" y="3429000"/>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9" name="Rectangle 8">
                <a:extLst>
                  <a:ext uri="{FF2B5EF4-FFF2-40B4-BE49-F238E27FC236}">
                    <a16:creationId xmlns:a16="http://schemas.microsoft.com/office/drawing/2014/main" id="{724474AF-1B5F-41DB-AF56-94B5EB669AC2}"/>
                  </a:ext>
                </a:extLst>
              </p:cNvPr>
              <p:cNvSpPr/>
              <p:nvPr/>
            </p:nvSpPr>
            <p:spPr>
              <a:xfrm>
                <a:off x="1988199" y="3429000"/>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0" name="Rectangle 9">
                <a:extLst>
                  <a:ext uri="{FF2B5EF4-FFF2-40B4-BE49-F238E27FC236}">
                    <a16:creationId xmlns:a16="http://schemas.microsoft.com/office/drawing/2014/main" id="{7903ABC1-FB1E-48D2-8784-A29F7141CD9E}"/>
                  </a:ext>
                </a:extLst>
              </p:cNvPr>
              <p:cNvSpPr/>
              <p:nvPr/>
            </p:nvSpPr>
            <p:spPr>
              <a:xfrm>
                <a:off x="2609087" y="3429000"/>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1" name="Rectangle 10">
                <a:extLst>
                  <a:ext uri="{FF2B5EF4-FFF2-40B4-BE49-F238E27FC236}">
                    <a16:creationId xmlns:a16="http://schemas.microsoft.com/office/drawing/2014/main" id="{B91CC27A-0074-400A-B337-94724236BD3E}"/>
                  </a:ext>
                </a:extLst>
              </p:cNvPr>
              <p:cNvSpPr/>
              <p:nvPr/>
            </p:nvSpPr>
            <p:spPr>
              <a:xfrm>
                <a:off x="1365956" y="3990622"/>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Rectangle 11">
                <a:extLst>
                  <a:ext uri="{FF2B5EF4-FFF2-40B4-BE49-F238E27FC236}">
                    <a16:creationId xmlns:a16="http://schemas.microsoft.com/office/drawing/2014/main" id="{AE00FE59-1B8E-4B1D-9881-8882F730EB89}"/>
                  </a:ext>
                </a:extLst>
              </p:cNvPr>
              <p:cNvSpPr/>
              <p:nvPr/>
            </p:nvSpPr>
            <p:spPr>
              <a:xfrm>
                <a:off x="1986844" y="3990622"/>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Rectangle 12">
                <a:extLst>
                  <a:ext uri="{FF2B5EF4-FFF2-40B4-BE49-F238E27FC236}">
                    <a16:creationId xmlns:a16="http://schemas.microsoft.com/office/drawing/2014/main" id="{9620825D-9481-435E-B8CD-A901E91F82F5}"/>
                  </a:ext>
                </a:extLst>
              </p:cNvPr>
              <p:cNvSpPr/>
              <p:nvPr/>
            </p:nvSpPr>
            <p:spPr>
              <a:xfrm>
                <a:off x="2607732" y="3990622"/>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15" name="TextBox 14">
              <a:extLst>
                <a:ext uri="{FF2B5EF4-FFF2-40B4-BE49-F238E27FC236}">
                  <a16:creationId xmlns:a16="http://schemas.microsoft.com/office/drawing/2014/main" id="{C3538BD4-DFB9-42A9-8314-CCDC8D47F4B4}"/>
                </a:ext>
              </a:extLst>
            </p:cNvPr>
            <p:cNvSpPr txBox="1"/>
            <p:nvPr/>
          </p:nvSpPr>
          <p:spPr>
            <a:xfrm>
              <a:off x="2522730" y="3507538"/>
              <a:ext cx="790891" cy="338554"/>
            </a:xfrm>
            <a:prstGeom prst="rect">
              <a:avLst/>
            </a:prstGeom>
            <a:noFill/>
          </p:spPr>
          <p:txBody>
            <a:bodyPr wrap="square">
              <a:spAutoFit/>
            </a:bodyPr>
            <a:lstStyle/>
            <a:p>
              <a:pPr algn="ctr"/>
              <a:r>
                <a:rPr lang="en-GB" sz="1600" b="1" dirty="0">
                  <a:solidFill>
                    <a:srgbClr val="FF0000"/>
                  </a:solidFill>
                  <a:effectLst/>
                  <a:latin typeface="Calibri" panose="020F0502020204030204" pitchFamily="34" charset="0"/>
                  <a:cs typeface="Calibri" panose="020F0502020204030204" pitchFamily="34" charset="0"/>
                </a:rPr>
                <a:t>FALSE</a:t>
              </a:r>
            </a:p>
          </p:txBody>
        </p:sp>
        <p:sp>
          <p:nvSpPr>
            <p:cNvPr id="16" name="TextBox 15">
              <a:extLst>
                <a:ext uri="{FF2B5EF4-FFF2-40B4-BE49-F238E27FC236}">
                  <a16:creationId xmlns:a16="http://schemas.microsoft.com/office/drawing/2014/main" id="{35109908-7619-455C-B86A-61E4B787DBAC}"/>
                </a:ext>
              </a:extLst>
            </p:cNvPr>
            <p:cNvSpPr txBox="1"/>
            <p:nvPr/>
          </p:nvSpPr>
          <p:spPr>
            <a:xfrm>
              <a:off x="1901842" y="3507538"/>
              <a:ext cx="790891" cy="338554"/>
            </a:xfrm>
            <a:prstGeom prst="rect">
              <a:avLst/>
            </a:prstGeom>
            <a:noFill/>
          </p:spPr>
          <p:txBody>
            <a:bodyPr wrap="square">
              <a:spAutoFit/>
            </a:bodyPr>
            <a:lstStyle/>
            <a:p>
              <a:pPr algn="ctr"/>
              <a:r>
                <a:rPr lang="en-GB" sz="1600" b="1" dirty="0">
                  <a:solidFill>
                    <a:srgbClr val="00B050"/>
                  </a:solidFill>
                  <a:effectLst/>
                  <a:latin typeface="Calibri" panose="020F0502020204030204" pitchFamily="34" charset="0"/>
                  <a:cs typeface="Calibri" panose="020F0502020204030204" pitchFamily="34" charset="0"/>
                </a:rPr>
                <a:t>TRUE</a:t>
              </a:r>
            </a:p>
          </p:txBody>
        </p:sp>
        <p:sp>
          <p:nvSpPr>
            <p:cNvPr id="17" name="TextBox 16">
              <a:extLst>
                <a:ext uri="{FF2B5EF4-FFF2-40B4-BE49-F238E27FC236}">
                  <a16:creationId xmlns:a16="http://schemas.microsoft.com/office/drawing/2014/main" id="{C15B96D9-AF00-4BE7-87E9-C191C77E6730}"/>
                </a:ext>
              </a:extLst>
            </p:cNvPr>
            <p:cNvSpPr txBox="1"/>
            <p:nvPr/>
          </p:nvSpPr>
          <p:spPr>
            <a:xfrm>
              <a:off x="2522729" y="4099068"/>
              <a:ext cx="790891" cy="338554"/>
            </a:xfrm>
            <a:prstGeom prst="rect">
              <a:avLst/>
            </a:prstGeom>
            <a:noFill/>
          </p:spPr>
          <p:txBody>
            <a:bodyPr wrap="square">
              <a:spAutoFit/>
            </a:bodyPr>
            <a:lstStyle/>
            <a:p>
              <a:pPr algn="ctr"/>
              <a:r>
                <a:rPr lang="en-GB" sz="1600" b="1" dirty="0">
                  <a:solidFill>
                    <a:srgbClr val="FF0000"/>
                  </a:solidFill>
                  <a:effectLst/>
                  <a:latin typeface="Calibri" panose="020F0502020204030204" pitchFamily="34" charset="0"/>
                  <a:cs typeface="Calibri" panose="020F0502020204030204" pitchFamily="34" charset="0"/>
                </a:rPr>
                <a:t>FALSE</a:t>
              </a:r>
            </a:p>
          </p:txBody>
        </p:sp>
        <p:sp>
          <p:nvSpPr>
            <p:cNvPr id="18" name="TextBox 17">
              <a:extLst>
                <a:ext uri="{FF2B5EF4-FFF2-40B4-BE49-F238E27FC236}">
                  <a16:creationId xmlns:a16="http://schemas.microsoft.com/office/drawing/2014/main" id="{EEEB36B8-B188-4C88-846C-A5F7887045D9}"/>
                </a:ext>
              </a:extLst>
            </p:cNvPr>
            <p:cNvSpPr txBox="1"/>
            <p:nvPr/>
          </p:nvSpPr>
          <p:spPr>
            <a:xfrm>
              <a:off x="1891993" y="4086767"/>
              <a:ext cx="790891" cy="338554"/>
            </a:xfrm>
            <a:prstGeom prst="rect">
              <a:avLst/>
            </a:prstGeom>
            <a:noFill/>
          </p:spPr>
          <p:txBody>
            <a:bodyPr wrap="square">
              <a:spAutoFit/>
            </a:bodyPr>
            <a:lstStyle/>
            <a:p>
              <a:pPr algn="ctr"/>
              <a:r>
                <a:rPr lang="en-GB" sz="1600" b="1" dirty="0">
                  <a:solidFill>
                    <a:srgbClr val="FF0000"/>
                  </a:solidFill>
                  <a:effectLst/>
                  <a:latin typeface="Calibri" panose="020F0502020204030204" pitchFamily="34" charset="0"/>
                  <a:cs typeface="Calibri" panose="020F0502020204030204" pitchFamily="34" charset="0"/>
                </a:rPr>
                <a:t>FALSE</a:t>
              </a:r>
            </a:p>
          </p:txBody>
        </p:sp>
        <p:sp>
          <p:nvSpPr>
            <p:cNvPr id="19" name="TextBox 18">
              <a:extLst>
                <a:ext uri="{FF2B5EF4-FFF2-40B4-BE49-F238E27FC236}">
                  <a16:creationId xmlns:a16="http://schemas.microsoft.com/office/drawing/2014/main" id="{B097D7C5-19B5-43B3-9F90-BC4141A7B38D}"/>
                </a:ext>
              </a:extLst>
            </p:cNvPr>
            <p:cNvSpPr txBox="1"/>
            <p:nvPr/>
          </p:nvSpPr>
          <p:spPr>
            <a:xfrm>
              <a:off x="1290763" y="2896702"/>
              <a:ext cx="790891" cy="461665"/>
            </a:xfrm>
            <a:prstGeom prst="rect">
              <a:avLst/>
            </a:prstGeom>
            <a:noFill/>
          </p:spPr>
          <p:txBody>
            <a:bodyPr wrap="square">
              <a:spAutoFit/>
            </a:bodyPr>
            <a:lstStyle/>
            <a:p>
              <a:pPr algn="ctr"/>
              <a:r>
                <a:rPr lang="en-GB" sz="2400" b="1" dirty="0">
                  <a:effectLst/>
                  <a:latin typeface="Calibri" panose="020F0502020204030204" pitchFamily="34" charset="0"/>
                  <a:cs typeface="Calibri" panose="020F0502020204030204" pitchFamily="34" charset="0"/>
                </a:rPr>
                <a:t>AND</a:t>
              </a:r>
            </a:p>
          </p:txBody>
        </p:sp>
        <p:sp>
          <p:nvSpPr>
            <p:cNvPr id="20" name="TextBox 19">
              <a:extLst>
                <a:ext uri="{FF2B5EF4-FFF2-40B4-BE49-F238E27FC236}">
                  <a16:creationId xmlns:a16="http://schemas.microsoft.com/office/drawing/2014/main" id="{500859C2-10B6-4C9E-9270-C6C656E0150E}"/>
                </a:ext>
              </a:extLst>
            </p:cNvPr>
            <p:cNvSpPr txBox="1"/>
            <p:nvPr/>
          </p:nvSpPr>
          <p:spPr>
            <a:xfrm>
              <a:off x="1903567" y="2962797"/>
              <a:ext cx="790891" cy="338554"/>
            </a:xfrm>
            <a:prstGeom prst="rect">
              <a:avLst/>
            </a:prstGeom>
            <a:noFill/>
          </p:spPr>
          <p:txBody>
            <a:bodyPr wrap="square">
              <a:spAutoFit/>
            </a:bodyPr>
            <a:lstStyle/>
            <a:p>
              <a:pPr algn="ctr"/>
              <a:r>
                <a:rPr lang="en-GB" sz="1600" b="1" dirty="0">
                  <a:effectLst/>
                  <a:latin typeface="Calibri" panose="020F0502020204030204" pitchFamily="34" charset="0"/>
                  <a:cs typeface="Calibri" panose="020F0502020204030204" pitchFamily="34" charset="0"/>
                </a:rPr>
                <a:t>TRUE</a:t>
              </a:r>
            </a:p>
          </p:txBody>
        </p:sp>
        <p:sp>
          <p:nvSpPr>
            <p:cNvPr id="21" name="TextBox 20">
              <a:extLst>
                <a:ext uri="{FF2B5EF4-FFF2-40B4-BE49-F238E27FC236}">
                  <a16:creationId xmlns:a16="http://schemas.microsoft.com/office/drawing/2014/main" id="{7CD31D56-63A2-43A8-8B57-1FA964C7AB2E}"/>
                </a:ext>
              </a:extLst>
            </p:cNvPr>
            <p:cNvSpPr txBox="1"/>
            <p:nvPr/>
          </p:nvSpPr>
          <p:spPr>
            <a:xfrm>
              <a:off x="2536976" y="2963523"/>
              <a:ext cx="790891" cy="338554"/>
            </a:xfrm>
            <a:prstGeom prst="rect">
              <a:avLst/>
            </a:prstGeom>
            <a:noFill/>
          </p:spPr>
          <p:txBody>
            <a:bodyPr wrap="square">
              <a:spAutoFit/>
            </a:bodyPr>
            <a:lstStyle/>
            <a:p>
              <a:pPr algn="ctr"/>
              <a:r>
                <a:rPr lang="en-GB" sz="1600" b="1" dirty="0">
                  <a:latin typeface="Calibri" panose="020F0502020204030204" pitchFamily="34" charset="0"/>
                  <a:cs typeface="Calibri" panose="020F0502020204030204" pitchFamily="34" charset="0"/>
                </a:rPr>
                <a:t>FALSE</a:t>
              </a:r>
              <a:endParaRPr lang="en-GB" sz="1600" b="1" dirty="0">
                <a:effectLst/>
                <a:latin typeface="Calibri" panose="020F0502020204030204" pitchFamily="34" charset="0"/>
                <a:cs typeface="Calibri" panose="020F0502020204030204" pitchFamily="34" charset="0"/>
              </a:endParaRPr>
            </a:p>
          </p:txBody>
        </p:sp>
        <p:sp>
          <p:nvSpPr>
            <p:cNvPr id="22" name="TextBox 21">
              <a:extLst>
                <a:ext uri="{FF2B5EF4-FFF2-40B4-BE49-F238E27FC236}">
                  <a16:creationId xmlns:a16="http://schemas.microsoft.com/office/drawing/2014/main" id="{F00285CC-2111-4C7E-93A2-3FC48F4EAE32}"/>
                </a:ext>
              </a:extLst>
            </p:cNvPr>
            <p:cNvSpPr txBox="1"/>
            <p:nvPr/>
          </p:nvSpPr>
          <p:spPr>
            <a:xfrm>
              <a:off x="1290763" y="3507538"/>
              <a:ext cx="790891" cy="338554"/>
            </a:xfrm>
            <a:prstGeom prst="rect">
              <a:avLst/>
            </a:prstGeom>
            <a:noFill/>
          </p:spPr>
          <p:txBody>
            <a:bodyPr wrap="square">
              <a:spAutoFit/>
            </a:bodyPr>
            <a:lstStyle/>
            <a:p>
              <a:pPr algn="ctr"/>
              <a:r>
                <a:rPr lang="en-GB" sz="1600" b="1" dirty="0">
                  <a:latin typeface="Calibri" panose="020F0502020204030204" pitchFamily="34" charset="0"/>
                  <a:cs typeface="Calibri" panose="020F0502020204030204" pitchFamily="34" charset="0"/>
                </a:rPr>
                <a:t>TRUE</a:t>
              </a:r>
              <a:endParaRPr lang="en-GB" sz="1600" b="1" dirty="0">
                <a:effectLst/>
                <a:latin typeface="Calibri" panose="020F0502020204030204" pitchFamily="34" charset="0"/>
                <a:cs typeface="Calibri" panose="020F0502020204030204" pitchFamily="34" charset="0"/>
              </a:endParaRPr>
            </a:p>
          </p:txBody>
        </p:sp>
        <p:sp>
          <p:nvSpPr>
            <p:cNvPr id="23" name="TextBox 22">
              <a:extLst>
                <a:ext uri="{FF2B5EF4-FFF2-40B4-BE49-F238E27FC236}">
                  <a16:creationId xmlns:a16="http://schemas.microsoft.com/office/drawing/2014/main" id="{D077ACC3-AF97-44FC-BEB6-2E083F2E690C}"/>
                </a:ext>
              </a:extLst>
            </p:cNvPr>
            <p:cNvSpPr txBox="1"/>
            <p:nvPr/>
          </p:nvSpPr>
          <p:spPr>
            <a:xfrm>
              <a:off x="1305436" y="4086767"/>
              <a:ext cx="790891" cy="338554"/>
            </a:xfrm>
            <a:prstGeom prst="rect">
              <a:avLst/>
            </a:prstGeom>
            <a:noFill/>
          </p:spPr>
          <p:txBody>
            <a:bodyPr wrap="square">
              <a:spAutoFit/>
            </a:bodyPr>
            <a:lstStyle/>
            <a:p>
              <a:pPr algn="ctr"/>
              <a:r>
                <a:rPr lang="en-GB" sz="1600" b="1" dirty="0">
                  <a:latin typeface="Calibri" panose="020F0502020204030204" pitchFamily="34" charset="0"/>
                  <a:cs typeface="Calibri" panose="020F0502020204030204" pitchFamily="34" charset="0"/>
                </a:rPr>
                <a:t>FALSE</a:t>
              </a:r>
              <a:endParaRPr lang="en-GB" sz="1600" b="1" dirty="0">
                <a:effectLst/>
                <a:latin typeface="Calibri" panose="020F0502020204030204" pitchFamily="34" charset="0"/>
                <a:cs typeface="Calibri" panose="020F0502020204030204" pitchFamily="34" charset="0"/>
              </a:endParaRPr>
            </a:p>
          </p:txBody>
        </p:sp>
      </p:grpSp>
      <p:sp>
        <p:nvSpPr>
          <p:cNvPr id="25" name="TextBox 24">
            <a:extLst>
              <a:ext uri="{FF2B5EF4-FFF2-40B4-BE49-F238E27FC236}">
                <a16:creationId xmlns:a16="http://schemas.microsoft.com/office/drawing/2014/main" id="{8FD3F258-2410-4047-9973-3C0F1D5E2F9E}"/>
              </a:ext>
            </a:extLst>
          </p:cNvPr>
          <p:cNvSpPr txBox="1"/>
          <p:nvPr/>
        </p:nvSpPr>
        <p:spPr>
          <a:xfrm>
            <a:off x="318350" y="2441483"/>
            <a:ext cx="2951806"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 and B: </a:t>
            </a:r>
            <a:r>
              <a:rPr lang="en-GB" dirty="0">
                <a:effectLst/>
                <a:latin typeface="Calibri" panose="020F0502020204030204" pitchFamily="34" charset="0"/>
                <a:cs typeface="Calibri" panose="020F0502020204030204" pitchFamily="34" charset="0"/>
              </a:rPr>
              <a:t>Sarah has a driving license </a:t>
            </a:r>
            <a:r>
              <a:rPr lang="en-GB" b="1" dirty="0">
                <a:effectLst/>
                <a:latin typeface="Calibri" panose="020F0502020204030204" pitchFamily="34" charset="0"/>
                <a:cs typeface="Calibri" panose="020F0502020204030204" pitchFamily="34" charset="0"/>
              </a:rPr>
              <a:t>AND</a:t>
            </a:r>
            <a:r>
              <a:rPr lang="en-GB" dirty="0">
                <a:effectLst/>
                <a:latin typeface="Calibri" panose="020F0502020204030204" pitchFamily="34" charset="0"/>
                <a:cs typeface="Calibri" panose="020F0502020204030204" pitchFamily="34" charset="0"/>
              </a:rPr>
              <a:t> good vision</a:t>
            </a:r>
            <a:endParaRPr lang="en-GB" b="1" dirty="0">
              <a:effectLst/>
              <a:latin typeface="Calibri" panose="020F0502020204030204" pitchFamily="34" charset="0"/>
              <a:cs typeface="Calibri" panose="020F0502020204030204" pitchFamily="34" charset="0"/>
            </a:endParaRPr>
          </a:p>
        </p:txBody>
      </p:sp>
      <p:sp>
        <p:nvSpPr>
          <p:cNvPr id="26" name="TextBox 25">
            <a:extLst>
              <a:ext uri="{FF2B5EF4-FFF2-40B4-BE49-F238E27FC236}">
                <a16:creationId xmlns:a16="http://schemas.microsoft.com/office/drawing/2014/main" id="{0924F198-7014-480F-8244-BF60BE0C357A}"/>
              </a:ext>
            </a:extLst>
          </p:cNvPr>
          <p:cNvSpPr txBox="1"/>
          <p:nvPr/>
        </p:nvSpPr>
        <p:spPr>
          <a:xfrm>
            <a:off x="542836" y="5105163"/>
            <a:ext cx="2096791"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Truth table for AND</a:t>
            </a:r>
          </a:p>
        </p:txBody>
      </p:sp>
      <p:grpSp>
        <p:nvGrpSpPr>
          <p:cNvPr id="27" name="Group 26">
            <a:extLst>
              <a:ext uri="{FF2B5EF4-FFF2-40B4-BE49-F238E27FC236}">
                <a16:creationId xmlns:a16="http://schemas.microsoft.com/office/drawing/2014/main" id="{7A0051D6-8B0F-4D5F-8E0B-842DE0E9FC15}"/>
              </a:ext>
            </a:extLst>
          </p:cNvPr>
          <p:cNvGrpSpPr/>
          <p:nvPr/>
        </p:nvGrpSpPr>
        <p:grpSpPr>
          <a:xfrm>
            <a:off x="3858366" y="3248171"/>
            <a:ext cx="2037104" cy="1684866"/>
            <a:chOff x="1290763" y="2867378"/>
            <a:chExt cx="2037104" cy="1684866"/>
          </a:xfrm>
        </p:grpSpPr>
        <p:grpSp>
          <p:nvGrpSpPr>
            <p:cNvPr id="28" name="Group 27">
              <a:extLst>
                <a:ext uri="{FF2B5EF4-FFF2-40B4-BE49-F238E27FC236}">
                  <a16:creationId xmlns:a16="http://schemas.microsoft.com/office/drawing/2014/main" id="{43916585-5497-405B-B255-B2EC170B2F88}"/>
                </a:ext>
              </a:extLst>
            </p:cNvPr>
            <p:cNvGrpSpPr/>
            <p:nvPr/>
          </p:nvGrpSpPr>
          <p:grpSpPr>
            <a:xfrm>
              <a:off x="1365956" y="2867378"/>
              <a:ext cx="1864019" cy="1684866"/>
              <a:chOff x="1365956" y="2867378"/>
              <a:chExt cx="1864019" cy="1684866"/>
            </a:xfrm>
          </p:grpSpPr>
          <p:sp>
            <p:nvSpPr>
              <p:cNvPr id="38" name="Rectangle 37">
                <a:extLst>
                  <a:ext uri="{FF2B5EF4-FFF2-40B4-BE49-F238E27FC236}">
                    <a16:creationId xmlns:a16="http://schemas.microsoft.com/office/drawing/2014/main" id="{7ADCEC53-D257-413E-9D3A-5418FFFD1457}"/>
                  </a:ext>
                </a:extLst>
              </p:cNvPr>
              <p:cNvSpPr/>
              <p:nvPr/>
            </p:nvSpPr>
            <p:spPr>
              <a:xfrm>
                <a:off x="1365956" y="2867378"/>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9" name="Rectangle 38">
                <a:extLst>
                  <a:ext uri="{FF2B5EF4-FFF2-40B4-BE49-F238E27FC236}">
                    <a16:creationId xmlns:a16="http://schemas.microsoft.com/office/drawing/2014/main" id="{82CFB956-6A38-4671-B62F-D9F5E7E1811D}"/>
                  </a:ext>
                </a:extLst>
              </p:cNvPr>
              <p:cNvSpPr/>
              <p:nvPr/>
            </p:nvSpPr>
            <p:spPr>
              <a:xfrm>
                <a:off x="1986844" y="2867378"/>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0" name="Rectangle 39">
                <a:extLst>
                  <a:ext uri="{FF2B5EF4-FFF2-40B4-BE49-F238E27FC236}">
                    <a16:creationId xmlns:a16="http://schemas.microsoft.com/office/drawing/2014/main" id="{1C6AA549-013C-4388-86D2-3AEA447F3ED2}"/>
                  </a:ext>
                </a:extLst>
              </p:cNvPr>
              <p:cNvSpPr/>
              <p:nvPr/>
            </p:nvSpPr>
            <p:spPr>
              <a:xfrm>
                <a:off x="2607732" y="2867378"/>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1" name="Rectangle 40">
                <a:extLst>
                  <a:ext uri="{FF2B5EF4-FFF2-40B4-BE49-F238E27FC236}">
                    <a16:creationId xmlns:a16="http://schemas.microsoft.com/office/drawing/2014/main" id="{8DD4E218-57B7-49C3-A30F-097959B26FE3}"/>
                  </a:ext>
                </a:extLst>
              </p:cNvPr>
              <p:cNvSpPr/>
              <p:nvPr/>
            </p:nvSpPr>
            <p:spPr>
              <a:xfrm>
                <a:off x="1367311" y="3429000"/>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2" name="Rectangle 41">
                <a:extLst>
                  <a:ext uri="{FF2B5EF4-FFF2-40B4-BE49-F238E27FC236}">
                    <a16:creationId xmlns:a16="http://schemas.microsoft.com/office/drawing/2014/main" id="{71FC64F3-5932-4989-9CC5-3C446505EC35}"/>
                  </a:ext>
                </a:extLst>
              </p:cNvPr>
              <p:cNvSpPr/>
              <p:nvPr/>
            </p:nvSpPr>
            <p:spPr>
              <a:xfrm>
                <a:off x="1988199" y="3429000"/>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3" name="Rectangle 42">
                <a:extLst>
                  <a:ext uri="{FF2B5EF4-FFF2-40B4-BE49-F238E27FC236}">
                    <a16:creationId xmlns:a16="http://schemas.microsoft.com/office/drawing/2014/main" id="{2C5EDA65-63D3-4369-B586-AA396DCC5EE0}"/>
                  </a:ext>
                </a:extLst>
              </p:cNvPr>
              <p:cNvSpPr/>
              <p:nvPr/>
            </p:nvSpPr>
            <p:spPr>
              <a:xfrm>
                <a:off x="2609087" y="3429000"/>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4" name="Rectangle 43">
                <a:extLst>
                  <a:ext uri="{FF2B5EF4-FFF2-40B4-BE49-F238E27FC236}">
                    <a16:creationId xmlns:a16="http://schemas.microsoft.com/office/drawing/2014/main" id="{81E7CAA7-F7BE-4097-A6BB-D4FC363B4910}"/>
                  </a:ext>
                </a:extLst>
              </p:cNvPr>
              <p:cNvSpPr/>
              <p:nvPr/>
            </p:nvSpPr>
            <p:spPr>
              <a:xfrm>
                <a:off x="1365956" y="3990622"/>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5" name="Rectangle 44">
                <a:extLst>
                  <a:ext uri="{FF2B5EF4-FFF2-40B4-BE49-F238E27FC236}">
                    <a16:creationId xmlns:a16="http://schemas.microsoft.com/office/drawing/2014/main" id="{FD546143-33BB-4B63-AF69-91E93AA151B4}"/>
                  </a:ext>
                </a:extLst>
              </p:cNvPr>
              <p:cNvSpPr/>
              <p:nvPr/>
            </p:nvSpPr>
            <p:spPr>
              <a:xfrm>
                <a:off x="1986844" y="3990622"/>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6" name="Rectangle 45">
                <a:extLst>
                  <a:ext uri="{FF2B5EF4-FFF2-40B4-BE49-F238E27FC236}">
                    <a16:creationId xmlns:a16="http://schemas.microsoft.com/office/drawing/2014/main" id="{F412D827-F0B0-4A96-BB7D-25B7F3F60A66}"/>
                  </a:ext>
                </a:extLst>
              </p:cNvPr>
              <p:cNvSpPr/>
              <p:nvPr/>
            </p:nvSpPr>
            <p:spPr>
              <a:xfrm>
                <a:off x="2607732" y="3990622"/>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29" name="TextBox 28">
              <a:extLst>
                <a:ext uri="{FF2B5EF4-FFF2-40B4-BE49-F238E27FC236}">
                  <a16:creationId xmlns:a16="http://schemas.microsoft.com/office/drawing/2014/main" id="{BB956B05-52C9-4AB8-89AE-4BC57927081B}"/>
                </a:ext>
              </a:extLst>
            </p:cNvPr>
            <p:cNvSpPr txBox="1"/>
            <p:nvPr/>
          </p:nvSpPr>
          <p:spPr>
            <a:xfrm>
              <a:off x="2522730" y="3507538"/>
              <a:ext cx="790891" cy="338554"/>
            </a:xfrm>
            <a:prstGeom prst="rect">
              <a:avLst/>
            </a:prstGeom>
            <a:noFill/>
          </p:spPr>
          <p:txBody>
            <a:bodyPr wrap="square">
              <a:spAutoFit/>
            </a:bodyPr>
            <a:lstStyle/>
            <a:p>
              <a:pPr algn="ctr"/>
              <a:r>
                <a:rPr lang="en-GB" sz="1600" b="1" dirty="0">
                  <a:solidFill>
                    <a:srgbClr val="00B050"/>
                  </a:solidFill>
                  <a:effectLst/>
                  <a:latin typeface="Calibri" panose="020F0502020204030204" pitchFamily="34" charset="0"/>
                  <a:cs typeface="Calibri" panose="020F0502020204030204" pitchFamily="34" charset="0"/>
                </a:rPr>
                <a:t>TRUE</a:t>
              </a:r>
            </a:p>
          </p:txBody>
        </p:sp>
        <p:sp>
          <p:nvSpPr>
            <p:cNvPr id="30" name="TextBox 29">
              <a:extLst>
                <a:ext uri="{FF2B5EF4-FFF2-40B4-BE49-F238E27FC236}">
                  <a16:creationId xmlns:a16="http://schemas.microsoft.com/office/drawing/2014/main" id="{EF3FDF68-7D8B-47A1-A1F9-CF93E4909A6C}"/>
                </a:ext>
              </a:extLst>
            </p:cNvPr>
            <p:cNvSpPr txBox="1"/>
            <p:nvPr/>
          </p:nvSpPr>
          <p:spPr>
            <a:xfrm>
              <a:off x="1901842" y="3507538"/>
              <a:ext cx="790891" cy="338554"/>
            </a:xfrm>
            <a:prstGeom prst="rect">
              <a:avLst/>
            </a:prstGeom>
            <a:noFill/>
          </p:spPr>
          <p:txBody>
            <a:bodyPr wrap="square">
              <a:spAutoFit/>
            </a:bodyPr>
            <a:lstStyle/>
            <a:p>
              <a:pPr algn="ctr"/>
              <a:r>
                <a:rPr lang="en-GB" sz="1600" b="1" dirty="0">
                  <a:solidFill>
                    <a:srgbClr val="00B050"/>
                  </a:solidFill>
                  <a:effectLst/>
                  <a:latin typeface="Calibri" panose="020F0502020204030204" pitchFamily="34" charset="0"/>
                  <a:cs typeface="Calibri" panose="020F0502020204030204" pitchFamily="34" charset="0"/>
                </a:rPr>
                <a:t>TRUE</a:t>
              </a:r>
            </a:p>
          </p:txBody>
        </p:sp>
        <p:sp>
          <p:nvSpPr>
            <p:cNvPr id="31" name="TextBox 30">
              <a:extLst>
                <a:ext uri="{FF2B5EF4-FFF2-40B4-BE49-F238E27FC236}">
                  <a16:creationId xmlns:a16="http://schemas.microsoft.com/office/drawing/2014/main" id="{688980B1-5C15-4FE6-B6F6-5B6A4F706A83}"/>
                </a:ext>
              </a:extLst>
            </p:cNvPr>
            <p:cNvSpPr txBox="1"/>
            <p:nvPr/>
          </p:nvSpPr>
          <p:spPr>
            <a:xfrm>
              <a:off x="2522729" y="4099068"/>
              <a:ext cx="790891" cy="338554"/>
            </a:xfrm>
            <a:prstGeom prst="rect">
              <a:avLst/>
            </a:prstGeom>
            <a:noFill/>
          </p:spPr>
          <p:txBody>
            <a:bodyPr wrap="square">
              <a:spAutoFit/>
            </a:bodyPr>
            <a:lstStyle/>
            <a:p>
              <a:pPr algn="ctr"/>
              <a:r>
                <a:rPr lang="en-GB" sz="1600" b="1" dirty="0">
                  <a:solidFill>
                    <a:srgbClr val="FF0000"/>
                  </a:solidFill>
                  <a:effectLst/>
                  <a:latin typeface="Calibri" panose="020F0502020204030204" pitchFamily="34" charset="0"/>
                  <a:cs typeface="Calibri" panose="020F0502020204030204" pitchFamily="34" charset="0"/>
                </a:rPr>
                <a:t>FALSE</a:t>
              </a:r>
            </a:p>
          </p:txBody>
        </p:sp>
        <p:sp>
          <p:nvSpPr>
            <p:cNvPr id="32" name="TextBox 31">
              <a:extLst>
                <a:ext uri="{FF2B5EF4-FFF2-40B4-BE49-F238E27FC236}">
                  <a16:creationId xmlns:a16="http://schemas.microsoft.com/office/drawing/2014/main" id="{65D2CB87-049E-4685-B498-6CDFCD5ED54D}"/>
                </a:ext>
              </a:extLst>
            </p:cNvPr>
            <p:cNvSpPr txBox="1"/>
            <p:nvPr/>
          </p:nvSpPr>
          <p:spPr>
            <a:xfrm>
              <a:off x="1891993" y="4086767"/>
              <a:ext cx="790891" cy="338554"/>
            </a:xfrm>
            <a:prstGeom prst="rect">
              <a:avLst/>
            </a:prstGeom>
            <a:noFill/>
          </p:spPr>
          <p:txBody>
            <a:bodyPr wrap="square">
              <a:spAutoFit/>
            </a:bodyPr>
            <a:lstStyle/>
            <a:p>
              <a:pPr algn="ctr"/>
              <a:r>
                <a:rPr lang="en-GB" sz="1600" b="1" dirty="0">
                  <a:solidFill>
                    <a:srgbClr val="00B050"/>
                  </a:solidFill>
                  <a:effectLst/>
                  <a:latin typeface="Calibri" panose="020F0502020204030204" pitchFamily="34" charset="0"/>
                  <a:cs typeface="Calibri" panose="020F0502020204030204" pitchFamily="34" charset="0"/>
                </a:rPr>
                <a:t>TRUE</a:t>
              </a:r>
            </a:p>
          </p:txBody>
        </p:sp>
        <p:sp>
          <p:nvSpPr>
            <p:cNvPr id="33" name="TextBox 32">
              <a:extLst>
                <a:ext uri="{FF2B5EF4-FFF2-40B4-BE49-F238E27FC236}">
                  <a16:creationId xmlns:a16="http://schemas.microsoft.com/office/drawing/2014/main" id="{B035585F-9680-40D8-BAAA-E5CBACB2A373}"/>
                </a:ext>
              </a:extLst>
            </p:cNvPr>
            <p:cNvSpPr txBox="1"/>
            <p:nvPr/>
          </p:nvSpPr>
          <p:spPr>
            <a:xfrm>
              <a:off x="1290763" y="2896702"/>
              <a:ext cx="790891" cy="461665"/>
            </a:xfrm>
            <a:prstGeom prst="rect">
              <a:avLst/>
            </a:prstGeom>
            <a:noFill/>
          </p:spPr>
          <p:txBody>
            <a:bodyPr wrap="square">
              <a:spAutoFit/>
            </a:bodyPr>
            <a:lstStyle/>
            <a:p>
              <a:pPr algn="ctr"/>
              <a:r>
                <a:rPr lang="en-GB" sz="2400" b="1" dirty="0">
                  <a:effectLst/>
                  <a:latin typeface="Calibri" panose="020F0502020204030204" pitchFamily="34" charset="0"/>
                  <a:cs typeface="Calibri" panose="020F0502020204030204" pitchFamily="34" charset="0"/>
                </a:rPr>
                <a:t>OR</a:t>
              </a:r>
            </a:p>
          </p:txBody>
        </p:sp>
        <p:sp>
          <p:nvSpPr>
            <p:cNvPr id="34" name="TextBox 33">
              <a:extLst>
                <a:ext uri="{FF2B5EF4-FFF2-40B4-BE49-F238E27FC236}">
                  <a16:creationId xmlns:a16="http://schemas.microsoft.com/office/drawing/2014/main" id="{B3E4B32F-CF3D-44FF-9B0C-4EB431AEEE4F}"/>
                </a:ext>
              </a:extLst>
            </p:cNvPr>
            <p:cNvSpPr txBox="1"/>
            <p:nvPr/>
          </p:nvSpPr>
          <p:spPr>
            <a:xfrm>
              <a:off x="1903567" y="2962797"/>
              <a:ext cx="790891" cy="338554"/>
            </a:xfrm>
            <a:prstGeom prst="rect">
              <a:avLst/>
            </a:prstGeom>
            <a:noFill/>
          </p:spPr>
          <p:txBody>
            <a:bodyPr wrap="square">
              <a:spAutoFit/>
            </a:bodyPr>
            <a:lstStyle/>
            <a:p>
              <a:pPr algn="ctr"/>
              <a:r>
                <a:rPr lang="en-GB" sz="1600" b="1" dirty="0">
                  <a:effectLst/>
                  <a:latin typeface="Calibri" panose="020F0502020204030204" pitchFamily="34" charset="0"/>
                  <a:cs typeface="Calibri" panose="020F0502020204030204" pitchFamily="34" charset="0"/>
                </a:rPr>
                <a:t>TRUE</a:t>
              </a:r>
            </a:p>
          </p:txBody>
        </p:sp>
        <p:sp>
          <p:nvSpPr>
            <p:cNvPr id="35" name="TextBox 34">
              <a:extLst>
                <a:ext uri="{FF2B5EF4-FFF2-40B4-BE49-F238E27FC236}">
                  <a16:creationId xmlns:a16="http://schemas.microsoft.com/office/drawing/2014/main" id="{35A34FD0-9D71-4FB8-BA06-D964A3D8EF0B}"/>
                </a:ext>
              </a:extLst>
            </p:cNvPr>
            <p:cNvSpPr txBox="1"/>
            <p:nvPr/>
          </p:nvSpPr>
          <p:spPr>
            <a:xfrm>
              <a:off x="2536976" y="2963523"/>
              <a:ext cx="790891" cy="338554"/>
            </a:xfrm>
            <a:prstGeom prst="rect">
              <a:avLst/>
            </a:prstGeom>
            <a:noFill/>
          </p:spPr>
          <p:txBody>
            <a:bodyPr wrap="square">
              <a:spAutoFit/>
            </a:bodyPr>
            <a:lstStyle/>
            <a:p>
              <a:pPr algn="ctr"/>
              <a:r>
                <a:rPr lang="en-GB" sz="1600" b="1" dirty="0">
                  <a:latin typeface="Calibri" panose="020F0502020204030204" pitchFamily="34" charset="0"/>
                  <a:cs typeface="Calibri" panose="020F0502020204030204" pitchFamily="34" charset="0"/>
                </a:rPr>
                <a:t>FALSE</a:t>
              </a:r>
              <a:endParaRPr lang="en-GB" sz="1600" b="1" dirty="0">
                <a:effectLst/>
                <a:latin typeface="Calibri" panose="020F0502020204030204" pitchFamily="34" charset="0"/>
                <a:cs typeface="Calibri" panose="020F0502020204030204" pitchFamily="34" charset="0"/>
              </a:endParaRPr>
            </a:p>
          </p:txBody>
        </p:sp>
        <p:sp>
          <p:nvSpPr>
            <p:cNvPr id="36" name="TextBox 35">
              <a:extLst>
                <a:ext uri="{FF2B5EF4-FFF2-40B4-BE49-F238E27FC236}">
                  <a16:creationId xmlns:a16="http://schemas.microsoft.com/office/drawing/2014/main" id="{547068D6-FA9C-4CA6-BAF4-11D6A622444F}"/>
                </a:ext>
              </a:extLst>
            </p:cNvPr>
            <p:cNvSpPr txBox="1"/>
            <p:nvPr/>
          </p:nvSpPr>
          <p:spPr>
            <a:xfrm>
              <a:off x="1290763" y="3507538"/>
              <a:ext cx="790891" cy="338554"/>
            </a:xfrm>
            <a:prstGeom prst="rect">
              <a:avLst/>
            </a:prstGeom>
            <a:noFill/>
          </p:spPr>
          <p:txBody>
            <a:bodyPr wrap="square">
              <a:spAutoFit/>
            </a:bodyPr>
            <a:lstStyle/>
            <a:p>
              <a:pPr algn="ctr"/>
              <a:r>
                <a:rPr lang="en-GB" sz="1600" b="1" dirty="0">
                  <a:latin typeface="Calibri" panose="020F0502020204030204" pitchFamily="34" charset="0"/>
                  <a:cs typeface="Calibri" panose="020F0502020204030204" pitchFamily="34" charset="0"/>
                </a:rPr>
                <a:t>TRUE</a:t>
              </a:r>
              <a:endParaRPr lang="en-GB" sz="1600" b="1" dirty="0">
                <a:effectLst/>
                <a:latin typeface="Calibri" panose="020F0502020204030204" pitchFamily="34" charset="0"/>
                <a:cs typeface="Calibri" panose="020F0502020204030204" pitchFamily="34" charset="0"/>
              </a:endParaRPr>
            </a:p>
          </p:txBody>
        </p:sp>
        <p:sp>
          <p:nvSpPr>
            <p:cNvPr id="37" name="TextBox 36">
              <a:extLst>
                <a:ext uri="{FF2B5EF4-FFF2-40B4-BE49-F238E27FC236}">
                  <a16:creationId xmlns:a16="http://schemas.microsoft.com/office/drawing/2014/main" id="{6B45BB04-4ED1-4D11-9357-5A151E553730}"/>
                </a:ext>
              </a:extLst>
            </p:cNvPr>
            <p:cNvSpPr txBox="1"/>
            <p:nvPr/>
          </p:nvSpPr>
          <p:spPr>
            <a:xfrm>
              <a:off x="1305436" y="4086767"/>
              <a:ext cx="790891" cy="338554"/>
            </a:xfrm>
            <a:prstGeom prst="rect">
              <a:avLst/>
            </a:prstGeom>
            <a:noFill/>
          </p:spPr>
          <p:txBody>
            <a:bodyPr wrap="square">
              <a:spAutoFit/>
            </a:bodyPr>
            <a:lstStyle/>
            <a:p>
              <a:pPr algn="ctr"/>
              <a:r>
                <a:rPr lang="en-GB" sz="1600" b="1" dirty="0">
                  <a:latin typeface="Calibri" panose="020F0502020204030204" pitchFamily="34" charset="0"/>
                  <a:cs typeface="Calibri" panose="020F0502020204030204" pitchFamily="34" charset="0"/>
                </a:rPr>
                <a:t>FALSE</a:t>
              </a:r>
              <a:endParaRPr lang="en-GB" sz="1600" b="1" dirty="0">
                <a:effectLst/>
                <a:latin typeface="Calibri" panose="020F0502020204030204" pitchFamily="34" charset="0"/>
                <a:cs typeface="Calibri" panose="020F0502020204030204" pitchFamily="34" charset="0"/>
              </a:endParaRPr>
            </a:p>
          </p:txBody>
        </p:sp>
      </p:grpSp>
      <p:sp>
        <p:nvSpPr>
          <p:cNvPr id="47" name="TextBox 46">
            <a:extLst>
              <a:ext uri="{FF2B5EF4-FFF2-40B4-BE49-F238E27FC236}">
                <a16:creationId xmlns:a16="http://schemas.microsoft.com/office/drawing/2014/main" id="{A6DE2D78-2905-41E2-99EB-F41CDB77FCCF}"/>
              </a:ext>
            </a:extLst>
          </p:cNvPr>
          <p:cNvSpPr txBox="1"/>
          <p:nvPr/>
        </p:nvSpPr>
        <p:spPr>
          <a:xfrm>
            <a:off x="3592008" y="2428737"/>
            <a:ext cx="2951806"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 or B: </a:t>
            </a:r>
            <a:r>
              <a:rPr lang="en-GB" dirty="0">
                <a:effectLst/>
                <a:latin typeface="Calibri" panose="020F0502020204030204" pitchFamily="34" charset="0"/>
                <a:cs typeface="Calibri" panose="020F0502020204030204" pitchFamily="34" charset="0"/>
              </a:rPr>
              <a:t>Sarah has a driving license </a:t>
            </a:r>
            <a:r>
              <a:rPr lang="en-GB" b="1" dirty="0">
                <a:effectLst/>
                <a:latin typeface="Calibri" panose="020F0502020204030204" pitchFamily="34" charset="0"/>
                <a:cs typeface="Calibri" panose="020F0502020204030204" pitchFamily="34" charset="0"/>
              </a:rPr>
              <a:t>OR</a:t>
            </a:r>
            <a:r>
              <a:rPr lang="en-GB" dirty="0">
                <a:effectLst/>
                <a:latin typeface="Calibri" panose="020F0502020204030204" pitchFamily="34" charset="0"/>
                <a:cs typeface="Calibri" panose="020F0502020204030204" pitchFamily="34" charset="0"/>
              </a:rPr>
              <a:t> good vision</a:t>
            </a:r>
            <a:endParaRPr lang="en-GB" b="1" dirty="0">
              <a:effectLst/>
              <a:latin typeface="Calibri" panose="020F0502020204030204" pitchFamily="34" charset="0"/>
              <a:cs typeface="Calibri" panose="020F0502020204030204" pitchFamily="34" charset="0"/>
            </a:endParaRPr>
          </a:p>
        </p:txBody>
      </p:sp>
      <p:sp>
        <p:nvSpPr>
          <p:cNvPr id="48" name="TextBox 47">
            <a:extLst>
              <a:ext uri="{FF2B5EF4-FFF2-40B4-BE49-F238E27FC236}">
                <a16:creationId xmlns:a16="http://schemas.microsoft.com/office/drawing/2014/main" id="{72D931EE-2264-4909-B78C-F0F96023568E}"/>
              </a:ext>
            </a:extLst>
          </p:cNvPr>
          <p:cNvSpPr txBox="1"/>
          <p:nvPr/>
        </p:nvSpPr>
        <p:spPr>
          <a:xfrm>
            <a:off x="3816494" y="5092417"/>
            <a:ext cx="2096791"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Truth table for OR</a:t>
            </a:r>
          </a:p>
        </p:txBody>
      </p:sp>
      <p:sp>
        <p:nvSpPr>
          <p:cNvPr id="69" name="TextBox 68">
            <a:extLst>
              <a:ext uri="{FF2B5EF4-FFF2-40B4-BE49-F238E27FC236}">
                <a16:creationId xmlns:a16="http://schemas.microsoft.com/office/drawing/2014/main" id="{E9F95851-8361-4C14-B54F-6E52C9D25364}"/>
              </a:ext>
            </a:extLst>
          </p:cNvPr>
          <p:cNvSpPr txBox="1"/>
          <p:nvPr/>
        </p:nvSpPr>
        <p:spPr>
          <a:xfrm>
            <a:off x="6804859" y="2414332"/>
            <a:ext cx="2951806"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Not A, Not B</a:t>
            </a:r>
          </a:p>
        </p:txBody>
      </p:sp>
      <p:sp>
        <p:nvSpPr>
          <p:cNvPr id="71" name="TextBox 70">
            <a:extLst>
              <a:ext uri="{FF2B5EF4-FFF2-40B4-BE49-F238E27FC236}">
                <a16:creationId xmlns:a16="http://schemas.microsoft.com/office/drawing/2014/main" id="{7E8B8173-FCE2-4B07-B82C-EE36A6AC27D1}"/>
              </a:ext>
            </a:extLst>
          </p:cNvPr>
          <p:cNvSpPr txBox="1"/>
          <p:nvPr/>
        </p:nvSpPr>
        <p:spPr>
          <a:xfrm>
            <a:off x="544145" y="5499726"/>
            <a:ext cx="2523147" cy="369332"/>
          </a:xfrm>
          <a:prstGeom prst="rect">
            <a:avLst/>
          </a:prstGeom>
          <a:noFill/>
        </p:spPr>
        <p:txBody>
          <a:bodyPr wrap="square">
            <a:spAutoFit/>
          </a:bodyPr>
          <a:lstStyle/>
          <a:p>
            <a:r>
              <a:rPr lang="en-GB" b="1" dirty="0">
                <a:solidFill>
                  <a:srgbClr val="00B050"/>
                </a:solidFill>
                <a:effectLst/>
                <a:latin typeface="Calibri" panose="020F0502020204030204" pitchFamily="34" charset="0"/>
                <a:cs typeface="Calibri" panose="020F0502020204030204" pitchFamily="34" charset="0"/>
              </a:rPr>
              <a:t>True</a:t>
            </a:r>
            <a:r>
              <a:rPr lang="en-GB" b="1" dirty="0">
                <a:effectLst/>
                <a:latin typeface="Calibri" panose="020F0502020204030204" pitchFamily="34" charset="0"/>
                <a:cs typeface="Calibri" panose="020F0502020204030204" pitchFamily="34" charset="0"/>
              </a:rPr>
              <a:t> when ALL are </a:t>
            </a:r>
            <a:r>
              <a:rPr lang="en-GB" b="1" dirty="0">
                <a:solidFill>
                  <a:srgbClr val="00B050"/>
                </a:solidFill>
                <a:effectLst/>
                <a:latin typeface="Calibri" panose="020F0502020204030204" pitchFamily="34" charset="0"/>
                <a:cs typeface="Calibri" panose="020F0502020204030204" pitchFamily="34" charset="0"/>
              </a:rPr>
              <a:t>true</a:t>
            </a:r>
          </a:p>
        </p:txBody>
      </p:sp>
      <p:sp>
        <p:nvSpPr>
          <p:cNvPr id="72" name="TextBox 71">
            <a:extLst>
              <a:ext uri="{FF2B5EF4-FFF2-40B4-BE49-F238E27FC236}">
                <a16:creationId xmlns:a16="http://schemas.microsoft.com/office/drawing/2014/main" id="{F2057CB5-3A75-4738-A635-16AE9EAEC8CB}"/>
              </a:ext>
            </a:extLst>
          </p:cNvPr>
          <p:cNvSpPr txBox="1"/>
          <p:nvPr/>
        </p:nvSpPr>
        <p:spPr>
          <a:xfrm>
            <a:off x="3806337" y="5514982"/>
            <a:ext cx="2523147" cy="369332"/>
          </a:xfrm>
          <a:prstGeom prst="rect">
            <a:avLst/>
          </a:prstGeom>
          <a:noFill/>
        </p:spPr>
        <p:txBody>
          <a:bodyPr wrap="square">
            <a:spAutoFit/>
          </a:bodyPr>
          <a:lstStyle/>
          <a:p>
            <a:r>
              <a:rPr lang="en-GB" b="1" dirty="0">
                <a:solidFill>
                  <a:srgbClr val="00B050"/>
                </a:solidFill>
                <a:effectLst/>
                <a:latin typeface="Calibri" panose="020F0502020204030204" pitchFamily="34" charset="0"/>
                <a:cs typeface="Calibri" panose="020F0502020204030204" pitchFamily="34" charset="0"/>
              </a:rPr>
              <a:t>True</a:t>
            </a:r>
            <a:r>
              <a:rPr lang="en-GB" b="1" dirty="0">
                <a:effectLst/>
                <a:latin typeface="Calibri" panose="020F0502020204030204" pitchFamily="34" charset="0"/>
                <a:cs typeface="Calibri" panose="020F0502020204030204" pitchFamily="34" charset="0"/>
              </a:rPr>
              <a:t> when ONE is </a:t>
            </a:r>
            <a:r>
              <a:rPr lang="en-GB" b="1" dirty="0">
                <a:solidFill>
                  <a:srgbClr val="00B050"/>
                </a:solidFill>
                <a:effectLst/>
                <a:latin typeface="Calibri" panose="020F0502020204030204" pitchFamily="34" charset="0"/>
                <a:cs typeface="Calibri" panose="020F0502020204030204" pitchFamily="34" charset="0"/>
              </a:rPr>
              <a:t>true</a:t>
            </a:r>
          </a:p>
        </p:txBody>
      </p:sp>
      <p:sp>
        <p:nvSpPr>
          <p:cNvPr id="73" name="TextBox 72">
            <a:extLst>
              <a:ext uri="{FF2B5EF4-FFF2-40B4-BE49-F238E27FC236}">
                <a16:creationId xmlns:a16="http://schemas.microsoft.com/office/drawing/2014/main" id="{4E98BC8A-EEA1-4480-B53E-D80618E2A5D8}"/>
              </a:ext>
            </a:extLst>
          </p:cNvPr>
          <p:cNvSpPr txBox="1"/>
          <p:nvPr/>
        </p:nvSpPr>
        <p:spPr>
          <a:xfrm>
            <a:off x="6804859" y="2991753"/>
            <a:ext cx="2523147"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Inverts</a:t>
            </a:r>
            <a:r>
              <a:rPr lang="en-GB" b="1" dirty="0">
                <a:solidFill>
                  <a:srgbClr val="00B050"/>
                </a:solidFill>
                <a:effectLst/>
                <a:latin typeface="Calibri" panose="020F0502020204030204" pitchFamily="34" charset="0"/>
                <a:cs typeface="Calibri" panose="020F0502020204030204" pitchFamily="34" charset="0"/>
              </a:rPr>
              <a:t> true</a:t>
            </a:r>
            <a:r>
              <a:rPr lang="en-GB" b="1" dirty="0">
                <a:effectLst/>
                <a:latin typeface="Calibri" panose="020F0502020204030204" pitchFamily="34" charset="0"/>
                <a:cs typeface="Calibri" panose="020F0502020204030204" pitchFamily="34" charset="0"/>
              </a:rPr>
              <a:t>/</a:t>
            </a:r>
            <a:r>
              <a:rPr lang="en-GB" b="1" dirty="0">
                <a:solidFill>
                  <a:srgbClr val="FF0000"/>
                </a:solidFill>
                <a:effectLst/>
                <a:latin typeface="Calibri" panose="020F0502020204030204" pitchFamily="34" charset="0"/>
                <a:cs typeface="Calibri" panose="020F0502020204030204" pitchFamily="34" charset="0"/>
              </a:rPr>
              <a:t>false</a:t>
            </a:r>
            <a:r>
              <a:rPr lang="en-GB" b="1" dirty="0">
                <a:effectLst/>
                <a:latin typeface="Calibri" panose="020F0502020204030204" pitchFamily="34" charset="0"/>
                <a:cs typeface="Calibri" panose="020F0502020204030204" pitchFamily="34" charset="0"/>
              </a:rPr>
              <a:t> value.</a:t>
            </a:r>
            <a:endParaRPr lang="en-GB" b="1" dirty="0">
              <a:solidFill>
                <a:srgbClr val="00B050"/>
              </a:solidFill>
              <a:effectLst/>
              <a:latin typeface="Calibri" panose="020F0502020204030204" pitchFamily="34" charset="0"/>
              <a:cs typeface="Calibri" panose="020F0502020204030204" pitchFamily="34" charset="0"/>
            </a:endParaRPr>
          </a:p>
        </p:txBody>
      </p:sp>
      <p:sp>
        <p:nvSpPr>
          <p:cNvPr id="74" name="TextBox 73">
            <a:extLst>
              <a:ext uri="{FF2B5EF4-FFF2-40B4-BE49-F238E27FC236}">
                <a16:creationId xmlns:a16="http://schemas.microsoft.com/office/drawing/2014/main" id="{9D4B8B53-0912-40E4-8337-F39805C37AD9}"/>
              </a:ext>
            </a:extLst>
          </p:cNvPr>
          <p:cNvSpPr txBox="1"/>
          <p:nvPr/>
        </p:nvSpPr>
        <p:spPr>
          <a:xfrm>
            <a:off x="1668345" y="6151072"/>
            <a:ext cx="3249674" cy="369332"/>
          </a:xfrm>
          <a:prstGeom prst="rect">
            <a:avLst/>
          </a:prstGeom>
          <a:noFill/>
        </p:spPr>
        <p:txBody>
          <a:bodyPr wrap="square">
            <a:spAutoFit/>
          </a:bodyPr>
          <a:lstStyle/>
          <a:p>
            <a:r>
              <a:rPr lang="en-GB" b="1" dirty="0">
                <a:solidFill>
                  <a:srgbClr val="FF0000"/>
                </a:solidFill>
                <a:latin typeface="Calibri" panose="020F0502020204030204" pitchFamily="34" charset="0"/>
                <a:cs typeface="Calibri" panose="020F0502020204030204" pitchFamily="34" charset="0"/>
              </a:rPr>
              <a:t>No matter how many variables</a:t>
            </a:r>
            <a:endParaRPr lang="en-GB" b="1" dirty="0">
              <a:solidFill>
                <a:srgbClr val="FF0000"/>
              </a:solidFill>
              <a:effectLst/>
              <a:latin typeface="Calibri" panose="020F0502020204030204" pitchFamily="34" charset="0"/>
              <a:cs typeface="Calibri" panose="020F0502020204030204" pitchFamily="34" charset="0"/>
            </a:endParaRPr>
          </a:p>
        </p:txBody>
      </p:sp>
      <p:sp>
        <p:nvSpPr>
          <p:cNvPr id="75" name="Arc 74">
            <a:extLst>
              <a:ext uri="{FF2B5EF4-FFF2-40B4-BE49-F238E27FC236}">
                <a16:creationId xmlns:a16="http://schemas.microsoft.com/office/drawing/2014/main" id="{B58444A0-D488-4B38-AC75-71283C70A139}"/>
              </a:ext>
            </a:extLst>
          </p:cNvPr>
          <p:cNvSpPr/>
          <p:nvPr/>
        </p:nvSpPr>
        <p:spPr>
          <a:xfrm flipH="1" flipV="1">
            <a:off x="1406033" y="5298541"/>
            <a:ext cx="550744" cy="1025547"/>
          </a:xfrm>
          <a:prstGeom prst="arc">
            <a:avLst/>
          </a:prstGeom>
          <a:ln w="28575">
            <a:solidFill>
              <a:srgbClr val="FF0000"/>
            </a:solidFill>
            <a:headEnd type="none" w="med" len="lg"/>
            <a:tail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76" name="Arc 75">
            <a:extLst>
              <a:ext uri="{FF2B5EF4-FFF2-40B4-BE49-F238E27FC236}">
                <a16:creationId xmlns:a16="http://schemas.microsoft.com/office/drawing/2014/main" id="{F3F44A4F-1D1B-4A19-ADB6-B4B01EB73869}"/>
              </a:ext>
            </a:extLst>
          </p:cNvPr>
          <p:cNvSpPr/>
          <p:nvPr/>
        </p:nvSpPr>
        <p:spPr>
          <a:xfrm flipV="1">
            <a:off x="4442887" y="5315945"/>
            <a:ext cx="647570" cy="1025547"/>
          </a:xfrm>
          <a:prstGeom prst="arc">
            <a:avLst/>
          </a:prstGeom>
          <a:ln w="28575">
            <a:solidFill>
              <a:srgbClr val="FF0000"/>
            </a:solidFill>
            <a:headEnd type="none" w="med" len="lg"/>
            <a:tail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77" name="Arc 76">
            <a:extLst>
              <a:ext uri="{FF2B5EF4-FFF2-40B4-BE49-F238E27FC236}">
                <a16:creationId xmlns:a16="http://schemas.microsoft.com/office/drawing/2014/main" id="{983CA02F-23ED-46A2-AC21-E8422105147C}"/>
              </a:ext>
            </a:extLst>
          </p:cNvPr>
          <p:cNvSpPr/>
          <p:nvPr/>
        </p:nvSpPr>
        <p:spPr>
          <a:xfrm flipH="1" flipV="1">
            <a:off x="1675622" y="855453"/>
            <a:ext cx="550744" cy="1025547"/>
          </a:xfrm>
          <a:prstGeom prst="arc">
            <a:avLst/>
          </a:prstGeom>
          <a:ln w="28575">
            <a:solidFill>
              <a:srgbClr val="FF0000"/>
            </a:solidFill>
            <a:headEnd type="none" w="med" len="lg"/>
            <a:tail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Tree>
    <p:extLst>
      <p:ext uri="{BB962C8B-B14F-4D97-AF65-F5344CB8AC3E}">
        <p14:creationId xmlns:p14="http://schemas.microsoft.com/office/powerpoint/2010/main" val="20715373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B505F70-FFC6-4F1A-B073-68A5E58C37A4}"/>
              </a:ext>
            </a:extLst>
          </p:cNvPr>
          <p:cNvSpPr txBox="1"/>
          <p:nvPr/>
        </p:nvSpPr>
        <p:spPr>
          <a:xfrm>
            <a:off x="1273258" y="2976917"/>
            <a:ext cx="515455"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a:t>
            </a:r>
          </a:p>
        </p:txBody>
      </p:sp>
      <p:sp>
        <p:nvSpPr>
          <p:cNvPr id="3" name="TextBox 2">
            <a:extLst>
              <a:ext uri="{FF2B5EF4-FFF2-40B4-BE49-F238E27FC236}">
                <a16:creationId xmlns:a16="http://schemas.microsoft.com/office/drawing/2014/main" id="{68F4637C-8E71-410C-AE9E-ACD9D5EF3D7E}"/>
              </a:ext>
            </a:extLst>
          </p:cNvPr>
          <p:cNvSpPr txBox="1"/>
          <p:nvPr/>
        </p:nvSpPr>
        <p:spPr>
          <a:xfrm>
            <a:off x="431817" y="527624"/>
            <a:ext cx="4950109" cy="369332"/>
          </a:xfrm>
          <a:prstGeom prst="rect">
            <a:avLst/>
          </a:prstGeom>
          <a:noFill/>
        </p:spPr>
        <p:txBody>
          <a:bodyPr wrap="square">
            <a:spAutoFit/>
          </a:bodyPr>
          <a:lstStyle/>
          <a:p>
            <a:r>
              <a:rPr lang="en-GB" b="1" dirty="0">
                <a:solidFill>
                  <a:srgbClr val="FF0000"/>
                </a:solidFill>
                <a:effectLst/>
                <a:latin typeface="Calibri" panose="020F0502020204030204" pitchFamily="34" charset="0"/>
                <a:cs typeface="Calibri" panose="020F0502020204030204" pitchFamily="34" charset="0"/>
              </a:rPr>
              <a:t>Boolean Variables that can be TRUE or FALSE</a:t>
            </a:r>
          </a:p>
        </p:txBody>
      </p:sp>
      <p:sp>
        <p:nvSpPr>
          <p:cNvPr id="4" name="TextBox 3">
            <a:extLst>
              <a:ext uri="{FF2B5EF4-FFF2-40B4-BE49-F238E27FC236}">
                <a16:creationId xmlns:a16="http://schemas.microsoft.com/office/drawing/2014/main" id="{9EB4D1A7-9BCF-4823-81EB-64F39EC88C4B}"/>
              </a:ext>
            </a:extLst>
          </p:cNvPr>
          <p:cNvSpPr txBox="1"/>
          <p:nvPr/>
        </p:nvSpPr>
        <p:spPr>
          <a:xfrm>
            <a:off x="3879568" y="927734"/>
            <a:ext cx="790891" cy="338554"/>
          </a:xfrm>
          <a:prstGeom prst="rect">
            <a:avLst/>
          </a:prstGeom>
          <a:noFill/>
        </p:spPr>
        <p:txBody>
          <a:bodyPr wrap="square">
            <a:spAutoFit/>
          </a:bodyPr>
          <a:lstStyle/>
          <a:p>
            <a:pPr algn="ctr"/>
            <a:r>
              <a:rPr lang="en-GB" sz="1600" b="1" dirty="0">
                <a:solidFill>
                  <a:srgbClr val="FF0000"/>
                </a:solidFill>
                <a:effectLst/>
                <a:latin typeface="Calibri" panose="020F0502020204030204" pitchFamily="34" charset="0"/>
                <a:cs typeface="Calibri" panose="020F0502020204030204" pitchFamily="34" charset="0"/>
              </a:rPr>
              <a:t>FALSE</a:t>
            </a:r>
          </a:p>
        </p:txBody>
      </p:sp>
      <p:sp>
        <p:nvSpPr>
          <p:cNvPr id="5" name="TextBox 4">
            <a:extLst>
              <a:ext uri="{FF2B5EF4-FFF2-40B4-BE49-F238E27FC236}">
                <a16:creationId xmlns:a16="http://schemas.microsoft.com/office/drawing/2014/main" id="{9EDFE10C-59FD-46BB-8505-707D283A184B}"/>
              </a:ext>
            </a:extLst>
          </p:cNvPr>
          <p:cNvSpPr txBox="1"/>
          <p:nvPr/>
        </p:nvSpPr>
        <p:spPr>
          <a:xfrm>
            <a:off x="3879568" y="1204733"/>
            <a:ext cx="790891" cy="338554"/>
          </a:xfrm>
          <a:prstGeom prst="rect">
            <a:avLst/>
          </a:prstGeom>
          <a:noFill/>
        </p:spPr>
        <p:txBody>
          <a:bodyPr wrap="square">
            <a:spAutoFit/>
          </a:bodyPr>
          <a:lstStyle/>
          <a:p>
            <a:pPr algn="ctr"/>
            <a:r>
              <a:rPr lang="en-GB" sz="1600" b="1" dirty="0">
                <a:solidFill>
                  <a:srgbClr val="00B050"/>
                </a:solidFill>
                <a:effectLst/>
                <a:latin typeface="Calibri" panose="020F0502020204030204" pitchFamily="34" charset="0"/>
                <a:cs typeface="Calibri" panose="020F0502020204030204" pitchFamily="34" charset="0"/>
              </a:rPr>
              <a:t>TRUE</a:t>
            </a:r>
          </a:p>
        </p:txBody>
      </p:sp>
      <p:sp>
        <p:nvSpPr>
          <p:cNvPr id="6" name="TextBox 5">
            <a:extLst>
              <a:ext uri="{FF2B5EF4-FFF2-40B4-BE49-F238E27FC236}">
                <a16:creationId xmlns:a16="http://schemas.microsoft.com/office/drawing/2014/main" id="{7D1C99BF-E9E3-4378-ABC9-E6C58A1550AC}"/>
              </a:ext>
            </a:extLst>
          </p:cNvPr>
          <p:cNvSpPr txBox="1"/>
          <p:nvPr/>
        </p:nvSpPr>
        <p:spPr>
          <a:xfrm>
            <a:off x="4788489" y="1065494"/>
            <a:ext cx="1186874" cy="338554"/>
          </a:xfrm>
          <a:prstGeom prst="rect">
            <a:avLst/>
          </a:prstGeom>
          <a:solidFill>
            <a:schemeClr val="bg1">
              <a:lumMod val="75000"/>
            </a:schemeClr>
          </a:solidFill>
        </p:spPr>
        <p:txBody>
          <a:bodyPr wrap="square">
            <a:spAutoFit/>
          </a:bodyPr>
          <a:lstStyle/>
          <a:p>
            <a:pPr algn="ctr"/>
            <a:r>
              <a:rPr lang="en-GB" sz="1600" b="1" dirty="0">
                <a:effectLst/>
                <a:latin typeface="Calibri" panose="020F0502020204030204" pitchFamily="34" charset="0"/>
                <a:cs typeface="Calibri" panose="020F0502020204030204" pitchFamily="34" charset="0"/>
              </a:rPr>
              <a:t>Age = 16</a:t>
            </a:r>
          </a:p>
        </p:txBody>
      </p:sp>
      <p:grpSp>
        <p:nvGrpSpPr>
          <p:cNvPr id="7" name="Group 6">
            <a:extLst>
              <a:ext uri="{FF2B5EF4-FFF2-40B4-BE49-F238E27FC236}">
                <a16:creationId xmlns:a16="http://schemas.microsoft.com/office/drawing/2014/main" id="{07F04C30-7023-4378-8C01-43E9A21698A2}"/>
              </a:ext>
            </a:extLst>
          </p:cNvPr>
          <p:cNvGrpSpPr/>
          <p:nvPr/>
        </p:nvGrpSpPr>
        <p:grpSpPr>
          <a:xfrm>
            <a:off x="7550547" y="548672"/>
            <a:ext cx="2037104" cy="1684866"/>
            <a:chOff x="1290763" y="2867378"/>
            <a:chExt cx="2037104" cy="1684866"/>
          </a:xfrm>
        </p:grpSpPr>
        <p:grpSp>
          <p:nvGrpSpPr>
            <p:cNvPr id="8" name="Group 7">
              <a:extLst>
                <a:ext uri="{FF2B5EF4-FFF2-40B4-BE49-F238E27FC236}">
                  <a16:creationId xmlns:a16="http://schemas.microsoft.com/office/drawing/2014/main" id="{94D7CBD5-0A4B-45F2-96D3-56F5FEA44E4F}"/>
                </a:ext>
              </a:extLst>
            </p:cNvPr>
            <p:cNvGrpSpPr/>
            <p:nvPr/>
          </p:nvGrpSpPr>
          <p:grpSpPr>
            <a:xfrm>
              <a:off x="1365956" y="2867378"/>
              <a:ext cx="1864019" cy="1684866"/>
              <a:chOff x="1365956" y="2867378"/>
              <a:chExt cx="1864019" cy="1684866"/>
            </a:xfrm>
          </p:grpSpPr>
          <p:sp>
            <p:nvSpPr>
              <p:cNvPr id="18" name="Rectangle 17">
                <a:extLst>
                  <a:ext uri="{FF2B5EF4-FFF2-40B4-BE49-F238E27FC236}">
                    <a16:creationId xmlns:a16="http://schemas.microsoft.com/office/drawing/2014/main" id="{AE21E46E-624C-4B8B-9408-2927D8B0CA8D}"/>
                  </a:ext>
                </a:extLst>
              </p:cNvPr>
              <p:cNvSpPr/>
              <p:nvPr/>
            </p:nvSpPr>
            <p:spPr>
              <a:xfrm>
                <a:off x="1365956" y="2867378"/>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9" name="Rectangle 18">
                <a:extLst>
                  <a:ext uri="{FF2B5EF4-FFF2-40B4-BE49-F238E27FC236}">
                    <a16:creationId xmlns:a16="http://schemas.microsoft.com/office/drawing/2014/main" id="{ADDEDCE2-F26D-433F-B368-6584E0D2A3B3}"/>
                  </a:ext>
                </a:extLst>
              </p:cNvPr>
              <p:cNvSpPr/>
              <p:nvPr/>
            </p:nvSpPr>
            <p:spPr>
              <a:xfrm>
                <a:off x="1986844" y="2867378"/>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0" name="Rectangle 19">
                <a:extLst>
                  <a:ext uri="{FF2B5EF4-FFF2-40B4-BE49-F238E27FC236}">
                    <a16:creationId xmlns:a16="http://schemas.microsoft.com/office/drawing/2014/main" id="{5524A069-084F-4591-BCBA-45B550C35C90}"/>
                  </a:ext>
                </a:extLst>
              </p:cNvPr>
              <p:cNvSpPr/>
              <p:nvPr/>
            </p:nvSpPr>
            <p:spPr>
              <a:xfrm>
                <a:off x="2607732" y="2867378"/>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1" name="Rectangle 20">
                <a:extLst>
                  <a:ext uri="{FF2B5EF4-FFF2-40B4-BE49-F238E27FC236}">
                    <a16:creationId xmlns:a16="http://schemas.microsoft.com/office/drawing/2014/main" id="{A6FE6D05-A50A-4965-85C8-D134E4170796}"/>
                  </a:ext>
                </a:extLst>
              </p:cNvPr>
              <p:cNvSpPr/>
              <p:nvPr/>
            </p:nvSpPr>
            <p:spPr>
              <a:xfrm>
                <a:off x="1367311" y="3429000"/>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2" name="Rectangle 21">
                <a:extLst>
                  <a:ext uri="{FF2B5EF4-FFF2-40B4-BE49-F238E27FC236}">
                    <a16:creationId xmlns:a16="http://schemas.microsoft.com/office/drawing/2014/main" id="{E189F121-6AF5-42C8-B07F-D01464986827}"/>
                  </a:ext>
                </a:extLst>
              </p:cNvPr>
              <p:cNvSpPr/>
              <p:nvPr/>
            </p:nvSpPr>
            <p:spPr>
              <a:xfrm>
                <a:off x="1988199" y="3429000"/>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tangle 22">
                <a:extLst>
                  <a:ext uri="{FF2B5EF4-FFF2-40B4-BE49-F238E27FC236}">
                    <a16:creationId xmlns:a16="http://schemas.microsoft.com/office/drawing/2014/main" id="{B5C8957A-7D14-485D-B082-39DB5713E13A}"/>
                  </a:ext>
                </a:extLst>
              </p:cNvPr>
              <p:cNvSpPr/>
              <p:nvPr/>
            </p:nvSpPr>
            <p:spPr>
              <a:xfrm>
                <a:off x="2609087" y="3429000"/>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4" name="Rectangle 23">
                <a:extLst>
                  <a:ext uri="{FF2B5EF4-FFF2-40B4-BE49-F238E27FC236}">
                    <a16:creationId xmlns:a16="http://schemas.microsoft.com/office/drawing/2014/main" id="{6674867E-D9AF-4B10-88EE-BCF76207EF54}"/>
                  </a:ext>
                </a:extLst>
              </p:cNvPr>
              <p:cNvSpPr/>
              <p:nvPr/>
            </p:nvSpPr>
            <p:spPr>
              <a:xfrm>
                <a:off x="1365956" y="3990622"/>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5" name="Rectangle 24">
                <a:extLst>
                  <a:ext uri="{FF2B5EF4-FFF2-40B4-BE49-F238E27FC236}">
                    <a16:creationId xmlns:a16="http://schemas.microsoft.com/office/drawing/2014/main" id="{58E8653C-53F8-4791-99C3-B2A24ECE4932}"/>
                  </a:ext>
                </a:extLst>
              </p:cNvPr>
              <p:cNvSpPr/>
              <p:nvPr/>
            </p:nvSpPr>
            <p:spPr>
              <a:xfrm>
                <a:off x="1986844" y="3990622"/>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6" name="Rectangle 25">
                <a:extLst>
                  <a:ext uri="{FF2B5EF4-FFF2-40B4-BE49-F238E27FC236}">
                    <a16:creationId xmlns:a16="http://schemas.microsoft.com/office/drawing/2014/main" id="{A9C110BE-D40D-4B7B-91B9-37ACDAB26E83}"/>
                  </a:ext>
                </a:extLst>
              </p:cNvPr>
              <p:cNvSpPr/>
              <p:nvPr/>
            </p:nvSpPr>
            <p:spPr>
              <a:xfrm>
                <a:off x="2607732" y="3990622"/>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9" name="TextBox 8">
              <a:extLst>
                <a:ext uri="{FF2B5EF4-FFF2-40B4-BE49-F238E27FC236}">
                  <a16:creationId xmlns:a16="http://schemas.microsoft.com/office/drawing/2014/main" id="{F12A18CD-C23C-4DFD-BA60-1C87617C4DE3}"/>
                </a:ext>
              </a:extLst>
            </p:cNvPr>
            <p:cNvSpPr txBox="1"/>
            <p:nvPr/>
          </p:nvSpPr>
          <p:spPr>
            <a:xfrm>
              <a:off x="2522730" y="3507538"/>
              <a:ext cx="790891" cy="338554"/>
            </a:xfrm>
            <a:prstGeom prst="rect">
              <a:avLst/>
            </a:prstGeom>
            <a:noFill/>
          </p:spPr>
          <p:txBody>
            <a:bodyPr wrap="square">
              <a:spAutoFit/>
            </a:bodyPr>
            <a:lstStyle/>
            <a:p>
              <a:pPr algn="ctr"/>
              <a:r>
                <a:rPr lang="en-GB" sz="1600" b="1" dirty="0">
                  <a:solidFill>
                    <a:srgbClr val="FF0000"/>
                  </a:solidFill>
                  <a:effectLst/>
                  <a:latin typeface="Calibri" panose="020F0502020204030204" pitchFamily="34" charset="0"/>
                  <a:cs typeface="Calibri" panose="020F0502020204030204" pitchFamily="34" charset="0"/>
                </a:rPr>
                <a:t>FALSE</a:t>
              </a:r>
            </a:p>
          </p:txBody>
        </p:sp>
        <p:sp>
          <p:nvSpPr>
            <p:cNvPr id="10" name="TextBox 9">
              <a:extLst>
                <a:ext uri="{FF2B5EF4-FFF2-40B4-BE49-F238E27FC236}">
                  <a16:creationId xmlns:a16="http://schemas.microsoft.com/office/drawing/2014/main" id="{2CDD7C57-7404-4E82-BAC1-9B2E9EC0B9D2}"/>
                </a:ext>
              </a:extLst>
            </p:cNvPr>
            <p:cNvSpPr txBox="1"/>
            <p:nvPr/>
          </p:nvSpPr>
          <p:spPr>
            <a:xfrm>
              <a:off x="1901842" y="3507538"/>
              <a:ext cx="790891" cy="338554"/>
            </a:xfrm>
            <a:prstGeom prst="rect">
              <a:avLst/>
            </a:prstGeom>
            <a:noFill/>
          </p:spPr>
          <p:txBody>
            <a:bodyPr wrap="square">
              <a:spAutoFit/>
            </a:bodyPr>
            <a:lstStyle/>
            <a:p>
              <a:pPr algn="ctr"/>
              <a:r>
                <a:rPr lang="en-GB" sz="1600" b="1" dirty="0">
                  <a:solidFill>
                    <a:srgbClr val="00B050"/>
                  </a:solidFill>
                  <a:effectLst/>
                  <a:latin typeface="Calibri" panose="020F0502020204030204" pitchFamily="34" charset="0"/>
                  <a:cs typeface="Calibri" panose="020F0502020204030204" pitchFamily="34" charset="0"/>
                </a:rPr>
                <a:t>TRUE</a:t>
              </a:r>
            </a:p>
          </p:txBody>
        </p:sp>
        <p:sp>
          <p:nvSpPr>
            <p:cNvPr id="11" name="TextBox 10">
              <a:extLst>
                <a:ext uri="{FF2B5EF4-FFF2-40B4-BE49-F238E27FC236}">
                  <a16:creationId xmlns:a16="http://schemas.microsoft.com/office/drawing/2014/main" id="{E1AD896D-52EE-4D60-9EB7-500539AA042D}"/>
                </a:ext>
              </a:extLst>
            </p:cNvPr>
            <p:cNvSpPr txBox="1"/>
            <p:nvPr/>
          </p:nvSpPr>
          <p:spPr>
            <a:xfrm>
              <a:off x="2522729" y="4099068"/>
              <a:ext cx="790891" cy="338554"/>
            </a:xfrm>
            <a:prstGeom prst="rect">
              <a:avLst/>
            </a:prstGeom>
            <a:noFill/>
          </p:spPr>
          <p:txBody>
            <a:bodyPr wrap="square">
              <a:spAutoFit/>
            </a:bodyPr>
            <a:lstStyle/>
            <a:p>
              <a:pPr algn="ctr"/>
              <a:r>
                <a:rPr lang="en-GB" sz="1600" b="1" dirty="0">
                  <a:solidFill>
                    <a:srgbClr val="FF0000"/>
                  </a:solidFill>
                  <a:effectLst/>
                  <a:latin typeface="Calibri" panose="020F0502020204030204" pitchFamily="34" charset="0"/>
                  <a:cs typeface="Calibri" panose="020F0502020204030204" pitchFamily="34" charset="0"/>
                </a:rPr>
                <a:t>FALSE</a:t>
              </a:r>
            </a:p>
          </p:txBody>
        </p:sp>
        <p:sp>
          <p:nvSpPr>
            <p:cNvPr id="12" name="TextBox 11">
              <a:extLst>
                <a:ext uri="{FF2B5EF4-FFF2-40B4-BE49-F238E27FC236}">
                  <a16:creationId xmlns:a16="http://schemas.microsoft.com/office/drawing/2014/main" id="{F66D77A3-21F1-48ED-B991-BEDB91D1DA3B}"/>
                </a:ext>
              </a:extLst>
            </p:cNvPr>
            <p:cNvSpPr txBox="1"/>
            <p:nvPr/>
          </p:nvSpPr>
          <p:spPr>
            <a:xfrm>
              <a:off x="1891993" y="4086767"/>
              <a:ext cx="790891" cy="338554"/>
            </a:xfrm>
            <a:prstGeom prst="rect">
              <a:avLst/>
            </a:prstGeom>
            <a:noFill/>
          </p:spPr>
          <p:txBody>
            <a:bodyPr wrap="square">
              <a:spAutoFit/>
            </a:bodyPr>
            <a:lstStyle/>
            <a:p>
              <a:pPr algn="ctr"/>
              <a:r>
                <a:rPr lang="en-GB" sz="1600" b="1" dirty="0">
                  <a:solidFill>
                    <a:srgbClr val="FF0000"/>
                  </a:solidFill>
                  <a:effectLst/>
                  <a:latin typeface="Calibri" panose="020F0502020204030204" pitchFamily="34" charset="0"/>
                  <a:cs typeface="Calibri" panose="020F0502020204030204" pitchFamily="34" charset="0"/>
                </a:rPr>
                <a:t>FALSE</a:t>
              </a:r>
            </a:p>
          </p:txBody>
        </p:sp>
        <p:sp>
          <p:nvSpPr>
            <p:cNvPr id="13" name="TextBox 12">
              <a:extLst>
                <a:ext uri="{FF2B5EF4-FFF2-40B4-BE49-F238E27FC236}">
                  <a16:creationId xmlns:a16="http://schemas.microsoft.com/office/drawing/2014/main" id="{18948E49-6203-49BF-9426-B1B2CE51E711}"/>
                </a:ext>
              </a:extLst>
            </p:cNvPr>
            <p:cNvSpPr txBox="1"/>
            <p:nvPr/>
          </p:nvSpPr>
          <p:spPr>
            <a:xfrm>
              <a:off x="1290763" y="2896702"/>
              <a:ext cx="790891" cy="461665"/>
            </a:xfrm>
            <a:prstGeom prst="rect">
              <a:avLst/>
            </a:prstGeom>
            <a:noFill/>
          </p:spPr>
          <p:txBody>
            <a:bodyPr wrap="square">
              <a:spAutoFit/>
            </a:bodyPr>
            <a:lstStyle/>
            <a:p>
              <a:pPr algn="ctr"/>
              <a:r>
                <a:rPr lang="en-GB" sz="2400" b="1" dirty="0">
                  <a:effectLst/>
                  <a:latin typeface="Calibri" panose="020F0502020204030204" pitchFamily="34" charset="0"/>
                  <a:cs typeface="Calibri" panose="020F0502020204030204" pitchFamily="34" charset="0"/>
                </a:rPr>
                <a:t>AND</a:t>
              </a:r>
            </a:p>
          </p:txBody>
        </p:sp>
        <p:sp>
          <p:nvSpPr>
            <p:cNvPr id="14" name="TextBox 13">
              <a:extLst>
                <a:ext uri="{FF2B5EF4-FFF2-40B4-BE49-F238E27FC236}">
                  <a16:creationId xmlns:a16="http://schemas.microsoft.com/office/drawing/2014/main" id="{CF374D26-FB9D-45D4-8DEC-88C19D1E57AD}"/>
                </a:ext>
              </a:extLst>
            </p:cNvPr>
            <p:cNvSpPr txBox="1"/>
            <p:nvPr/>
          </p:nvSpPr>
          <p:spPr>
            <a:xfrm>
              <a:off x="1903567" y="2962797"/>
              <a:ext cx="790891" cy="338554"/>
            </a:xfrm>
            <a:prstGeom prst="rect">
              <a:avLst/>
            </a:prstGeom>
            <a:noFill/>
          </p:spPr>
          <p:txBody>
            <a:bodyPr wrap="square">
              <a:spAutoFit/>
            </a:bodyPr>
            <a:lstStyle/>
            <a:p>
              <a:pPr algn="ctr"/>
              <a:r>
                <a:rPr lang="en-GB" sz="1600" b="1" dirty="0">
                  <a:effectLst/>
                  <a:latin typeface="Calibri" panose="020F0502020204030204" pitchFamily="34" charset="0"/>
                  <a:cs typeface="Calibri" panose="020F0502020204030204" pitchFamily="34" charset="0"/>
                </a:rPr>
                <a:t>TRUE</a:t>
              </a:r>
            </a:p>
          </p:txBody>
        </p:sp>
        <p:sp>
          <p:nvSpPr>
            <p:cNvPr id="15" name="TextBox 14">
              <a:extLst>
                <a:ext uri="{FF2B5EF4-FFF2-40B4-BE49-F238E27FC236}">
                  <a16:creationId xmlns:a16="http://schemas.microsoft.com/office/drawing/2014/main" id="{91199F46-2621-4A1C-B781-D5D6D4AB8E82}"/>
                </a:ext>
              </a:extLst>
            </p:cNvPr>
            <p:cNvSpPr txBox="1"/>
            <p:nvPr/>
          </p:nvSpPr>
          <p:spPr>
            <a:xfrm>
              <a:off x="2536976" y="2963523"/>
              <a:ext cx="790891" cy="338554"/>
            </a:xfrm>
            <a:prstGeom prst="rect">
              <a:avLst/>
            </a:prstGeom>
            <a:noFill/>
          </p:spPr>
          <p:txBody>
            <a:bodyPr wrap="square">
              <a:spAutoFit/>
            </a:bodyPr>
            <a:lstStyle/>
            <a:p>
              <a:pPr algn="ctr"/>
              <a:r>
                <a:rPr lang="en-GB" sz="1600" b="1" dirty="0">
                  <a:latin typeface="Calibri" panose="020F0502020204030204" pitchFamily="34" charset="0"/>
                  <a:cs typeface="Calibri" panose="020F0502020204030204" pitchFamily="34" charset="0"/>
                </a:rPr>
                <a:t>FALSE</a:t>
              </a:r>
              <a:endParaRPr lang="en-GB" sz="1600" b="1" dirty="0">
                <a:effectLst/>
                <a:latin typeface="Calibri" panose="020F0502020204030204" pitchFamily="34" charset="0"/>
                <a:cs typeface="Calibri" panose="020F0502020204030204" pitchFamily="34" charset="0"/>
              </a:endParaRPr>
            </a:p>
          </p:txBody>
        </p:sp>
        <p:sp>
          <p:nvSpPr>
            <p:cNvPr id="16" name="TextBox 15">
              <a:extLst>
                <a:ext uri="{FF2B5EF4-FFF2-40B4-BE49-F238E27FC236}">
                  <a16:creationId xmlns:a16="http://schemas.microsoft.com/office/drawing/2014/main" id="{E885261B-22D3-413F-B36C-C731446045C3}"/>
                </a:ext>
              </a:extLst>
            </p:cNvPr>
            <p:cNvSpPr txBox="1"/>
            <p:nvPr/>
          </p:nvSpPr>
          <p:spPr>
            <a:xfrm>
              <a:off x="1290763" y="3507538"/>
              <a:ext cx="790891" cy="338554"/>
            </a:xfrm>
            <a:prstGeom prst="rect">
              <a:avLst/>
            </a:prstGeom>
            <a:noFill/>
          </p:spPr>
          <p:txBody>
            <a:bodyPr wrap="square">
              <a:spAutoFit/>
            </a:bodyPr>
            <a:lstStyle/>
            <a:p>
              <a:pPr algn="ctr"/>
              <a:r>
                <a:rPr lang="en-GB" sz="1600" b="1" dirty="0">
                  <a:latin typeface="Calibri" panose="020F0502020204030204" pitchFamily="34" charset="0"/>
                  <a:cs typeface="Calibri" panose="020F0502020204030204" pitchFamily="34" charset="0"/>
                </a:rPr>
                <a:t>TRUE</a:t>
              </a:r>
              <a:endParaRPr lang="en-GB" sz="1600" b="1" dirty="0">
                <a:effectLst/>
                <a:latin typeface="Calibri" panose="020F0502020204030204" pitchFamily="34" charset="0"/>
                <a:cs typeface="Calibri" panose="020F0502020204030204" pitchFamily="34" charset="0"/>
              </a:endParaRPr>
            </a:p>
          </p:txBody>
        </p:sp>
        <p:sp>
          <p:nvSpPr>
            <p:cNvPr id="17" name="TextBox 16">
              <a:extLst>
                <a:ext uri="{FF2B5EF4-FFF2-40B4-BE49-F238E27FC236}">
                  <a16:creationId xmlns:a16="http://schemas.microsoft.com/office/drawing/2014/main" id="{AC05B006-CD41-4CB2-85F4-94381BBA63F0}"/>
                </a:ext>
              </a:extLst>
            </p:cNvPr>
            <p:cNvSpPr txBox="1"/>
            <p:nvPr/>
          </p:nvSpPr>
          <p:spPr>
            <a:xfrm>
              <a:off x="1305436" y="4086767"/>
              <a:ext cx="790891" cy="338554"/>
            </a:xfrm>
            <a:prstGeom prst="rect">
              <a:avLst/>
            </a:prstGeom>
            <a:noFill/>
          </p:spPr>
          <p:txBody>
            <a:bodyPr wrap="square">
              <a:spAutoFit/>
            </a:bodyPr>
            <a:lstStyle/>
            <a:p>
              <a:pPr algn="ctr"/>
              <a:r>
                <a:rPr lang="en-GB" sz="1600" b="1" dirty="0">
                  <a:latin typeface="Calibri" panose="020F0502020204030204" pitchFamily="34" charset="0"/>
                  <a:cs typeface="Calibri" panose="020F0502020204030204" pitchFamily="34" charset="0"/>
                </a:rPr>
                <a:t>FALSE</a:t>
              </a:r>
              <a:endParaRPr lang="en-GB" sz="1600" b="1" dirty="0">
                <a:effectLst/>
                <a:latin typeface="Calibri" panose="020F0502020204030204" pitchFamily="34" charset="0"/>
                <a:cs typeface="Calibri" panose="020F0502020204030204" pitchFamily="34" charset="0"/>
              </a:endParaRPr>
            </a:p>
          </p:txBody>
        </p:sp>
      </p:grpSp>
      <p:sp>
        <p:nvSpPr>
          <p:cNvPr id="27" name="TextBox 26">
            <a:extLst>
              <a:ext uri="{FF2B5EF4-FFF2-40B4-BE49-F238E27FC236}">
                <a16:creationId xmlns:a16="http://schemas.microsoft.com/office/drawing/2014/main" id="{BAB7FB86-126B-4C7E-B8D6-53FB08AB8352}"/>
              </a:ext>
            </a:extLst>
          </p:cNvPr>
          <p:cNvSpPr txBox="1"/>
          <p:nvPr/>
        </p:nvSpPr>
        <p:spPr>
          <a:xfrm>
            <a:off x="8331208" y="140071"/>
            <a:ext cx="432027"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a:t>
            </a:r>
          </a:p>
        </p:txBody>
      </p:sp>
      <p:sp>
        <p:nvSpPr>
          <p:cNvPr id="28" name="TextBox 27">
            <a:extLst>
              <a:ext uri="{FF2B5EF4-FFF2-40B4-BE49-F238E27FC236}">
                <a16:creationId xmlns:a16="http://schemas.microsoft.com/office/drawing/2014/main" id="{AE621151-A797-48D4-8CB3-C7D5A8529336}"/>
              </a:ext>
            </a:extLst>
          </p:cNvPr>
          <p:cNvSpPr txBox="1"/>
          <p:nvPr/>
        </p:nvSpPr>
        <p:spPr>
          <a:xfrm>
            <a:off x="7200445" y="1192679"/>
            <a:ext cx="432027"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B:</a:t>
            </a:r>
          </a:p>
        </p:txBody>
      </p:sp>
      <p:grpSp>
        <p:nvGrpSpPr>
          <p:cNvPr id="29" name="Group 28">
            <a:extLst>
              <a:ext uri="{FF2B5EF4-FFF2-40B4-BE49-F238E27FC236}">
                <a16:creationId xmlns:a16="http://schemas.microsoft.com/office/drawing/2014/main" id="{82D67DB3-E5A4-4548-977F-84A92DBBF0F1}"/>
              </a:ext>
            </a:extLst>
          </p:cNvPr>
          <p:cNvGrpSpPr/>
          <p:nvPr/>
        </p:nvGrpSpPr>
        <p:grpSpPr>
          <a:xfrm>
            <a:off x="7565220" y="2843057"/>
            <a:ext cx="2037104" cy="1684866"/>
            <a:chOff x="1290763" y="2867378"/>
            <a:chExt cx="2037104" cy="1684866"/>
          </a:xfrm>
        </p:grpSpPr>
        <p:grpSp>
          <p:nvGrpSpPr>
            <p:cNvPr id="30" name="Group 29">
              <a:extLst>
                <a:ext uri="{FF2B5EF4-FFF2-40B4-BE49-F238E27FC236}">
                  <a16:creationId xmlns:a16="http://schemas.microsoft.com/office/drawing/2014/main" id="{24254E93-B624-493F-AA87-24BF6957156A}"/>
                </a:ext>
              </a:extLst>
            </p:cNvPr>
            <p:cNvGrpSpPr/>
            <p:nvPr/>
          </p:nvGrpSpPr>
          <p:grpSpPr>
            <a:xfrm>
              <a:off x="1365956" y="2867378"/>
              <a:ext cx="1864019" cy="1684866"/>
              <a:chOff x="1365956" y="2867378"/>
              <a:chExt cx="1864019" cy="1684866"/>
            </a:xfrm>
          </p:grpSpPr>
          <p:sp>
            <p:nvSpPr>
              <p:cNvPr id="40" name="Rectangle 39">
                <a:extLst>
                  <a:ext uri="{FF2B5EF4-FFF2-40B4-BE49-F238E27FC236}">
                    <a16:creationId xmlns:a16="http://schemas.microsoft.com/office/drawing/2014/main" id="{6E12B612-C446-4D45-91BC-8E9093C6C3D2}"/>
                  </a:ext>
                </a:extLst>
              </p:cNvPr>
              <p:cNvSpPr/>
              <p:nvPr/>
            </p:nvSpPr>
            <p:spPr>
              <a:xfrm>
                <a:off x="1365956" y="2867378"/>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1" name="Rectangle 40">
                <a:extLst>
                  <a:ext uri="{FF2B5EF4-FFF2-40B4-BE49-F238E27FC236}">
                    <a16:creationId xmlns:a16="http://schemas.microsoft.com/office/drawing/2014/main" id="{D92AD88A-2F9F-4E4D-A433-6067A3CDF1CC}"/>
                  </a:ext>
                </a:extLst>
              </p:cNvPr>
              <p:cNvSpPr/>
              <p:nvPr/>
            </p:nvSpPr>
            <p:spPr>
              <a:xfrm>
                <a:off x="1986844" y="2867378"/>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2" name="Rectangle 41">
                <a:extLst>
                  <a:ext uri="{FF2B5EF4-FFF2-40B4-BE49-F238E27FC236}">
                    <a16:creationId xmlns:a16="http://schemas.microsoft.com/office/drawing/2014/main" id="{11D5DD58-D4C0-438E-888A-7A8C72B5D8A5}"/>
                  </a:ext>
                </a:extLst>
              </p:cNvPr>
              <p:cNvSpPr/>
              <p:nvPr/>
            </p:nvSpPr>
            <p:spPr>
              <a:xfrm>
                <a:off x="2607732" y="2867378"/>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3" name="Rectangle 42">
                <a:extLst>
                  <a:ext uri="{FF2B5EF4-FFF2-40B4-BE49-F238E27FC236}">
                    <a16:creationId xmlns:a16="http://schemas.microsoft.com/office/drawing/2014/main" id="{359C368C-61CF-4323-BFA9-4BD95743A6FB}"/>
                  </a:ext>
                </a:extLst>
              </p:cNvPr>
              <p:cNvSpPr/>
              <p:nvPr/>
            </p:nvSpPr>
            <p:spPr>
              <a:xfrm>
                <a:off x="1367311" y="3429000"/>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4" name="Rectangle 43">
                <a:extLst>
                  <a:ext uri="{FF2B5EF4-FFF2-40B4-BE49-F238E27FC236}">
                    <a16:creationId xmlns:a16="http://schemas.microsoft.com/office/drawing/2014/main" id="{37610A0D-8664-425C-B379-B6828F2AAEB3}"/>
                  </a:ext>
                </a:extLst>
              </p:cNvPr>
              <p:cNvSpPr/>
              <p:nvPr/>
            </p:nvSpPr>
            <p:spPr>
              <a:xfrm>
                <a:off x="1988199" y="3429000"/>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5" name="Rectangle 44">
                <a:extLst>
                  <a:ext uri="{FF2B5EF4-FFF2-40B4-BE49-F238E27FC236}">
                    <a16:creationId xmlns:a16="http://schemas.microsoft.com/office/drawing/2014/main" id="{41F72950-6DE7-4AEB-A56B-465230B6A261}"/>
                  </a:ext>
                </a:extLst>
              </p:cNvPr>
              <p:cNvSpPr/>
              <p:nvPr/>
            </p:nvSpPr>
            <p:spPr>
              <a:xfrm>
                <a:off x="2609087" y="3429000"/>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6" name="Rectangle 45">
                <a:extLst>
                  <a:ext uri="{FF2B5EF4-FFF2-40B4-BE49-F238E27FC236}">
                    <a16:creationId xmlns:a16="http://schemas.microsoft.com/office/drawing/2014/main" id="{D2F5E1E2-8703-4B40-98D1-B7603F194326}"/>
                  </a:ext>
                </a:extLst>
              </p:cNvPr>
              <p:cNvSpPr/>
              <p:nvPr/>
            </p:nvSpPr>
            <p:spPr>
              <a:xfrm>
                <a:off x="1365956" y="3990622"/>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7" name="Rectangle 46">
                <a:extLst>
                  <a:ext uri="{FF2B5EF4-FFF2-40B4-BE49-F238E27FC236}">
                    <a16:creationId xmlns:a16="http://schemas.microsoft.com/office/drawing/2014/main" id="{3616A252-CAAD-4E0B-A1CD-9137F062584A}"/>
                  </a:ext>
                </a:extLst>
              </p:cNvPr>
              <p:cNvSpPr/>
              <p:nvPr/>
            </p:nvSpPr>
            <p:spPr>
              <a:xfrm>
                <a:off x="1986844" y="3990622"/>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8" name="Rectangle 47">
                <a:extLst>
                  <a:ext uri="{FF2B5EF4-FFF2-40B4-BE49-F238E27FC236}">
                    <a16:creationId xmlns:a16="http://schemas.microsoft.com/office/drawing/2014/main" id="{38575DC1-2C4F-423D-B50F-BD4D0337A90B}"/>
                  </a:ext>
                </a:extLst>
              </p:cNvPr>
              <p:cNvSpPr/>
              <p:nvPr/>
            </p:nvSpPr>
            <p:spPr>
              <a:xfrm>
                <a:off x="2607732" y="3990622"/>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1" name="TextBox 30">
              <a:extLst>
                <a:ext uri="{FF2B5EF4-FFF2-40B4-BE49-F238E27FC236}">
                  <a16:creationId xmlns:a16="http://schemas.microsoft.com/office/drawing/2014/main" id="{BBA3E90F-CDA6-4630-BB6E-F6C5E774550D}"/>
                </a:ext>
              </a:extLst>
            </p:cNvPr>
            <p:cNvSpPr txBox="1"/>
            <p:nvPr/>
          </p:nvSpPr>
          <p:spPr>
            <a:xfrm>
              <a:off x="2522730" y="3507538"/>
              <a:ext cx="790891" cy="338554"/>
            </a:xfrm>
            <a:prstGeom prst="rect">
              <a:avLst/>
            </a:prstGeom>
            <a:noFill/>
          </p:spPr>
          <p:txBody>
            <a:bodyPr wrap="square">
              <a:spAutoFit/>
            </a:bodyPr>
            <a:lstStyle/>
            <a:p>
              <a:pPr algn="ctr"/>
              <a:r>
                <a:rPr lang="en-GB" sz="1600" b="1" dirty="0">
                  <a:solidFill>
                    <a:srgbClr val="00B050"/>
                  </a:solidFill>
                  <a:effectLst/>
                  <a:latin typeface="Calibri" panose="020F0502020204030204" pitchFamily="34" charset="0"/>
                  <a:cs typeface="Calibri" panose="020F0502020204030204" pitchFamily="34" charset="0"/>
                </a:rPr>
                <a:t>TRUE</a:t>
              </a:r>
            </a:p>
          </p:txBody>
        </p:sp>
        <p:sp>
          <p:nvSpPr>
            <p:cNvPr id="32" name="TextBox 31">
              <a:extLst>
                <a:ext uri="{FF2B5EF4-FFF2-40B4-BE49-F238E27FC236}">
                  <a16:creationId xmlns:a16="http://schemas.microsoft.com/office/drawing/2014/main" id="{C0074C3E-4CD0-4C3A-99E6-3343761B8B22}"/>
                </a:ext>
              </a:extLst>
            </p:cNvPr>
            <p:cNvSpPr txBox="1"/>
            <p:nvPr/>
          </p:nvSpPr>
          <p:spPr>
            <a:xfrm>
              <a:off x="1901842" y="3507538"/>
              <a:ext cx="790891" cy="338554"/>
            </a:xfrm>
            <a:prstGeom prst="rect">
              <a:avLst/>
            </a:prstGeom>
            <a:noFill/>
          </p:spPr>
          <p:txBody>
            <a:bodyPr wrap="square">
              <a:spAutoFit/>
            </a:bodyPr>
            <a:lstStyle/>
            <a:p>
              <a:pPr algn="ctr"/>
              <a:r>
                <a:rPr lang="en-GB" sz="1600" b="1" dirty="0">
                  <a:solidFill>
                    <a:srgbClr val="00B050"/>
                  </a:solidFill>
                  <a:effectLst/>
                  <a:latin typeface="Calibri" panose="020F0502020204030204" pitchFamily="34" charset="0"/>
                  <a:cs typeface="Calibri" panose="020F0502020204030204" pitchFamily="34" charset="0"/>
                </a:rPr>
                <a:t>TRUE</a:t>
              </a:r>
            </a:p>
          </p:txBody>
        </p:sp>
        <p:sp>
          <p:nvSpPr>
            <p:cNvPr id="33" name="TextBox 32">
              <a:extLst>
                <a:ext uri="{FF2B5EF4-FFF2-40B4-BE49-F238E27FC236}">
                  <a16:creationId xmlns:a16="http://schemas.microsoft.com/office/drawing/2014/main" id="{33C0686E-DB40-473F-B3A3-30CA105FCCA7}"/>
                </a:ext>
              </a:extLst>
            </p:cNvPr>
            <p:cNvSpPr txBox="1"/>
            <p:nvPr/>
          </p:nvSpPr>
          <p:spPr>
            <a:xfrm>
              <a:off x="2522729" y="4099068"/>
              <a:ext cx="790891" cy="338554"/>
            </a:xfrm>
            <a:prstGeom prst="rect">
              <a:avLst/>
            </a:prstGeom>
            <a:noFill/>
          </p:spPr>
          <p:txBody>
            <a:bodyPr wrap="square">
              <a:spAutoFit/>
            </a:bodyPr>
            <a:lstStyle/>
            <a:p>
              <a:pPr algn="ctr"/>
              <a:r>
                <a:rPr lang="en-GB" sz="1600" b="1" dirty="0">
                  <a:solidFill>
                    <a:srgbClr val="FF0000"/>
                  </a:solidFill>
                  <a:effectLst/>
                  <a:latin typeface="Calibri" panose="020F0502020204030204" pitchFamily="34" charset="0"/>
                  <a:cs typeface="Calibri" panose="020F0502020204030204" pitchFamily="34" charset="0"/>
                </a:rPr>
                <a:t>FALSE</a:t>
              </a:r>
            </a:p>
          </p:txBody>
        </p:sp>
        <p:sp>
          <p:nvSpPr>
            <p:cNvPr id="34" name="TextBox 33">
              <a:extLst>
                <a:ext uri="{FF2B5EF4-FFF2-40B4-BE49-F238E27FC236}">
                  <a16:creationId xmlns:a16="http://schemas.microsoft.com/office/drawing/2014/main" id="{1F3AA1DE-5109-4D4D-9FC7-7B80B152FF5C}"/>
                </a:ext>
              </a:extLst>
            </p:cNvPr>
            <p:cNvSpPr txBox="1"/>
            <p:nvPr/>
          </p:nvSpPr>
          <p:spPr>
            <a:xfrm>
              <a:off x="1891993" y="4086767"/>
              <a:ext cx="790891" cy="338554"/>
            </a:xfrm>
            <a:prstGeom prst="rect">
              <a:avLst/>
            </a:prstGeom>
            <a:noFill/>
          </p:spPr>
          <p:txBody>
            <a:bodyPr wrap="square">
              <a:spAutoFit/>
            </a:bodyPr>
            <a:lstStyle/>
            <a:p>
              <a:pPr algn="ctr"/>
              <a:r>
                <a:rPr lang="en-GB" sz="1600" b="1" dirty="0">
                  <a:solidFill>
                    <a:srgbClr val="00B050"/>
                  </a:solidFill>
                  <a:effectLst/>
                  <a:latin typeface="Calibri" panose="020F0502020204030204" pitchFamily="34" charset="0"/>
                  <a:cs typeface="Calibri" panose="020F0502020204030204" pitchFamily="34" charset="0"/>
                </a:rPr>
                <a:t>TRUE</a:t>
              </a:r>
            </a:p>
          </p:txBody>
        </p:sp>
        <p:sp>
          <p:nvSpPr>
            <p:cNvPr id="35" name="TextBox 34">
              <a:extLst>
                <a:ext uri="{FF2B5EF4-FFF2-40B4-BE49-F238E27FC236}">
                  <a16:creationId xmlns:a16="http://schemas.microsoft.com/office/drawing/2014/main" id="{6BB1DFB5-B82D-4CA4-B008-E5929693B680}"/>
                </a:ext>
              </a:extLst>
            </p:cNvPr>
            <p:cNvSpPr txBox="1"/>
            <p:nvPr/>
          </p:nvSpPr>
          <p:spPr>
            <a:xfrm>
              <a:off x="1290763" y="2896702"/>
              <a:ext cx="790891" cy="461665"/>
            </a:xfrm>
            <a:prstGeom prst="rect">
              <a:avLst/>
            </a:prstGeom>
            <a:noFill/>
          </p:spPr>
          <p:txBody>
            <a:bodyPr wrap="square">
              <a:spAutoFit/>
            </a:bodyPr>
            <a:lstStyle/>
            <a:p>
              <a:pPr algn="ctr"/>
              <a:r>
                <a:rPr lang="en-GB" sz="2400" b="1" dirty="0">
                  <a:effectLst/>
                  <a:latin typeface="Calibri" panose="020F0502020204030204" pitchFamily="34" charset="0"/>
                  <a:cs typeface="Calibri" panose="020F0502020204030204" pitchFamily="34" charset="0"/>
                </a:rPr>
                <a:t>OR</a:t>
              </a:r>
            </a:p>
          </p:txBody>
        </p:sp>
        <p:sp>
          <p:nvSpPr>
            <p:cNvPr id="36" name="TextBox 35">
              <a:extLst>
                <a:ext uri="{FF2B5EF4-FFF2-40B4-BE49-F238E27FC236}">
                  <a16:creationId xmlns:a16="http://schemas.microsoft.com/office/drawing/2014/main" id="{7592D487-C3CD-4E77-B7BA-E8410A221453}"/>
                </a:ext>
              </a:extLst>
            </p:cNvPr>
            <p:cNvSpPr txBox="1"/>
            <p:nvPr/>
          </p:nvSpPr>
          <p:spPr>
            <a:xfrm>
              <a:off x="1903567" y="2962797"/>
              <a:ext cx="790891" cy="338554"/>
            </a:xfrm>
            <a:prstGeom prst="rect">
              <a:avLst/>
            </a:prstGeom>
            <a:noFill/>
          </p:spPr>
          <p:txBody>
            <a:bodyPr wrap="square">
              <a:spAutoFit/>
            </a:bodyPr>
            <a:lstStyle/>
            <a:p>
              <a:pPr algn="ctr"/>
              <a:r>
                <a:rPr lang="en-GB" sz="1600" b="1" dirty="0">
                  <a:effectLst/>
                  <a:latin typeface="Calibri" panose="020F0502020204030204" pitchFamily="34" charset="0"/>
                  <a:cs typeface="Calibri" panose="020F0502020204030204" pitchFamily="34" charset="0"/>
                </a:rPr>
                <a:t>TRUE</a:t>
              </a:r>
            </a:p>
          </p:txBody>
        </p:sp>
        <p:sp>
          <p:nvSpPr>
            <p:cNvPr id="37" name="TextBox 36">
              <a:extLst>
                <a:ext uri="{FF2B5EF4-FFF2-40B4-BE49-F238E27FC236}">
                  <a16:creationId xmlns:a16="http://schemas.microsoft.com/office/drawing/2014/main" id="{3CB21369-2A74-4D2F-8483-B48BB7A04ECF}"/>
                </a:ext>
              </a:extLst>
            </p:cNvPr>
            <p:cNvSpPr txBox="1"/>
            <p:nvPr/>
          </p:nvSpPr>
          <p:spPr>
            <a:xfrm>
              <a:off x="2536976" y="2963523"/>
              <a:ext cx="790891" cy="338554"/>
            </a:xfrm>
            <a:prstGeom prst="rect">
              <a:avLst/>
            </a:prstGeom>
            <a:noFill/>
          </p:spPr>
          <p:txBody>
            <a:bodyPr wrap="square">
              <a:spAutoFit/>
            </a:bodyPr>
            <a:lstStyle/>
            <a:p>
              <a:pPr algn="ctr"/>
              <a:r>
                <a:rPr lang="en-GB" sz="1600" b="1" dirty="0">
                  <a:latin typeface="Calibri" panose="020F0502020204030204" pitchFamily="34" charset="0"/>
                  <a:cs typeface="Calibri" panose="020F0502020204030204" pitchFamily="34" charset="0"/>
                </a:rPr>
                <a:t>FALSE</a:t>
              </a:r>
              <a:endParaRPr lang="en-GB" sz="1600" b="1" dirty="0">
                <a:effectLst/>
                <a:latin typeface="Calibri" panose="020F0502020204030204" pitchFamily="34" charset="0"/>
                <a:cs typeface="Calibri" panose="020F0502020204030204" pitchFamily="34" charset="0"/>
              </a:endParaRPr>
            </a:p>
          </p:txBody>
        </p:sp>
        <p:sp>
          <p:nvSpPr>
            <p:cNvPr id="38" name="TextBox 37">
              <a:extLst>
                <a:ext uri="{FF2B5EF4-FFF2-40B4-BE49-F238E27FC236}">
                  <a16:creationId xmlns:a16="http://schemas.microsoft.com/office/drawing/2014/main" id="{189AD24C-6A05-4C41-9F3E-6330AC511361}"/>
                </a:ext>
              </a:extLst>
            </p:cNvPr>
            <p:cNvSpPr txBox="1"/>
            <p:nvPr/>
          </p:nvSpPr>
          <p:spPr>
            <a:xfrm>
              <a:off x="1290763" y="3507538"/>
              <a:ext cx="790891" cy="338554"/>
            </a:xfrm>
            <a:prstGeom prst="rect">
              <a:avLst/>
            </a:prstGeom>
            <a:noFill/>
          </p:spPr>
          <p:txBody>
            <a:bodyPr wrap="square">
              <a:spAutoFit/>
            </a:bodyPr>
            <a:lstStyle/>
            <a:p>
              <a:pPr algn="ctr"/>
              <a:r>
                <a:rPr lang="en-GB" sz="1600" b="1" dirty="0">
                  <a:latin typeface="Calibri" panose="020F0502020204030204" pitchFamily="34" charset="0"/>
                  <a:cs typeface="Calibri" panose="020F0502020204030204" pitchFamily="34" charset="0"/>
                </a:rPr>
                <a:t>TRUE</a:t>
              </a:r>
              <a:endParaRPr lang="en-GB" sz="1600" b="1" dirty="0">
                <a:effectLst/>
                <a:latin typeface="Calibri" panose="020F0502020204030204" pitchFamily="34" charset="0"/>
                <a:cs typeface="Calibri" panose="020F0502020204030204" pitchFamily="34" charset="0"/>
              </a:endParaRPr>
            </a:p>
          </p:txBody>
        </p:sp>
        <p:sp>
          <p:nvSpPr>
            <p:cNvPr id="39" name="TextBox 38">
              <a:extLst>
                <a:ext uri="{FF2B5EF4-FFF2-40B4-BE49-F238E27FC236}">
                  <a16:creationId xmlns:a16="http://schemas.microsoft.com/office/drawing/2014/main" id="{62B0167F-63CA-43B4-99FB-0C2C7DB6D0AC}"/>
                </a:ext>
              </a:extLst>
            </p:cNvPr>
            <p:cNvSpPr txBox="1"/>
            <p:nvPr/>
          </p:nvSpPr>
          <p:spPr>
            <a:xfrm>
              <a:off x="1305436" y="4086767"/>
              <a:ext cx="790891" cy="338554"/>
            </a:xfrm>
            <a:prstGeom prst="rect">
              <a:avLst/>
            </a:prstGeom>
            <a:noFill/>
          </p:spPr>
          <p:txBody>
            <a:bodyPr wrap="square">
              <a:spAutoFit/>
            </a:bodyPr>
            <a:lstStyle/>
            <a:p>
              <a:pPr algn="ctr"/>
              <a:r>
                <a:rPr lang="en-GB" sz="1600" b="1" dirty="0">
                  <a:latin typeface="Calibri" panose="020F0502020204030204" pitchFamily="34" charset="0"/>
                  <a:cs typeface="Calibri" panose="020F0502020204030204" pitchFamily="34" charset="0"/>
                </a:rPr>
                <a:t>FALSE</a:t>
              </a:r>
              <a:endParaRPr lang="en-GB" sz="1600" b="1" dirty="0">
                <a:effectLst/>
                <a:latin typeface="Calibri" panose="020F0502020204030204" pitchFamily="34" charset="0"/>
                <a:cs typeface="Calibri" panose="020F0502020204030204" pitchFamily="34" charset="0"/>
              </a:endParaRPr>
            </a:p>
          </p:txBody>
        </p:sp>
      </p:grpSp>
      <p:sp>
        <p:nvSpPr>
          <p:cNvPr id="49" name="TextBox 48">
            <a:extLst>
              <a:ext uri="{FF2B5EF4-FFF2-40B4-BE49-F238E27FC236}">
                <a16:creationId xmlns:a16="http://schemas.microsoft.com/office/drawing/2014/main" id="{BBD0F253-CE5C-4BFE-91E7-1AEC1E221790}"/>
              </a:ext>
            </a:extLst>
          </p:cNvPr>
          <p:cNvSpPr txBox="1"/>
          <p:nvPr/>
        </p:nvSpPr>
        <p:spPr>
          <a:xfrm>
            <a:off x="8367875" y="2463760"/>
            <a:ext cx="432027"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a:t>
            </a:r>
          </a:p>
        </p:txBody>
      </p:sp>
      <p:sp>
        <p:nvSpPr>
          <p:cNvPr id="50" name="TextBox 49">
            <a:extLst>
              <a:ext uri="{FF2B5EF4-FFF2-40B4-BE49-F238E27FC236}">
                <a16:creationId xmlns:a16="http://schemas.microsoft.com/office/drawing/2014/main" id="{BAEDCF54-5D65-458B-AAF0-E5FB55959E74}"/>
              </a:ext>
            </a:extLst>
          </p:cNvPr>
          <p:cNvSpPr txBox="1"/>
          <p:nvPr/>
        </p:nvSpPr>
        <p:spPr>
          <a:xfrm>
            <a:off x="7237112" y="3516368"/>
            <a:ext cx="432027"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B:</a:t>
            </a:r>
          </a:p>
        </p:txBody>
      </p:sp>
      <p:sp>
        <p:nvSpPr>
          <p:cNvPr id="51" name="TextBox 50">
            <a:extLst>
              <a:ext uri="{FF2B5EF4-FFF2-40B4-BE49-F238E27FC236}">
                <a16:creationId xmlns:a16="http://schemas.microsoft.com/office/drawing/2014/main" id="{8142DCD3-05B6-42F0-BFD8-BA9754BCD6FE}"/>
              </a:ext>
            </a:extLst>
          </p:cNvPr>
          <p:cNvSpPr txBox="1"/>
          <p:nvPr/>
        </p:nvSpPr>
        <p:spPr>
          <a:xfrm>
            <a:off x="1009326" y="2249266"/>
            <a:ext cx="2367264"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JavaScript Operators</a:t>
            </a:r>
          </a:p>
        </p:txBody>
      </p:sp>
      <p:sp>
        <p:nvSpPr>
          <p:cNvPr id="52" name="TextBox 51">
            <a:extLst>
              <a:ext uri="{FF2B5EF4-FFF2-40B4-BE49-F238E27FC236}">
                <a16:creationId xmlns:a16="http://schemas.microsoft.com/office/drawing/2014/main" id="{5E35FF25-9260-432B-9F94-6BA91C87E53E}"/>
              </a:ext>
            </a:extLst>
          </p:cNvPr>
          <p:cNvSpPr txBox="1"/>
          <p:nvPr/>
        </p:nvSpPr>
        <p:spPr>
          <a:xfrm>
            <a:off x="470389" y="900030"/>
            <a:ext cx="3566897"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 </a:t>
            </a:r>
            <a:r>
              <a:rPr lang="en-GB" dirty="0">
                <a:effectLst/>
                <a:latin typeface="Calibri" panose="020F0502020204030204" pitchFamily="34" charset="0"/>
                <a:cs typeface="Calibri" panose="020F0502020204030204" pitchFamily="34" charset="0"/>
              </a:rPr>
              <a:t>Age is greater than or equal to 20</a:t>
            </a:r>
          </a:p>
          <a:p>
            <a:r>
              <a:rPr lang="en-GB" b="1" dirty="0">
                <a:latin typeface="Calibri" panose="020F0502020204030204" pitchFamily="34" charset="0"/>
                <a:cs typeface="Calibri" panose="020F0502020204030204" pitchFamily="34" charset="0"/>
              </a:rPr>
              <a:t>B: </a:t>
            </a:r>
            <a:r>
              <a:rPr lang="en-GB" dirty="0">
                <a:latin typeface="Calibri" panose="020F0502020204030204" pitchFamily="34" charset="0"/>
                <a:cs typeface="Calibri" panose="020F0502020204030204" pitchFamily="34" charset="0"/>
              </a:rPr>
              <a:t>Age is less than 30</a:t>
            </a:r>
            <a:endParaRPr lang="en-GB" b="1" dirty="0">
              <a:effectLst/>
              <a:latin typeface="Calibri" panose="020F0502020204030204" pitchFamily="34" charset="0"/>
              <a:cs typeface="Calibri" panose="020F0502020204030204" pitchFamily="34" charset="0"/>
            </a:endParaRPr>
          </a:p>
        </p:txBody>
      </p:sp>
      <p:sp>
        <p:nvSpPr>
          <p:cNvPr id="53" name="TextBox 52">
            <a:extLst>
              <a:ext uri="{FF2B5EF4-FFF2-40B4-BE49-F238E27FC236}">
                <a16:creationId xmlns:a16="http://schemas.microsoft.com/office/drawing/2014/main" id="{0874FEF2-FBF2-4415-8A90-23A97BF726D8}"/>
              </a:ext>
            </a:extLst>
          </p:cNvPr>
          <p:cNvSpPr txBox="1"/>
          <p:nvPr/>
        </p:nvSpPr>
        <p:spPr>
          <a:xfrm>
            <a:off x="1443981" y="3254891"/>
            <a:ext cx="672840" cy="307777"/>
          </a:xfrm>
          <a:prstGeom prst="rect">
            <a:avLst/>
          </a:prstGeom>
          <a:solidFill>
            <a:schemeClr val="bg1">
              <a:lumMod val="85000"/>
            </a:schemeClr>
          </a:solidFill>
        </p:spPr>
        <p:txBody>
          <a:bodyPr wrap="square">
            <a:spAutoFit/>
          </a:bodyPr>
          <a:lstStyle/>
          <a:p>
            <a:pPr algn="ctr"/>
            <a:r>
              <a:rPr lang="en-GB" sz="1400" b="1" dirty="0">
                <a:solidFill>
                  <a:srgbClr val="FF0000"/>
                </a:solidFill>
                <a:effectLst/>
                <a:latin typeface="Calibri" panose="020F0502020204030204" pitchFamily="34" charset="0"/>
                <a:cs typeface="Calibri" panose="020F0502020204030204" pitchFamily="34" charset="0"/>
              </a:rPr>
              <a:t>FALSE</a:t>
            </a:r>
          </a:p>
        </p:txBody>
      </p:sp>
      <p:sp>
        <p:nvSpPr>
          <p:cNvPr id="54" name="TextBox 53">
            <a:extLst>
              <a:ext uri="{FF2B5EF4-FFF2-40B4-BE49-F238E27FC236}">
                <a16:creationId xmlns:a16="http://schemas.microsoft.com/office/drawing/2014/main" id="{54E37483-5DBF-4C59-BFC8-5F01D6DCA426}"/>
              </a:ext>
            </a:extLst>
          </p:cNvPr>
          <p:cNvSpPr txBox="1"/>
          <p:nvPr/>
        </p:nvSpPr>
        <p:spPr>
          <a:xfrm>
            <a:off x="2321803" y="2988613"/>
            <a:ext cx="515455"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t>
            </a:r>
          </a:p>
        </p:txBody>
      </p:sp>
      <p:sp>
        <p:nvSpPr>
          <p:cNvPr id="55" name="TextBox 54">
            <a:extLst>
              <a:ext uri="{FF2B5EF4-FFF2-40B4-BE49-F238E27FC236}">
                <a16:creationId xmlns:a16="http://schemas.microsoft.com/office/drawing/2014/main" id="{98E16D27-4995-491A-84AE-4D6B0C496C92}"/>
              </a:ext>
            </a:extLst>
          </p:cNvPr>
          <p:cNvSpPr txBox="1"/>
          <p:nvPr/>
        </p:nvSpPr>
        <p:spPr>
          <a:xfrm>
            <a:off x="2611599" y="3009422"/>
            <a:ext cx="790891" cy="338554"/>
          </a:xfrm>
          <a:prstGeom prst="rect">
            <a:avLst/>
          </a:prstGeom>
          <a:noFill/>
        </p:spPr>
        <p:txBody>
          <a:bodyPr wrap="square">
            <a:spAutoFit/>
          </a:bodyPr>
          <a:lstStyle/>
          <a:p>
            <a:pPr algn="ctr"/>
            <a:r>
              <a:rPr lang="en-GB" sz="1600" b="1" dirty="0">
                <a:solidFill>
                  <a:srgbClr val="00B050"/>
                </a:solidFill>
                <a:effectLst/>
                <a:latin typeface="Calibri" panose="020F0502020204030204" pitchFamily="34" charset="0"/>
                <a:cs typeface="Calibri" panose="020F0502020204030204" pitchFamily="34" charset="0"/>
              </a:rPr>
              <a:t>TRUE</a:t>
            </a:r>
          </a:p>
        </p:txBody>
      </p:sp>
      <p:sp>
        <p:nvSpPr>
          <p:cNvPr id="56" name="TextBox 55">
            <a:extLst>
              <a:ext uri="{FF2B5EF4-FFF2-40B4-BE49-F238E27FC236}">
                <a16:creationId xmlns:a16="http://schemas.microsoft.com/office/drawing/2014/main" id="{D923A85A-AD50-4CB2-A365-D3B710C7CA40}"/>
              </a:ext>
            </a:extLst>
          </p:cNvPr>
          <p:cNvSpPr txBox="1"/>
          <p:nvPr/>
        </p:nvSpPr>
        <p:spPr>
          <a:xfrm>
            <a:off x="460960" y="2964696"/>
            <a:ext cx="916772"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(Not A)</a:t>
            </a:r>
          </a:p>
        </p:txBody>
      </p:sp>
      <p:sp>
        <p:nvSpPr>
          <p:cNvPr id="57" name="TextBox 56">
            <a:extLst>
              <a:ext uri="{FF2B5EF4-FFF2-40B4-BE49-F238E27FC236}">
                <a16:creationId xmlns:a16="http://schemas.microsoft.com/office/drawing/2014/main" id="{F51E5986-4270-469A-A890-69C3FFA57ADF}"/>
              </a:ext>
            </a:extLst>
          </p:cNvPr>
          <p:cNvSpPr txBox="1"/>
          <p:nvPr/>
        </p:nvSpPr>
        <p:spPr>
          <a:xfrm>
            <a:off x="953260" y="3864506"/>
            <a:ext cx="916772"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 and B</a:t>
            </a:r>
          </a:p>
        </p:txBody>
      </p:sp>
      <p:sp>
        <p:nvSpPr>
          <p:cNvPr id="58" name="TextBox 57">
            <a:extLst>
              <a:ext uri="{FF2B5EF4-FFF2-40B4-BE49-F238E27FC236}">
                <a16:creationId xmlns:a16="http://schemas.microsoft.com/office/drawing/2014/main" id="{04ABA4BD-D403-44A9-996E-90E17B71EDDB}"/>
              </a:ext>
            </a:extLst>
          </p:cNvPr>
          <p:cNvSpPr txBox="1"/>
          <p:nvPr/>
        </p:nvSpPr>
        <p:spPr>
          <a:xfrm>
            <a:off x="2321803" y="4091626"/>
            <a:ext cx="515455"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t>
            </a:r>
          </a:p>
        </p:txBody>
      </p:sp>
      <p:sp>
        <p:nvSpPr>
          <p:cNvPr id="59" name="TextBox 58">
            <a:extLst>
              <a:ext uri="{FF2B5EF4-FFF2-40B4-BE49-F238E27FC236}">
                <a16:creationId xmlns:a16="http://schemas.microsoft.com/office/drawing/2014/main" id="{D6BDD7C4-D35C-4C96-8176-4C90A73872A7}"/>
              </a:ext>
            </a:extLst>
          </p:cNvPr>
          <p:cNvSpPr txBox="1"/>
          <p:nvPr/>
        </p:nvSpPr>
        <p:spPr>
          <a:xfrm>
            <a:off x="2557843" y="5219583"/>
            <a:ext cx="790891" cy="338554"/>
          </a:xfrm>
          <a:prstGeom prst="rect">
            <a:avLst/>
          </a:prstGeom>
          <a:noFill/>
        </p:spPr>
        <p:txBody>
          <a:bodyPr wrap="square">
            <a:spAutoFit/>
          </a:bodyPr>
          <a:lstStyle/>
          <a:p>
            <a:pPr algn="ctr"/>
            <a:r>
              <a:rPr lang="en-GB" sz="1600" b="1" dirty="0">
                <a:solidFill>
                  <a:srgbClr val="00B050"/>
                </a:solidFill>
                <a:effectLst/>
                <a:latin typeface="Calibri" panose="020F0502020204030204" pitchFamily="34" charset="0"/>
                <a:cs typeface="Calibri" panose="020F0502020204030204" pitchFamily="34" charset="0"/>
              </a:rPr>
              <a:t>TRUE</a:t>
            </a:r>
          </a:p>
        </p:txBody>
      </p:sp>
      <p:sp>
        <p:nvSpPr>
          <p:cNvPr id="60" name="TextBox 59">
            <a:extLst>
              <a:ext uri="{FF2B5EF4-FFF2-40B4-BE49-F238E27FC236}">
                <a16:creationId xmlns:a16="http://schemas.microsoft.com/office/drawing/2014/main" id="{9F0E0D9B-8CE5-4D3D-841F-6E42B86A2C67}"/>
              </a:ext>
            </a:extLst>
          </p:cNvPr>
          <p:cNvSpPr txBox="1"/>
          <p:nvPr/>
        </p:nvSpPr>
        <p:spPr>
          <a:xfrm>
            <a:off x="975462" y="4834814"/>
            <a:ext cx="916772"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 or B</a:t>
            </a:r>
          </a:p>
        </p:txBody>
      </p:sp>
      <p:sp>
        <p:nvSpPr>
          <p:cNvPr id="61" name="TextBox 60">
            <a:extLst>
              <a:ext uri="{FF2B5EF4-FFF2-40B4-BE49-F238E27FC236}">
                <a16:creationId xmlns:a16="http://schemas.microsoft.com/office/drawing/2014/main" id="{B1FE22F9-66EE-4707-833F-3B8152F3B7F5}"/>
              </a:ext>
            </a:extLst>
          </p:cNvPr>
          <p:cNvSpPr txBox="1"/>
          <p:nvPr/>
        </p:nvSpPr>
        <p:spPr>
          <a:xfrm>
            <a:off x="2321803" y="5200380"/>
            <a:ext cx="515455"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t>
            </a:r>
          </a:p>
        </p:txBody>
      </p:sp>
      <p:sp>
        <p:nvSpPr>
          <p:cNvPr id="62" name="TextBox 61">
            <a:extLst>
              <a:ext uri="{FF2B5EF4-FFF2-40B4-BE49-F238E27FC236}">
                <a16:creationId xmlns:a16="http://schemas.microsoft.com/office/drawing/2014/main" id="{4743BADE-D92D-4403-9051-9068739EC94E}"/>
              </a:ext>
            </a:extLst>
          </p:cNvPr>
          <p:cNvSpPr txBox="1"/>
          <p:nvPr/>
        </p:nvSpPr>
        <p:spPr>
          <a:xfrm>
            <a:off x="2582009" y="4108344"/>
            <a:ext cx="790891" cy="338554"/>
          </a:xfrm>
          <a:prstGeom prst="rect">
            <a:avLst/>
          </a:prstGeom>
          <a:noFill/>
        </p:spPr>
        <p:txBody>
          <a:bodyPr wrap="square">
            <a:spAutoFit/>
          </a:bodyPr>
          <a:lstStyle/>
          <a:p>
            <a:pPr algn="ctr"/>
            <a:r>
              <a:rPr lang="en-GB" sz="1600" b="1" dirty="0">
                <a:solidFill>
                  <a:srgbClr val="FF0000"/>
                </a:solidFill>
                <a:effectLst/>
                <a:latin typeface="Calibri" panose="020F0502020204030204" pitchFamily="34" charset="0"/>
                <a:cs typeface="Calibri" panose="020F0502020204030204" pitchFamily="34" charset="0"/>
              </a:rPr>
              <a:t>FALSE</a:t>
            </a:r>
          </a:p>
        </p:txBody>
      </p:sp>
      <p:sp>
        <p:nvSpPr>
          <p:cNvPr id="63" name="TextBox 62">
            <a:extLst>
              <a:ext uri="{FF2B5EF4-FFF2-40B4-BE49-F238E27FC236}">
                <a16:creationId xmlns:a16="http://schemas.microsoft.com/office/drawing/2014/main" id="{7565F088-780D-44C2-B5FD-72D02C4803FA}"/>
              </a:ext>
            </a:extLst>
          </p:cNvPr>
          <p:cNvSpPr txBox="1"/>
          <p:nvPr/>
        </p:nvSpPr>
        <p:spPr>
          <a:xfrm>
            <a:off x="679780" y="4178196"/>
            <a:ext cx="672840" cy="307777"/>
          </a:xfrm>
          <a:prstGeom prst="rect">
            <a:avLst/>
          </a:prstGeom>
          <a:solidFill>
            <a:schemeClr val="bg1">
              <a:lumMod val="85000"/>
            </a:schemeClr>
          </a:solidFill>
        </p:spPr>
        <p:txBody>
          <a:bodyPr wrap="square">
            <a:spAutoFit/>
          </a:bodyPr>
          <a:lstStyle/>
          <a:p>
            <a:pPr algn="ctr"/>
            <a:r>
              <a:rPr lang="en-GB" sz="1400" b="1" dirty="0">
                <a:solidFill>
                  <a:srgbClr val="FF0000"/>
                </a:solidFill>
                <a:effectLst/>
                <a:latin typeface="Calibri" panose="020F0502020204030204" pitchFamily="34" charset="0"/>
                <a:cs typeface="Calibri" panose="020F0502020204030204" pitchFamily="34" charset="0"/>
              </a:rPr>
              <a:t>FALSE</a:t>
            </a:r>
          </a:p>
        </p:txBody>
      </p:sp>
      <p:sp>
        <p:nvSpPr>
          <p:cNvPr id="64" name="TextBox 63">
            <a:extLst>
              <a:ext uri="{FF2B5EF4-FFF2-40B4-BE49-F238E27FC236}">
                <a16:creationId xmlns:a16="http://schemas.microsoft.com/office/drawing/2014/main" id="{E74FA975-15B5-45D5-AB8D-D71830F59CC4}"/>
              </a:ext>
            </a:extLst>
          </p:cNvPr>
          <p:cNvSpPr txBox="1"/>
          <p:nvPr/>
        </p:nvSpPr>
        <p:spPr>
          <a:xfrm>
            <a:off x="1433848" y="4178196"/>
            <a:ext cx="672840" cy="307777"/>
          </a:xfrm>
          <a:prstGeom prst="rect">
            <a:avLst/>
          </a:prstGeom>
          <a:solidFill>
            <a:schemeClr val="bg1">
              <a:lumMod val="85000"/>
            </a:schemeClr>
          </a:solidFill>
        </p:spPr>
        <p:txBody>
          <a:bodyPr wrap="square">
            <a:spAutoFit/>
          </a:bodyPr>
          <a:lstStyle/>
          <a:p>
            <a:pPr algn="ctr"/>
            <a:r>
              <a:rPr lang="en-GB" sz="1400" b="1" dirty="0">
                <a:solidFill>
                  <a:srgbClr val="00B050"/>
                </a:solidFill>
                <a:effectLst/>
                <a:latin typeface="Calibri" panose="020F0502020204030204" pitchFamily="34" charset="0"/>
                <a:cs typeface="Calibri" panose="020F0502020204030204" pitchFamily="34" charset="0"/>
              </a:rPr>
              <a:t>TRUE</a:t>
            </a:r>
          </a:p>
        </p:txBody>
      </p:sp>
      <p:cxnSp>
        <p:nvCxnSpPr>
          <p:cNvPr id="66" name="Straight Arrow Connector 65">
            <a:extLst>
              <a:ext uri="{FF2B5EF4-FFF2-40B4-BE49-F238E27FC236}">
                <a16:creationId xmlns:a16="http://schemas.microsoft.com/office/drawing/2014/main" id="{CA144914-AEFF-437A-8135-5D6E046DA69D}"/>
              </a:ext>
            </a:extLst>
          </p:cNvPr>
          <p:cNvCxnSpPr>
            <a:cxnSpLocks/>
          </p:cNvCxnSpPr>
          <p:nvPr/>
        </p:nvCxnSpPr>
        <p:spPr>
          <a:xfrm>
            <a:off x="8069196" y="1563931"/>
            <a:ext cx="1029383" cy="0"/>
          </a:xfrm>
          <a:prstGeom prst="straightConnector1">
            <a:avLst/>
          </a:prstGeom>
          <a:ln w="34925">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2D12F992-D22C-44A2-AC60-EB4B5C4EDDFA}"/>
              </a:ext>
            </a:extLst>
          </p:cNvPr>
          <p:cNvCxnSpPr>
            <a:cxnSpLocks/>
          </p:cNvCxnSpPr>
          <p:nvPr/>
        </p:nvCxnSpPr>
        <p:spPr>
          <a:xfrm>
            <a:off x="9177958" y="893269"/>
            <a:ext cx="0" cy="456700"/>
          </a:xfrm>
          <a:prstGeom prst="straightConnector1">
            <a:avLst/>
          </a:prstGeom>
          <a:ln w="34925">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74" name="TextBox 73">
            <a:extLst>
              <a:ext uri="{FF2B5EF4-FFF2-40B4-BE49-F238E27FC236}">
                <a16:creationId xmlns:a16="http://schemas.microsoft.com/office/drawing/2014/main" id="{BB028F65-C157-48ED-BDAB-82B3F4A6CFE5}"/>
              </a:ext>
            </a:extLst>
          </p:cNvPr>
          <p:cNvSpPr txBox="1"/>
          <p:nvPr/>
        </p:nvSpPr>
        <p:spPr>
          <a:xfrm>
            <a:off x="660577" y="5200380"/>
            <a:ext cx="672840" cy="307777"/>
          </a:xfrm>
          <a:prstGeom prst="rect">
            <a:avLst/>
          </a:prstGeom>
          <a:solidFill>
            <a:schemeClr val="bg1">
              <a:lumMod val="85000"/>
            </a:schemeClr>
          </a:solidFill>
        </p:spPr>
        <p:txBody>
          <a:bodyPr wrap="square">
            <a:spAutoFit/>
          </a:bodyPr>
          <a:lstStyle/>
          <a:p>
            <a:pPr algn="ctr"/>
            <a:r>
              <a:rPr lang="en-GB" sz="1400" b="1" dirty="0">
                <a:solidFill>
                  <a:srgbClr val="FF0000"/>
                </a:solidFill>
                <a:effectLst/>
                <a:latin typeface="Calibri" panose="020F0502020204030204" pitchFamily="34" charset="0"/>
                <a:cs typeface="Calibri" panose="020F0502020204030204" pitchFamily="34" charset="0"/>
              </a:rPr>
              <a:t>FALSE</a:t>
            </a:r>
          </a:p>
        </p:txBody>
      </p:sp>
      <p:sp>
        <p:nvSpPr>
          <p:cNvPr id="75" name="TextBox 74">
            <a:extLst>
              <a:ext uri="{FF2B5EF4-FFF2-40B4-BE49-F238E27FC236}">
                <a16:creationId xmlns:a16="http://schemas.microsoft.com/office/drawing/2014/main" id="{C9B44734-EB05-4622-8519-B71B5F8EA5E9}"/>
              </a:ext>
            </a:extLst>
          </p:cNvPr>
          <p:cNvSpPr txBox="1"/>
          <p:nvPr/>
        </p:nvSpPr>
        <p:spPr>
          <a:xfrm>
            <a:off x="1414645" y="5200380"/>
            <a:ext cx="672840" cy="307777"/>
          </a:xfrm>
          <a:prstGeom prst="rect">
            <a:avLst/>
          </a:prstGeom>
          <a:solidFill>
            <a:schemeClr val="bg1">
              <a:lumMod val="85000"/>
            </a:schemeClr>
          </a:solidFill>
        </p:spPr>
        <p:txBody>
          <a:bodyPr wrap="square">
            <a:spAutoFit/>
          </a:bodyPr>
          <a:lstStyle/>
          <a:p>
            <a:pPr algn="ctr"/>
            <a:r>
              <a:rPr lang="en-GB" sz="1400" b="1" dirty="0">
                <a:solidFill>
                  <a:srgbClr val="00B050"/>
                </a:solidFill>
                <a:effectLst/>
                <a:latin typeface="Calibri" panose="020F0502020204030204" pitchFamily="34" charset="0"/>
                <a:cs typeface="Calibri" panose="020F0502020204030204" pitchFamily="34" charset="0"/>
              </a:rPr>
              <a:t>TRUE</a:t>
            </a:r>
          </a:p>
        </p:txBody>
      </p:sp>
      <p:cxnSp>
        <p:nvCxnSpPr>
          <p:cNvPr id="76" name="Straight Arrow Connector 75">
            <a:extLst>
              <a:ext uri="{FF2B5EF4-FFF2-40B4-BE49-F238E27FC236}">
                <a16:creationId xmlns:a16="http://schemas.microsoft.com/office/drawing/2014/main" id="{5D364C8B-F105-40AA-B4F5-6D7C5B451180}"/>
              </a:ext>
            </a:extLst>
          </p:cNvPr>
          <p:cNvCxnSpPr>
            <a:cxnSpLocks/>
          </p:cNvCxnSpPr>
          <p:nvPr/>
        </p:nvCxnSpPr>
        <p:spPr>
          <a:xfrm>
            <a:off x="8162822" y="3885700"/>
            <a:ext cx="1029383" cy="0"/>
          </a:xfrm>
          <a:prstGeom prst="straightConnector1">
            <a:avLst/>
          </a:prstGeom>
          <a:ln w="34925">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7" name="Straight Arrow Connector 76">
            <a:extLst>
              <a:ext uri="{FF2B5EF4-FFF2-40B4-BE49-F238E27FC236}">
                <a16:creationId xmlns:a16="http://schemas.microsoft.com/office/drawing/2014/main" id="{4E8F968F-6898-4383-8242-621E16744507}"/>
              </a:ext>
            </a:extLst>
          </p:cNvPr>
          <p:cNvCxnSpPr>
            <a:cxnSpLocks/>
          </p:cNvCxnSpPr>
          <p:nvPr/>
        </p:nvCxnSpPr>
        <p:spPr>
          <a:xfrm>
            <a:off x="9206878" y="3176329"/>
            <a:ext cx="0" cy="456700"/>
          </a:xfrm>
          <a:prstGeom prst="straightConnector1">
            <a:avLst/>
          </a:prstGeom>
          <a:ln w="34925">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78" name="TextBox 77">
            <a:extLst>
              <a:ext uri="{FF2B5EF4-FFF2-40B4-BE49-F238E27FC236}">
                <a16:creationId xmlns:a16="http://schemas.microsoft.com/office/drawing/2014/main" id="{464EFBA4-6815-4496-AD06-801A35D96540}"/>
              </a:ext>
            </a:extLst>
          </p:cNvPr>
          <p:cNvSpPr txBox="1"/>
          <p:nvPr/>
        </p:nvSpPr>
        <p:spPr>
          <a:xfrm>
            <a:off x="4231495" y="3814797"/>
            <a:ext cx="1066827"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 and B</a:t>
            </a:r>
          </a:p>
        </p:txBody>
      </p:sp>
      <p:sp>
        <p:nvSpPr>
          <p:cNvPr id="79" name="TextBox 78">
            <a:extLst>
              <a:ext uri="{FF2B5EF4-FFF2-40B4-BE49-F238E27FC236}">
                <a16:creationId xmlns:a16="http://schemas.microsoft.com/office/drawing/2014/main" id="{214DE537-1F10-4DD4-9A60-354362CCE7B5}"/>
              </a:ext>
            </a:extLst>
          </p:cNvPr>
          <p:cNvSpPr txBox="1"/>
          <p:nvPr/>
        </p:nvSpPr>
        <p:spPr>
          <a:xfrm>
            <a:off x="4021486" y="4153181"/>
            <a:ext cx="672840" cy="307777"/>
          </a:xfrm>
          <a:prstGeom prst="rect">
            <a:avLst/>
          </a:prstGeom>
          <a:solidFill>
            <a:schemeClr val="bg1">
              <a:lumMod val="85000"/>
            </a:schemeClr>
          </a:solidFill>
        </p:spPr>
        <p:txBody>
          <a:bodyPr wrap="square">
            <a:spAutoFit/>
          </a:bodyPr>
          <a:lstStyle/>
          <a:p>
            <a:pPr algn="ctr"/>
            <a:r>
              <a:rPr lang="en-GB" sz="1400" b="1" dirty="0">
                <a:solidFill>
                  <a:srgbClr val="00B050"/>
                </a:solidFill>
                <a:effectLst/>
                <a:latin typeface="Calibri" panose="020F0502020204030204" pitchFamily="34" charset="0"/>
                <a:cs typeface="Calibri" panose="020F0502020204030204" pitchFamily="34" charset="0"/>
              </a:rPr>
              <a:t>TRUE</a:t>
            </a:r>
          </a:p>
        </p:txBody>
      </p:sp>
      <p:sp>
        <p:nvSpPr>
          <p:cNvPr id="80" name="TextBox 79">
            <a:extLst>
              <a:ext uri="{FF2B5EF4-FFF2-40B4-BE49-F238E27FC236}">
                <a16:creationId xmlns:a16="http://schemas.microsoft.com/office/drawing/2014/main" id="{65DFB271-C225-46C4-8885-59C7F37F53D4}"/>
              </a:ext>
            </a:extLst>
          </p:cNvPr>
          <p:cNvSpPr txBox="1"/>
          <p:nvPr/>
        </p:nvSpPr>
        <p:spPr>
          <a:xfrm>
            <a:off x="4774033" y="4157080"/>
            <a:ext cx="672840" cy="307777"/>
          </a:xfrm>
          <a:prstGeom prst="rect">
            <a:avLst/>
          </a:prstGeom>
          <a:solidFill>
            <a:schemeClr val="bg1">
              <a:lumMod val="85000"/>
            </a:schemeClr>
          </a:solidFill>
        </p:spPr>
        <p:txBody>
          <a:bodyPr wrap="square">
            <a:spAutoFit/>
          </a:bodyPr>
          <a:lstStyle/>
          <a:p>
            <a:pPr algn="ctr"/>
            <a:r>
              <a:rPr lang="en-GB" sz="1400" b="1" dirty="0">
                <a:solidFill>
                  <a:srgbClr val="00B050"/>
                </a:solidFill>
                <a:effectLst/>
                <a:latin typeface="Calibri" panose="020F0502020204030204" pitchFamily="34" charset="0"/>
                <a:cs typeface="Calibri" panose="020F0502020204030204" pitchFamily="34" charset="0"/>
              </a:rPr>
              <a:t>TRUE</a:t>
            </a:r>
          </a:p>
        </p:txBody>
      </p:sp>
      <p:sp>
        <p:nvSpPr>
          <p:cNvPr id="81" name="TextBox 80">
            <a:extLst>
              <a:ext uri="{FF2B5EF4-FFF2-40B4-BE49-F238E27FC236}">
                <a16:creationId xmlns:a16="http://schemas.microsoft.com/office/drawing/2014/main" id="{2B44E82D-9945-4E94-9362-3D1398F57E9D}"/>
              </a:ext>
            </a:extLst>
          </p:cNvPr>
          <p:cNvSpPr txBox="1"/>
          <p:nvPr/>
        </p:nvSpPr>
        <p:spPr>
          <a:xfrm>
            <a:off x="6016245" y="4086242"/>
            <a:ext cx="695164" cy="338554"/>
          </a:xfrm>
          <a:prstGeom prst="rect">
            <a:avLst/>
          </a:prstGeom>
          <a:noFill/>
        </p:spPr>
        <p:txBody>
          <a:bodyPr wrap="square">
            <a:spAutoFit/>
          </a:bodyPr>
          <a:lstStyle/>
          <a:p>
            <a:pPr algn="ctr"/>
            <a:r>
              <a:rPr lang="en-GB" sz="1600" b="1" dirty="0">
                <a:solidFill>
                  <a:srgbClr val="00B050"/>
                </a:solidFill>
                <a:effectLst/>
                <a:latin typeface="Calibri" panose="020F0502020204030204" pitchFamily="34" charset="0"/>
                <a:cs typeface="Calibri" panose="020F0502020204030204" pitchFamily="34" charset="0"/>
              </a:rPr>
              <a:t>TRUE</a:t>
            </a:r>
          </a:p>
        </p:txBody>
      </p:sp>
      <p:sp>
        <p:nvSpPr>
          <p:cNvPr id="82" name="TextBox 81">
            <a:extLst>
              <a:ext uri="{FF2B5EF4-FFF2-40B4-BE49-F238E27FC236}">
                <a16:creationId xmlns:a16="http://schemas.microsoft.com/office/drawing/2014/main" id="{97BADEA9-03FF-4B22-AA81-FD5D8085895B}"/>
              </a:ext>
            </a:extLst>
          </p:cNvPr>
          <p:cNvSpPr txBox="1"/>
          <p:nvPr/>
        </p:nvSpPr>
        <p:spPr>
          <a:xfrm>
            <a:off x="5742353" y="4067039"/>
            <a:ext cx="515455"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t>
            </a:r>
          </a:p>
        </p:txBody>
      </p:sp>
      <p:sp>
        <p:nvSpPr>
          <p:cNvPr id="83" name="TextBox 82">
            <a:extLst>
              <a:ext uri="{FF2B5EF4-FFF2-40B4-BE49-F238E27FC236}">
                <a16:creationId xmlns:a16="http://schemas.microsoft.com/office/drawing/2014/main" id="{DE6C6567-EF80-4530-BFF0-ABA77D399CBE}"/>
              </a:ext>
            </a:extLst>
          </p:cNvPr>
          <p:cNvSpPr txBox="1"/>
          <p:nvPr/>
        </p:nvSpPr>
        <p:spPr>
          <a:xfrm>
            <a:off x="4231495" y="2955283"/>
            <a:ext cx="1066827"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 </a:t>
            </a:r>
            <a:r>
              <a:rPr lang="en-GB" b="1" dirty="0">
                <a:latin typeface="Calibri" panose="020F0502020204030204" pitchFamily="34" charset="0"/>
                <a:cs typeface="Calibri" panose="020F0502020204030204" pitchFamily="34" charset="0"/>
              </a:rPr>
              <a:t>Or</a:t>
            </a:r>
            <a:r>
              <a:rPr lang="en-GB" b="1" dirty="0">
                <a:effectLst/>
                <a:latin typeface="Calibri" panose="020F0502020204030204" pitchFamily="34" charset="0"/>
                <a:cs typeface="Calibri" panose="020F0502020204030204" pitchFamily="34" charset="0"/>
              </a:rPr>
              <a:t> !B</a:t>
            </a:r>
          </a:p>
        </p:txBody>
      </p:sp>
      <p:sp>
        <p:nvSpPr>
          <p:cNvPr id="87" name="TextBox 86">
            <a:extLst>
              <a:ext uri="{FF2B5EF4-FFF2-40B4-BE49-F238E27FC236}">
                <a16:creationId xmlns:a16="http://schemas.microsoft.com/office/drawing/2014/main" id="{87331255-C361-4918-B2AA-E74B644ED7EA}"/>
              </a:ext>
            </a:extLst>
          </p:cNvPr>
          <p:cNvSpPr txBox="1"/>
          <p:nvPr/>
        </p:nvSpPr>
        <p:spPr>
          <a:xfrm>
            <a:off x="5672903" y="3207525"/>
            <a:ext cx="515455"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t>
            </a:r>
          </a:p>
        </p:txBody>
      </p:sp>
      <p:sp>
        <p:nvSpPr>
          <p:cNvPr id="88" name="TextBox 87">
            <a:extLst>
              <a:ext uri="{FF2B5EF4-FFF2-40B4-BE49-F238E27FC236}">
                <a16:creationId xmlns:a16="http://schemas.microsoft.com/office/drawing/2014/main" id="{B4756D5A-DFC7-4A39-945C-C371EE7BE7F1}"/>
              </a:ext>
            </a:extLst>
          </p:cNvPr>
          <p:cNvSpPr txBox="1"/>
          <p:nvPr/>
        </p:nvSpPr>
        <p:spPr>
          <a:xfrm>
            <a:off x="4793219" y="3292021"/>
            <a:ext cx="672840" cy="307777"/>
          </a:xfrm>
          <a:prstGeom prst="rect">
            <a:avLst/>
          </a:prstGeom>
          <a:solidFill>
            <a:schemeClr val="bg1">
              <a:lumMod val="85000"/>
            </a:schemeClr>
          </a:solidFill>
        </p:spPr>
        <p:txBody>
          <a:bodyPr wrap="square">
            <a:spAutoFit/>
          </a:bodyPr>
          <a:lstStyle/>
          <a:p>
            <a:pPr algn="ctr"/>
            <a:r>
              <a:rPr lang="en-GB" sz="1400" b="1" dirty="0">
                <a:solidFill>
                  <a:srgbClr val="FF0000"/>
                </a:solidFill>
                <a:effectLst/>
                <a:latin typeface="Calibri" panose="020F0502020204030204" pitchFamily="34" charset="0"/>
                <a:cs typeface="Calibri" panose="020F0502020204030204" pitchFamily="34" charset="0"/>
              </a:rPr>
              <a:t>FALSE</a:t>
            </a:r>
          </a:p>
        </p:txBody>
      </p:sp>
      <p:sp>
        <p:nvSpPr>
          <p:cNvPr id="89" name="TextBox 88">
            <a:extLst>
              <a:ext uri="{FF2B5EF4-FFF2-40B4-BE49-F238E27FC236}">
                <a16:creationId xmlns:a16="http://schemas.microsoft.com/office/drawing/2014/main" id="{E0C6D46F-58CC-409B-85E3-36E65B386EE0}"/>
              </a:ext>
            </a:extLst>
          </p:cNvPr>
          <p:cNvSpPr txBox="1"/>
          <p:nvPr/>
        </p:nvSpPr>
        <p:spPr>
          <a:xfrm>
            <a:off x="5884932" y="3251865"/>
            <a:ext cx="790891" cy="338554"/>
          </a:xfrm>
          <a:prstGeom prst="rect">
            <a:avLst/>
          </a:prstGeom>
          <a:noFill/>
        </p:spPr>
        <p:txBody>
          <a:bodyPr wrap="square">
            <a:spAutoFit/>
          </a:bodyPr>
          <a:lstStyle/>
          <a:p>
            <a:pPr algn="ctr"/>
            <a:r>
              <a:rPr lang="en-GB" sz="1600" b="1" dirty="0">
                <a:solidFill>
                  <a:srgbClr val="FF0000"/>
                </a:solidFill>
                <a:effectLst/>
                <a:latin typeface="Calibri" panose="020F0502020204030204" pitchFamily="34" charset="0"/>
                <a:cs typeface="Calibri" panose="020F0502020204030204" pitchFamily="34" charset="0"/>
              </a:rPr>
              <a:t>FALSE</a:t>
            </a:r>
          </a:p>
        </p:txBody>
      </p:sp>
      <p:sp>
        <p:nvSpPr>
          <p:cNvPr id="90" name="Rectangle 89">
            <a:extLst>
              <a:ext uri="{FF2B5EF4-FFF2-40B4-BE49-F238E27FC236}">
                <a16:creationId xmlns:a16="http://schemas.microsoft.com/office/drawing/2014/main" id="{0CA81ECB-4B20-424C-9542-5EABD7A966CE}"/>
              </a:ext>
            </a:extLst>
          </p:cNvPr>
          <p:cNvSpPr/>
          <p:nvPr/>
        </p:nvSpPr>
        <p:spPr>
          <a:xfrm>
            <a:off x="460960" y="2867817"/>
            <a:ext cx="6479355" cy="92475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91" name="Rectangle 90">
            <a:extLst>
              <a:ext uri="{FF2B5EF4-FFF2-40B4-BE49-F238E27FC236}">
                <a16:creationId xmlns:a16="http://schemas.microsoft.com/office/drawing/2014/main" id="{C6D2A847-5F35-49C5-9EDB-CD3D81AEA00A}"/>
              </a:ext>
            </a:extLst>
          </p:cNvPr>
          <p:cNvSpPr/>
          <p:nvPr/>
        </p:nvSpPr>
        <p:spPr>
          <a:xfrm>
            <a:off x="460960" y="3796755"/>
            <a:ext cx="6479355" cy="92475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92" name="Rectangle 91">
            <a:extLst>
              <a:ext uri="{FF2B5EF4-FFF2-40B4-BE49-F238E27FC236}">
                <a16:creationId xmlns:a16="http://schemas.microsoft.com/office/drawing/2014/main" id="{3BB81644-91D7-41A9-9E8B-A6DC7D03B1BF}"/>
              </a:ext>
            </a:extLst>
          </p:cNvPr>
          <p:cNvSpPr/>
          <p:nvPr/>
        </p:nvSpPr>
        <p:spPr>
          <a:xfrm>
            <a:off x="463354" y="4723931"/>
            <a:ext cx="3136373" cy="92475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93" name="Rectangle 92">
            <a:extLst>
              <a:ext uri="{FF2B5EF4-FFF2-40B4-BE49-F238E27FC236}">
                <a16:creationId xmlns:a16="http://schemas.microsoft.com/office/drawing/2014/main" id="{318D6D15-942A-4BCD-B7CD-8B1B9F5B47EB}"/>
              </a:ext>
            </a:extLst>
          </p:cNvPr>
          <p:cNvSpPr/>
          <p:nvPr/>
        </p:nvSpPr>
        <p:spPr>
          <a:xfrm>
            <a:off x="458566" y="2867817"/>
            <a:ext cx="3141161" cy="278086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94" name="TextBox 93">
            <a:extLst>
              <a:ext uri="{FF2B5EF4-FFF2-40B4-BE49-F238E27FC236}">
                <a16:creationId xmlns:a16="http://schemas.microsoft.com/office/drawing/2014/main" id="{F1184D63-38C4-48B9-A17F-6ED28EEFCE5C}"/>
              </a:ext>
            </a:extLst>
          </p:cNvPr>
          <p:cNvSpPr txBox="1"/>
          <p:nvPr/>
        </p:nvSpPr>
        <p:spPr>
          <a:xfrm>
            <a:off x="4070462" y="3292020"/>
            <a:ext cx="672840" cy="307777"/>
          </a:xfrm>
          <a:prstGeom prst="rect">
            <a:avLst/>
          </a:prstGeom>
          <a:solidFill>
            <a:schemeClr val="bg1">
              <a:lumMod val="85000"/>
            </a:schemeClr>
          </a:solidFill>
        </p:spPr>
        <p:txBody>
          <a:bodyPr wrap="square">
            <a:spAutoFit/>
          </a:bodyPr>
          <a:lstStyle/>
          <a:p>
            <a:pPr algn="ctr"/>
            <a:r>
              <a:rPr lang="en-GB" sz="1400" b="1" dirty="0">
                <a:solidFill>
                  <a:srgbClr val="FF0000"/>
                </a:solidFill>
                <a:effectLst/>
                <a:latin typeface="Calibri" panose="020F0502020204030204" pitchFamily="34" charset="0"/>
                <a:cs typeface="Calibri" panose="020F0502020204030204" pitchFamily="34" charset="0"/>
              </a:rPr>
              <a:t>FALSE</a:t>
            </a:r>
          </a:p>
        </p:txBody>
      </p:sp>
    </p:spTree>
    <p:extLst>
      <p:ext uri="{BB962C8B-B14F-4D97-AF65-F5344CB8AC3E}">
        <p14:creationId xmlns:p14="http://schemas.microsoft.com/office/powerpoint/2010/main" val="163443659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967610-34A8-41DB-A29B-BC0D3AD848C9}"/>
              </a:ext>
            </a:extLst>
          </p:cNvPr>
          <p:cNvSpPr txBox="1">
            <a:spLocks/>
          </p:cNvSpPr>
          <p:nvPr/>
        </p:nvSpPr>
        <p:spPr>
          <a:xfrm>
            <a:off x="283626" y="112008"/>
            <a:ext cx="4473569"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latin typeface="+mn-lt"/>
              </a:rPr>
              <a:t>Logical Operators</a:t>
            </a:r>
          </a:p>
        </p:txBody>
      </p:sp>
      <p:sp>
        <p:nvSpPr>
          <p:cNvPr id="4" name="TextBox 3">
            <a:extLst>
              <a:ext uri="{FF2B5EF4-FFF2-40B4-BE49-F238E27FC236}">
                <a16:creationId xmlns:a16="http://schemas.microsoft.com/office/drawing/2014/main" id="{9D89CA70-ACF7-4061-8D77-6E77661E8C50}"/>
              </a:ext>
            </a:extLst>
          </p:cNvPr>
          <p:cNvSpPr txBox="1"/>
          <p:nvPr/>
        </p:nvSpPr>
        <p:spPr>
          <a:xfrm>
            <a:off x="295201" y="744349"/>
            <a:ext cx="6915828" cy="6001643"/>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hasDriversLicense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true</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hasGoodVision</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true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hasDriversLicense</a:t>
            </a:r>
            <a:r>
              <a:rPr lang="en-GB" sz="1600" b="1" dirty="0">
                <a:solidFill>
                  <a:srgbClr val="D4D4D4"/>
                </a:solidFill>
                <a:effectLst/>
                <a:latin typeface="Consolas" panose="020B0609020204030204" pitchFamily="49" charset="0"/>
              </a:rPr>
              <a:t> &amp;&amp; </a:t>
            </a:r>
            <a:r>
              <a:rPr lang="en-GB" sz="1600" b="1" dirty="0">
                <a:solidFill>
                  <a:srgbClr val="4FC1FF"/>
                </a:solidFill>
                <a:effectLst/>
                <a:latin typeface="Consolas" panose="020B0609020204030204" pitchFamily="49" charset="0"/>
              </a:rPr>
              <a:t>hasGoodVision</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hasDriversLicense</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hasGoodVision</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hasDriversLicense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shouldDrive</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hasDriversLicense</a:t>
            </a:r>
            <a:r>
              <a:rPr lang="en-GB" sz="1600" b="1" dirty="0">
                <a:solidFill>
                  <a:srgbClr val="D4D4D4"/>
                </a:solidFill>
                <a:effectLst/>
                <a:latin typeface="Consolas" panose="020B0609020204030204" pitchFamily="49" charset="0"/>
              </a:rPr>
              <a:t> &amp;&amp; </a:t>
            </a:r>
            <a:r>
              <a:rPr lang="en-GB" sz="1600" b="1" dirty="0">
                <a:solidFill>
                  <a:srgbClr val="4FC1FF"/>
                </a:solidFill>
                <a:effectLst/>
                <a:latin typeface="Consolas" panose="020B0609020204030204" pitchFamily="49" charset="0"/>
              </a:rPr>
              <a:t>hasGoodVision</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hasDriversLicense</a:t>
            </a:r>
            <a:r>
              <a:rPr lang="en-GB" sz="1600" b="1" dirty="0">
                <a:solidFill>
                  <a:srgbClr val="D4D4D4"/>
                </a:solidFill>
                <a:effectLst/>
                <a:latin typeface="Consolas" panose="020B0609020204030204" pitchFamily="49" charset="0"/>
              </a:rPr>
              <a:t> &amp;&amp; </a:t>
            </a:r>
            <a:r>
              <a:rPr lang="en-GB" sz="1600" b="1" dirty="0">
                <a:solidFill>
                  <a:srgbClr val="4FC1FF"/>
                </a:solidFill>
                <a:effectLst/>
                <a:latin typeface="Consolas" panose="020B0609020204030204" pitchFamily="49" charset="0"/>
              </a:rPr>
              <a:t>hasGoodVision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"Sarah is able to drive!"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"someone else should drive...."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isTired</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true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hasDriversLicense</a:t>
            </a:r>
            <a:r>
              <a:rPr lang="en-GB" sz="1600" b="1" dirty="0">
                <a:solidFill>
                  <a:srgbClr val="D4D4D4"/>
                </a:solidFill>
                <a:effectLst/>
                <a:latin typeface="Consolas" panose="020B0609020204030204" pitchFamily="49" charset="0"/>
              </a:rPr>
              <a:t> &amp;&amp; </a:t>
            </a:r>
            <a:r>
              <a:rPr lang="en-GB" sz="1600" b="1" dirty="0">
                <a:solidFill>
                  <a:srgbClr val="4FC1FF"/>
                </a:solidFill>
                <a:effectLst/>
                <a:latin typeface="Consolas" panose="020B0609020204030204" pitchFamily="49" charset="0"/>
              </a:rPr>
              <a:t>hasGoodVision</a:t>
            </a:r>
            <a:r>
              <a:rPr lang="en-GB" sz="1600" b="1" dirty="0">
                <a:solidFill>
                  <a:srgbClr val="D4D4D4"/>
                </a:solidFill>
                <a:effectLst/>
                <a:latin typeface="Consolas" panose="020B0609020204030204" pitchFamily="49" charset="0"/>
              </a:rPr>
              <a:t> &amp;&amp; </a:t>
            </a:r>
            <a:r>
              <a:rPr lang="en-GB" sz="1600" b="1" dirty="0">
                <a:solidFill>
                  <a:srgbClr val="4FC1FF"/>
                </a:solidFill>
                <a:effectLst/>
                <a:latin typeface="Consolas" panose="020B0609020204030204" pitchFamily="49" charset="0"/>
              </a:rPr>
              <a:t>isTired</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hasDriversLicense</a:t>
            </a:r>
            <a:r>
              <a:rPr lang="en-GB" sz="1600" b="1" dirty="0">
                <a:solidFill>
                  <a:srgbClr val="D4D4D4"/>
                </a:solidFill>
                <a:effectLst/>
                <a:latin typeface="Consolas" panose="020B0609020204030204" pitchFamily="49" charset="0"/>
              </a:rPr>
              <a:t> &amp;&amp; </a:t>
            </a:r>
            <a:r>
              <a:rPr lang="en-GB" sz="1600" b="1" dirty="0">
                <a:solidFill>
                  <a:srgbClr val="4FC1FF"/>
                </a:solidFill>
                <a:effectLst/>
                <a:latin typeface="Consolas" panose="020B0609020204030204" pitchFamily="49" charset="0"/>
              </a:rPr>
              <a:t>hasGoodVision</a:t>
            </a:r>
            <a:r>
              <a:rPr lang="en-GB" sz="1600" b="1" dirty="0">
                <a:solidFill>
                  <a:srgbClr val="D4D4D4"/>
                </a:solidFill>
                <a:effectLst/>
                <a:latin typeface="Consolas" panose="020B0609020204030204" pitchFamily="49" charset="0"/>
              </a:rPr>
              <a:t> &amp;&amp; !</a:t>
            </a:r>
            <a:r>
              <a:rPr lang="en-GB" sz="1600" b="1" dirty="0">
                <a:solidFill>
                  <a:srgbClr val="4FC1FF"/>
                </a:solidFill>
                <a:effectLst/>
                <a:latin typeface="Consolas" panose="020B0609020204030204" pitchFamily="49" charset="0"/>
              </a:rPr>
              <a:t>isTired</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"Sarah is able to drive!"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"someone else should drive...."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273CBB6C-1A6B-4282-9634-2BE287434FC2}"/>
              </a:ext>
            </a:extLst>
          </p:cNvPr>
          <p:cNvSpPr txBox="1"/>
          <p:nvPr/>
        </p:nvSpPr>
        <p:spPr>
          <a:xfrm>
            <a:off x="7947569" y="603473"/>
            <a:ext cx="1539433" cy="923330"/>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&amp;&amp; = And</a:t>
            </a:r>
          </a:p>
          <a:p>
            <a:r>
              <a:rPr lang="en-GB" b="1" dirty="0">
                <a:effectLst/>
                <a:latin typeface="Calibri" panose="020F0502020204030204" pitchFamily="34" charset="0"/>
                <a:cs typeface="Calibri" panose="020F0502020204030204" pitchFamily="34" charset="0"/>
              </a:rPr>
              <a:t>|| = Or</a:t>
            </a:r>
          </a:p>
          <a:p>
            <a:r>
              <a:rPr lang="en-GB" b="1" dirty="0">
                <a:effectLst/>
                <a:latin typeface="Calibri" panose="020F0502020204030204" pitchFamily="34" charset="0"/>
                <a:cs typeface="Calibri" panose="020F0502020204030204" pitchFamily="34" charset="0"/>
              </a:rPr>
              <a:t>! = Not</a:t>
            </a:r>
          </a:p>
        </p:txBody>
      </p:sp>
      <p:sp>
        <p:nvSpPr>
          <p:cNvPr id="6" name="TextBox 5">
            <a:extLst>
              <a:ext uri="{FF2B5EF4-FFF2-40B4-BE49-F238E27FC236}">
                <a16:creationId xmlns:a16="http://schemas.microsoft.com/office/drawing/2014/main" id="{E74D6CF9-0576-42CA-A192-335331F27045}"/>
              </a:ext>
            </a:extLst>
          </p:cNvPr>
          <p:cNvSpPr txBox="1"/>
          <p:nvPr/>
        </p:nvSpPr>
        <p:spPr>
          <a:xfrm>
            <a:off x="2766350" y="4396735"/>
            <a:ext cx="1539433"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Varible C</a:t>
            </a:r>
            <a:endParaRPr lang="en-GB" sz="1400" b="1" dirty="0">
              <a:effectLst/>
              <a:latin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918610DE-2A6E-42C1-8D56-AAE562E13281}"/>
              </a:ext>
            </a:extLst>
          </p:cNvPr>
          <p:cNvSpPr txBox="1"/>
          <p:nvPr/>
        </p:nvSpPr>
        <p:spPr>
          <a:xfrm>
            <a:off x="3882341" y="744349"/>
            <a:ext cx="1539433"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Variable A Variable B</a:t>
            </a:r>
            <a:endParaRPr lang="en-GB" sz="1600"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68849631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7C32B2-7A01-40D5-8C67-9CC646240A2C}"/>
              </a:ext>
            </a:extLst>
          </p:cNvPr>
          <p:cNvSpPr txBox="1">
            <a:spLocks/>
          </p:cNvSpPr>
          <p:nvPr/>
        </p:nvSpPr>
        <p:spPr>
          <a:xfrm>
            <a:off x="5839475" y="145143"/>
            <a:ext cx="4473569"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latin typeface="+mn-lt"/>
              </a:rPr>
              <a:t>The Switch Statement</a:t>
            </a:r>
          </a:p>
        </p:txBody>
      </p:sp>
      <p:sp>
        <p:nvSpPr>
          <p:cNvPr id="4" name="TextBox 3">
            <a:extLst>
              <a:ext uri="{FF2B5EF4-FFF2-40B4-BE49-F238E27FC236}">
                <a16:creationId xmlns:a16="http://schemas.microsoft.com/office/drawing/2014/main" id="{4E0FB4F5-8343-450E-9B1E-55629955CEF9}"/>
              </a:ext>
            </a:extLst>
          </p:cNvPr>
          <p:cNvSpPr txBox="1"/>
          <p:nvPr/>
        </p:nvSpPr>
        <p:spPr>
          <a:xfrm>
            <a:off x="248902" y="711214"/>
            <a:ext cx="5891515" cy="6001643"/>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day</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"monday"</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switch</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day</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case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'monday'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'Plan Course Structure'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'Go to coding meetup'</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break</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case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'tuesday'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'Prepare theory videos'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break</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case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'wednesday'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case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'thursday'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'write code examples'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break</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case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'friday'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'Record Videos'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break</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case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'saturday'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case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'sunday'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'Enjoy the weekend'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break</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default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'not a valid day!'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02536069-334F-4B86-B7F7-D316F3A0928B}"/>
              </a:ext>
            </a:extLst>
          </p:cNvPr>
          <p:cNvSpPr txBox="1"/>
          <p:nvPr/>
        </p:nvSpPr>
        <p:spPr>
          <a:xfrm>
            <a:off x="6140417" y="1159058"/>
            <a:ext cx="3397122"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The switch statement is like a string of If else statements.</a:t>
            </a:r>
          </a:p>
        </p:txBody>
      </p:sp>
      <p:sp>
        <p:nvSpPr>
          <p:cNvPr id="6" name="TextBox 5">
            <a:extLst>
              <a:ext uri="{FF2B5EF4-FFF2-40B4-BE49-F238E27FC236}">
                <a16:creationId xmlns:a16="http://schemas.microsoft.com/office/drawing/2014/main" id="{2461CF68-BACD-48B2-AEE8-FB444BB5F5D3}"/>
              </a:ext>
            </a:extLst>
          </p:cNvPr>
          <p:cNvSpPr txBox="1"/>
          <p:nvPr/>
        </p:nvSpPr>
        <p:spPr>
          <a:xfrm>
            <a:off x="6140417" y="2444010"/>
            <a:ext cx="3397122" cy="923330"/>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We define the true condition with a case, followed by the code we want to operate then a break.</a:t>
            </a:r>
          </a:p>
        </p:txBody>
      </p:sp>
      <p:sp>
        <p:nvSpPr>
          <p:cNvPr id="7" name="TextBox 6">
            <a:extLst>
              <a:ext uri="{FF2B5EF4-FFF2-40B4-BE49-F238E27FC236}">
                <a16:creationId xmlns:a16="http://schemas.microsoft.com/office/drawing/2014/main" id="{D8963E5A-EBDE-4B3C-A9DE-1E8FB5A1E71C}"/>
              </a:ext>
            </a:extLst>
          </p:cNvPr>
          <p:cNvSpPr txBox="1"/>
          <p:nvPr/>
        </p:nvSpPr>
        <p:spPr>
          <a:xfrm>
            <a:off x="6140417" y="5052612"/>
            <a:ext cx="3397122" cy="923330"/>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Default is used at the end to cover a scenario where none of the cases match the true clause.</a:t>
            </a:r>
          </a:p>
        </p:txBody>
      </p:sp>
    </p:spTree>
    <p:extLst>
      <p:ext uri="{BB962C8B-B14F-4D97-AF65-F5344CB8AC3E}">
        <p14:creationId xmlns:p14="http://schemas.microsoft.com/office/powerpoint/2010/main" val="292004100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9BF4BC5-6AC9-422F-BC09-45C6B19660EB}"/>
              </a:ext>
            </a:extLst>
          </p:cNvPr>
          <p:cNvSpPr txBox="1"/>
          <p:nvPr/>
        </p:nvSpPr>
        <p:spPr>
          <a:xfrm>
            <a:off x="218954" y="336617"/>
            <a:ext cx="9468091" cy="4031873"/>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dayOfWeek</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'Saturday'</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dayOfWeek</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'Monday'</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'Plan Course Structure'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'Go to coding meetup'</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dayOfWeek</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'Tuesday'</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'Prepare theory videos'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dayOfWeek</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'Wednesday'</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dayOfWeek</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'Thursday'</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'write code examples'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dayOfWeek</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'Friday'</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'Record Videos'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dayOfWeek</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'Saturday'</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dayOfWeek</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'Sunday'</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'Enjoy the weekend'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'not a valid day!'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C6587CD9-DC84-4B4D-B7AE-4196D844A49C}"/>
              </a:ext>
            </a:extLst>
          </p:cNvPr>
          <p:cNvSpPr txBox="1"/>
          <p:nvPr/>
        </p:nvSpPr>
        <p:spPr>
          <a:xfrm>
            <a:off x="6186716" y="336617"/>
            <a:ext cx="3397122" cy="923330"/>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The switch statement written as If else would be something like this.</a:t>
            </a:r>
          </a:p>
        </p:txBody>
      </p:sp>
    </p:spTree>
    <p:extLst>
      <p:ext uri="{BB962C8B-B14F-4D97-AF65-F5344CB8AC3E}">
        <p14:creationId xmlns:p14="http://schemas.microsoft.com/office/powerpoint/2010/main" val="18944371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E60CD-B34B-4974-BB97-1B5E2B213F33}"/>
              </a:ext>
            </a:extLst>
          </p:cNvPr>
          <p:cNvSpPr txBox="1">
            <a:spLocks/>
          </p:cNvSpPr>
          <p:nvPr/>
        </p:nvSpPr>
        <p:spPr>
          <a:xfrm>
            <a:off x="283626" y="112008"/>
            <a:ext cx="4473569"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latin typeface="+mn-lt"/>
              </a:rPr>
              <a:t>Statements &amp; Expressions</a:t>
            </a:r>
          </a:p>
        </p:txBody>
      </p:sp>
      <p:grpSp>
        <p:nvGrpSpPr>
          <p:cNvPr id="6" name="Group 5">
            <a:extLst>
              <a:ext uri="{FF2B5EF4-FFF2-40B4-BE49-F238E27FC236}">
                <a16:creationId xmlns:a16="http://schemas.microsoft.com/office/drawing/2014/main" id="{70B9ED44-A981-40FF-B8F7-F0E2A4B11D1E}"/>
              </a:ext>
            </a:extLst>
          </p:cNvPr>
          <p:cNvGrpSpPr/>
          <p:nvPr/>
        </p:nvGrpSpPr>
        <p:grpSpPr>
          <a:xfrm>
            <a:off x="283626" y="892840"/>
            <a:ext cx="9595413" cy="1120096"/>
            <a:chOff x="173620" y="1159058"/>
            <a:chExt cx="9595413" cy="1120096"/>
          </a:xfrm>
        </p:grpSpPr>
        <p:sp>
          <p:nvSpPr>
            <p:cNvPr id="3" name="TextBox 2">
              <a:extLst>
                <a:ext uri="{FF2B5EF4-FFF2-40B4-BE49-F238E27FC236}">
                  <a16:creationId xmlns:a16="http://schemas.microsoft.com/office/drawing/2014/main" id="{45059002-316D-4774-BED8-00DE4C2B4285}"/>
                </a:ext>
              </a:extLst>
            </p:cNvPr>
            <p:cNvSpPr txBox="1"/>
            <p:nvPr/>
          </p:nvSpPr>
          <p:spPr>
            <a:xfrm>
              <a:off x="173620" y="1159058"/>
              <a:ext cx="9595413" cy="923330"/>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An Expression is a line of code that produces a value. For example:</a:t>
              </a:r>
            </a:p>
            <a:p>
              <a:r>
                <a:rPr lang="en-GB" b="1" dirty="0">
                  <a:effectLst/>
                  <a:latin typeface="Calibri" panose="020F0502020204030204" pitchFamily="34" charset="0"/>
                  <a:cs typeface="Calibri" panose="020F0502020204030204" pitchFamily="34" charset="0"/>
                </a:rPr>
                <a:t>		The expression is 3 + 4.</a:t>
              </a:r>
            </a:p>
            <a:p>
              <a:endParaRPr lang="en-GB" b="1" dirty="0">
                <a:effectLst/>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DF803329-39A6-4706-A5A5-35427EF2122E}"/>
                </a:ext>
              </a:extLst>
            </p:cNvPr>
            <p:cNvSpPr txBox="1"/>
            <p:nvPr/>
          </p:nvSpPr>
          <p:spPr>
            <a:xfrm>
              <a:off x="381964" y="1448157"/>
              <a:ext cx="4953964" cy="830997"/>
            </a:xfrm>
            <a:prstGeom prst="rect">
              <a:avLst/>
            </a:prstGeom>
            <a:noFill/>
          </p:spPr>
          <p:txBody>
            <a:bodyPr wrap="square">
              <a:spAutoFit/>
            </a:bodyPr>
            <a:lstStyle/>
            <a:p>
              <a:r>
                <a:rPr lang="da-DK" sz="1600" b="1" dirty="0">
                  <a:solidFill>
                    <a:srgbClr val="B5CEA8"/>
                  </a:solidFill>
                  <a:effectLst/>
                  <a:latin typeface="Consolas" panose="020B0609020204030204" pitchFamily="49" charset="0"/>
                </a:rPr>
                <a:t>3</a:t>
              </a:r>
              <a:r>
                <a:rPr lang="da-DK" sz="1600" b="1" dirty="0">
                  <a:solidFill>
                    <a:srgbClr val="D4D4D4"/>
                  </a:solidFill>
                  <a:effectLst/>
                  <a:latin typeface="Consolas" panose="020B0609020204030204" pitchFamily="49" charset="0"/>
                </a:rPr>
                <a:t> + </a:t>
              </a:r>
              <a:r>
                <a:rPr lang="da-DK" sz="1600" b="1" dirty="0">
                  <a:solidFill>
                    <a:srgbClr val="B5CEA8"/>
                  </a:solidFill>
                  <a:effectLst/>
                  <a:latin typeface="Consolas" panose="020B0609020204030204" pitchFamily="49" charset="0"/>
                </a:rPr>
                <a:t>4</a:t>
              </a:r>
              <a:endParaRPr lang="da-DK" sz="1600" b="1" dirty="0">
                <a:solidFill>
                  <a:srgbClr val="D4D4D4"/>
                </a:solidFill>
                <a:effectLst/>
                <a:latin typeface="Consolas" panose="020B0609020204030204" pitchFamily="49" charset="0"/>
              </a:endParaRPr>
            </a:p>
            <a:p>
              <a:r>
                <a:rPr lang="da-DK" sz="1600" b="1" dirty="0">
                  <a:solidFill>
                    <a:srgbClr val="9CDCFE"/>
                  </a:solidFill>
                  <a:effectLst/>
                  <a:latin typeface="Consolas" panose="020B0609020204030204" pitchFamily="49" charset="0"/>
                </a:rPr>
                <a:t>True</a:t>
              </a:r>
              <a:r>
                <a:rPr lang="da-DK" sz="1600" b="1" dirty="0">
                  <a:solidFill>
                    <a:srgbClr val="D4D4D4"/>
                  </a:solidFill>
                  <a:effectLst/>
                  <a:latin typeface="Consolas" panose="020B0609020204030204" pitchFamily="49" charset="0"/>
                </a:rPr>
                <a:t> &amp;&amp; </a:t>
              </a:r>
              <a:r>
                <a:rPr lang="da-DK" sz="1600" b="1" dirty="0">
                  <a:solidFill>
                    <a:srgbClr val="569CD6"/>
                  </a:solidFill>
                  <a:effectLst/>
                  <a:latin typeface="Consolas" panose="020B0609020204030204" pitchFamily="49" charset="0"/>
                </a:rPr>
                <a:t>false</a:t>
              </a:r>
              <a:r>
                <a:rPr lang="da-DK" sz="1600" b="1" dirty="0">
                  <a:solidFill>
                    <a:srgbClr val="D4D4D4"/>
                  </a:solidFill>
                  <a:effectLst/>
                  <a:latin typeface="Consolas" panose="020B0609020204030204" pitchFamily="49" charset="0"/>
                </a:rPr>
                <a:t> &amp;&amp; !</a:t>
              </a:r>
              <a:r>
                <a:rPr lang="da-DK" sz="1600" b="1" dirty="0">
                  <a:solidFill>
                    <a:srgbClr val="569CD6"/>
                  </a:solidFill>
                  <a:effectLst/>
                  <a:latin typeface="Consolas" panose="020B0609020204030204" pitchFamily="49" charset="0"/>
                </a:rPr>
                <a:t>true</a:t>
              </a:r>
              <a:endParaRPr lang="da-DK" sz="1600" b="1" dirty="0">
                <a:solidFill>
                  <a:srgbClr val="D4D4D4"/>
                </a:solidFill>
                <a:effectLst/>
                <a:latin typeface="Consolas" panose="020B0609020204030204" pitchFamily="49" charset="0"/>
              </a:endParaRPr>
            </a:p>
            <a:p>
              <a:r>
                <a:rPr lang="da-DK" sz="1600" b="1" dirty="0">
                  <a:solidFill>
                    <a:srgbClr val="B5CEA8"/>
                  </a:solidFill>
                  <a:effectLst/>
                  <a:latin typeface="Consolas" panose="020B0609020204030204" pitchFamily="49" charset="0"/>
                </a:rPr>
                <a:t>1991</a:t>
              </a:r>
              <a:endParaRPr lang="da-DK" sz="1600" b="1" dirty="0">
                <a:solidFill>
                  <a:srgbClr val="D4D4D4"/>
                </a:solidFill>
                <a:effectLst/>
                <a:latin typeface="Consolas" panose="020B0609020204030204" pitchFamily="49" charset="0"/>
              </a:endParaRPr>
            </a:p>
          </p:txBody>
        </p:sp>
      </p:grpSp>
      <p:sp>
        <p:nvSpPr>
          <p:cNvPr id="8" name="TextBox 7">
            <a:extLst>
              <a:ext uri="{FF2B5EF4-FFF2-40B4-BE49-F238E27FC236}">
                <a16:creationId xmlns:a16="http://schemas.microsoft.com/office/drawing/2014/main" id="{F1D3D149-3947-4BDD-BB99-EBE546914FC9}"/>
              </a:ext>
            </a:extLst>
          </p:cNvPr>
          <p:cNvSpPr txBox="1"/>
          <p:nvPr/>
        </p:nvSpPr>
        <p:spPr>
          <a:xfrm>
            <a:off x="283625" y="2245020"/>
            <a:ext cx="9595413"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 Statement is an action to be performed, like a complete sentence.</a:t>
            </a:r>
          </a:p>
        </p:txBody>
      </p:sp>
      <p:sp>
        <p:nvSpPr>
          <p:cNvPr id="9" name="TextBox 8">
            <a:extLst>
              <a:ext uri="{FF2B5EF4-FFF2-40B4-BE49-F238E27FC236}">
                <a16:creationId xmlns:a16="http://schemas.microsoft.com/office/drawing/2014/main" id="{E1414D2E-5B7B-4282-8FEF-F9CD3B916C66}"/>
              </a:ext>
            </a:extLst>
          </p:cNvPr>
          <p:cNvSpPr txBox="1"/>
          <p:nvPr/>
        </p:nvSpPr>
        <p:spPr>
          <a:xfrm>
            <a:off x="491970" y="2627703"/>
            <a:ext cx="4953964" cy="830997"/>
          </a:xfrm>
          <a:prstGeom prst="rect">
            <a:avLst/>
          </a:prstGeom>
          <a:noFill/>
        </p:spPr>
        <p:txBody>
          <a:bodyPr wrap="square">
            <a:spAutoFit/>
          </a:bodyPr>
          <a:lstStyle/>
          <a:p>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str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"23 is bigger"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10" name="TextBox 9">
            <a:extLst>
              <a:ext uri="{FF2B5EF4-FFF2-40B4-BE49-F238E27FC236}">
                <a16:creationId xmlns:a16="http://schemas.microsoft.com/office/drawing/2014/main" id="{F6834082-FF20-41B3-9ADD-CB9594FA64CB}"/>
              </a:ext>
            </a:extLst>
          </p:cNvPr>
          <p:cNvSpPr txBox="1"/>
          <p:nvPr/>
        </p:nvSpPr>
        <p:spPr>
          <a:xfrm>
            <a:off x="283624" y="3699784"/>
            <a:ext cx="9595413"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This is important because JavaScript expects statements and expressions in certain places. For example we cannot insert a statement in a template literal. </a:t>
            </a:r>
          </a:p>
        </p:txBody>
      </p:sp>
      <p:sp>
        <p:nvSpPr>
          <p:cNvPr id="12" name="TextBox 11">
            <a:extLst>
              <a:ext uri="{FF2B5EF4-FFF2-40B4-BE49-F238E27FC236}">
                <a16:creationId xmlns:a16="http://schemas.microsoft.com/office/drawing/2014/main" id="{73DECA67-4B39-42D7-86CA-DE876467B99B}"/>
              </a:ext>
            </a:extLst>
          </p:cNvPr>
          <p:cNvSpPr txBox="1"/>
          <p:nvPr/>
        </p:nvSpPr>
        <p:spPr>
          <a:xfrm>
            <a:off x="283624" y="4373872"/>
            <a:ext cx="8941399" cy="1323439"/>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'Jonas'</a:t>
            </a:r>
            <a:endParaRPr lang="en-GB" sz="1600" b="1" dirty="0">
              <a:solidFill>
                <a:srgbClr val="D4D4D4"/>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`i'm </a:t>
            </a:r>
            <a:r>
              <a:rPr lang="en-GB" sz="1600" b="1" dirty="0">
                <a:solidFill>
                  <a:srgbClr val="569CD6"/>
                </a:solidFill>
                <a:effectLst/>
                <a:latin typeface="Consolas" panose="020B0609020204030204" pitchFamily="49" charset="0"/>
              </a:rPr>
              <a:t>${</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1991</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years old and my name is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me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endParaRPr lang="en-GB" sz="1600" b="1" dirty="0">
              <a:solidFill>
                <a:srgbClr val="D4D4D4"/>
              </a:solidFill>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`i'm </a:t>
            </a:r>
            <a:r>
              <a:rPr lang="en-GB" sz="1600" b="1" dirty="0">
                <a:solidFill>
                  <a:srgbClr val="569CD6"/>
                </a:solidFill>
                <a:effectLst/>
                <a:latin typeface="Consolas" panose="020B0609020204030204" pitchFamily="49" charset="0"/>
              </a:rPr>
              <a:t>${</a:t>
            </a:r>
            <a:r>
              <a:rPr lang="en-GB" sz="1600" b="1" dirty="0">
                <a:solidFill>
                  <a:srgbClr val="DCDCAA"/>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 { const </a:t>
            </a:r>
            <a:r>
              <a:rPr lang="en-GB" sz="1600" b="1" dirty="0">
                <a:solidFill>
                  <a:srgbClr val="4FC1FF"/>
                </a:solidFill>
                <a:effectLst/>
                <a:latin typeface="Consolas" panose="020B0609020204030204" pitchFamily="49" charset="0"/>
              </a:rPr>
              <a:t>str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"23 is bigger"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p:txBody>
      </p:sp>
      <p:sp>
        <p:nvSpPr>
          <p:cNvPr id="13" name="TextBox 12">
            <a:extLst>
              <a:ext uri="{FF2B5EF4-FFF2-40B4-BE49-F238E27FC236}">
                <a16:creationId xmlns:a16="http://schemas.microsoft.com/office/drawing/2014/main" id="{6E355849-926C-4360-BEEB-395D78B8BCF9}"/>
              </a:ext>
            </a:extLst>
          </p:cNvPr>
          <p:cNvSpPr txBox="1"/>
          <p:nvPr/>
        </p:nvSpPr>
        <p:spPr>
          <a:xfrm>
            <a:off x="310587" y="4924581"/>
            <a:ext cx="9595413"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We can insert variables and values into the template literal because they are expressions.</a:t>
            </a:r>
          </a:p>
        </p:txBody>
      </p:sp>
      <p:sp>
        <p:nvSpPr>
          <p:cNvPr id="14" name="TextBox 13">
            <a:extLst>
              <a:ext uri="{FF2B5EF4-FFF2-40B4-BE49-F238E27FC236}">
                <a16:creationId xmlns:a16="http://schemas.microsoft.com/office/drawing/2014/main" id="{99776651-B8B5-48C5-9C64-8E6E5DC7FA9A}"/>
              </a:ext>
            </a:extLst>
          </p:cNvPr>
          <p:cNvSpPr txBox="1"/>
          <p:nvPr/>
        </p:nvSpPr>
        <p:spPr>
          <a:xfrm>
            <a:off x="310587" y="5584263"/>
            <a:ext cx="9595413"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But we cannot insert an if statement into a template literal.</a:t>
            </a:r>
          </a:p>
        </p:txBody>
      </p:sp>
    </p:spTree>
    <p:extLst>
      <p:ext uri="{BB962C8B-B14F-4D97-AF65-F5344CB8AC3E}">
        <p14:creationId xmlns:p14="http://schemas.microsoft.com/office/powerpoint/2010/main" val="321162886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66D510-3C0F-49D0-BE40-A053F8E72637}"/>
              </a:ext>
            </a:extLst>
          </p:cNvPr>
          <p:cNvSpPr txBox="1">
            <a:spLocks/>
          </p:cNvSpPr>
          <p:nvPr/>
        </p:nvSpPr>
        <p:spPr>
          <a:xfrm>
            <a:off x="226685" y="18836"/>
            <a:ext cx="6881103"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latin typeface="+mn-lt"/>
              </a:rPr>
              <a:t>The Conditional Ternary Operator</a:t>
            </a:r>
          </a:p>
        </p:txBody>
      </p:sp>
      <p:sp>
        <p:nvSpPr>
          <p:cNvPr id="4" name="TextBox 3">
            <a:extLst>
              <a:ext uri="{FF2B5EF4-FFF2-40B4-BE49-F238E27FC236}">
                <a16:creationId xmlns:a16="http://schemas.microsoft.com/office/drawing/2014/main" id="{B6E04908-B2A0-4993-A0D9-AC22164705E0}"/>
              </a:ext>
            </a:extLst>
          </p:cNvPr>
          <p:cNvSpPr txBox="1"/>
          <p:nvPr/>
        </p:nvSpPr>
        <p:spPr>
          <a:xfrm>
            <a:off x="228617" y="1240227"/>
            <a:ext cx="8764907" cy="1323439"/>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19</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endParaRPr lang="en-GB" sz="1600" b="1" dirty="0">
              <a:solidFill>
                <a:srgbClr val="D4D4D4"/>
              </a:solidFill>
              <a:effectLst/>
              <a:latin typeface="Consolas" panose="020B0609020204030204" pitchFamily="49" charset="0"/>
            </a:endParaRPr>
          </a:p>
          <a:p>
            <a:endParaRPr lang="en-GB" sz="1600" b="1" dirty="0">
              <a:solidFill>
                <a:srgbClr val="4FC1FF"/>
              </a:solidFill>
              <a:effectLst/>
              <a:latin typeface="Consolas" panose="020B0609020204030204" pitchFamily="49" charset="0"/>
            </a:endParaRPr>
          </a:p>
          <a:p>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18</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'I drink wine🍷'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'I drink water🥛'</a:t>
            </a:r>
            <a:r>
              <a:rPr lang="en-GB" sz="1600" b="1" dirty="0">
                <a:solidFill>
                  <a:srgbClr val="D4D4D4"/>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F040BF6B-96FD-4CD9-9CE2-188288DB7FB4}"/>
              </a:ext>
            </a:extLst>
          </p:cNvPr>
          <p:cNvSpPr txBox="1"/>
          <p:nvPr/>
        </p:nvSpPr>
        <p:spPr>
          <a:xfrm>
            <a:off x="226685" y="593158"/>
            <a:ext cx="9320022"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The ternary operator can be used to replace an if else with one line of code. It is called a ternary operator because it has 3 parts.</a:t>
            </a:r>
          </a:p>
        </p:txBody>
      </p:sp>
      <p:sp>
        <p:nvSpPr>
          <p:cNvPr id="6" name="TextBox 5">
            <a:extLst>
              <a:ext uri="{FF2B5EF4-FFF2-40B4-BE49-F238E27FC236}">
                <a16:creationId xmlns:a16="http://schemas.microsoft.com/office/drawing/2014/main" id="{31761EB4-BD86-43FB-8D0B-67BD15193881}"/>
              </a:ext>
            </a:extLst>
          </p:cNvPr>
          <p:cNvSpPr txBox="1"/>
          <p:nvPr/>
        </p:nvSpPr>
        <p:spPr>
          <a:xfrm>
            <a:off x="228618" y="1644080"/>
            <a:ext cx="2639969"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Condition </a:t>
            </a:r>
          </a:p>
          <a:p>
            <a:r>
              <a:rPr lang="en-GB" b="1" dirty="0">
                <a:effectLst/>
                <a:latin typeface="Calibri" panose="020F0502020204030204" pitchFamily="34" charset="0"/>
                <a:cs typeface="Calibri" panose="020F0502020204030204" pitchFamily="34" charset="0"/>
              </a:rPr>
              <a:t>(age is greater than 18)</a:t>
            </a:r>
          </a:p>
        </p:txBody>
      </p:sp>
      <p:sp>
        <p:nvSpPr>
          <p:cNvPr id="7" name="TextBox 6">
            <a:extLst>
              <a:ext uri="{FF2B5EF4-FFF2-40B4-BE49-F238E27FC236}">
                <a16:creationId xmlns:a16="http://schemas.microsoft.com/office/drawing/2014/main" id="{96BB514E-3E9D-47C7-B900-5527A0189A01}"/>
              </a:ext>
            </a:extLst>
          </p:cNvPr>
          <p:cNvSpPr txBox="1"/>
          <p:nvPr/>
        </p:nvSpPr>
        <p:spPr>
          <a:xfrm>
            <a:off x="2736937" y="1921079"/>
            <a:ext cx="2639969"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True expression </a:t>
            </a:r>
          </a:p>
        </p:txBody>
      </p:sp>
      <p:sp>
        <p:nvSpPr>
          <p:cNvPr id="8" name="TextBox 7">
            <a:extLst>
              <a:ext uri="{FF2B5EF4-FFF2-40B4-BE49-F238E27FC236}">
                <a16:creationId xmlns:a16="http://schemas.microsoft.com/office/drawing/2014/main" id="{138E6E4E-BBE9-4437-A733-198540308BDA}"/>
              </a:ext>
            </a:extLst>
          </p:cNvPr>
          <p:cNvSpPr txBox="1"/>
          <p:nvPr/>
        </p:nvSpPr>
        <p:spPr>
          <a:xfrm>
            <a:off x="5682694" y="1921079"/>
            <a:ext cx="2639969"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false expression </a:t>
            </a:r>
          </a:p>
        </p:txBody>
      </p:sp>
      <p:sp>
        <p:nvSpPr>
          <p:cNvPr id="9" name="TextBox 8">
            <a:extLst>
              <a:ext uri="{FF2B5EF4-FFF2-40B4-BE49-F238E27FC236}">
                <a16:creationId xmlns:a16="http://schemas.microsoft.com/office/drawing/2014/main" id="{936F5375-44D7-4233-8A5D-E5DAEACD8799}"/>
              </a:ext>
            </a:extLst>
          </p:cNvPr>
          <p:cNvSpPr txBox="1"/>
          <p:nvPr/>
        </p:nvSpPr>
        <p:spPr>
          <a:xfrm>
            <a:off x="228616" y="2509588"/>
            <a:ext cx="5672537"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Condition ? True expression : false expression</a:t>
            </a:r>
          </a:p>
        </p:txBody>
      </p:sp>
      <p:sp>
        <p:nvSpPr>
          <p:cNvPr id="11" name="TextBox 10">
            <a:extLst>
              <a:ext uri="{FF2B5EF4-FFF2-40B4-BE49-F238E27FC236}">
                <a16:creationId xmlns:a16="http://schemas.microsoft.com/office/drawing/2014/main" id="{D50AF70C-FF10-4246-8473-FFE02F1FFEF1}"/>
              </a:ext>
            </a:extLst>
          </p:cNvPr>
          <p:cNvSpPr txBox="1"/>
          <p:nvPr/>
        </p:nvSpPr>
        <p:spPr>
          <a:xfrm>
            <a:off x="228616" y="3694546"/>
            <a:ext cx="5350377" cy="584775"/>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drink</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18</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'wine🍷'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'water🥛'</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'I like to drink '</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drink</a:t>
            </a:r>
            <a:r>
              <a:rPr lang="en-GB" sz="1600" b="1" dirty="0">
                <a:solidFill>
                  <a:srgbClr val="D4D4D4"/>
                </a:solidFill>
                <a:effectLst/>
                <a:latin typeface="Consolas" panose="020B0609020204030204" pitchFamily="49" charset="0"/>
              </a:rPr>
              <a:t>)</a:t>
            </a:r>
          </a:p>
        </p:txBody>
      </p:sp>
      <p:sp>
        <p:nvSpPr>
          <p:cNvPr id="12" name="TextBox 11">
            <a:extLst>
              <a:ext uri="{FF2B5EF4-FFF2-40B4-BE49-F238E27FC236}">
                <a16:creationId xmlns:a16="http://schemas.microsoft.com/office/drawing/2014/main" id="{1777A8E0-A4D4-49B8-AB55-F4F499D20DF3}"/>
              </a:ext>
            </a:extLst>
          </p:cNvPr>
          <p:cNvSpPr txBox="1"/>
          <p:nvPr/>
        </p:nvSpPr>
        <p:spPr>
          <a:xfrm>
            <a:off x="228616" y="3117248"/>
            <a:ext cx="7584290"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Conditional ternary operators are really useful for declaring a variable and a lot shorter than writing a full if else statement.</a:t>
            </a:r>
          </a:p>
        </p:txBody>
      </p:sp>
      <p:sp>
        <p:nvSpPr>
          <p:cNvPr id="14" name="TextBox 13">
            <a:extLst>
              <a:ext uri="{FF2B5EF4-FFF2-40B4-BE49-F238E27FC236}">
                <a16:creationId xmlns:a16="http://schemas.microsoft.com/office/drawing/2014/main" id="{A6BBE48C-0C85-4024-BFBD-02E2E40149B0}"/>
              </a:ext>
            </a:extLst>
          </p:cNvPr>
          <p:cNvSpPr txBox="1"/>
          <p:nvPr/>
        </p:nvSpPr>
        <p:spPr>
          <a:xfrm>
            <a:off x="5682694" y="3498033"/>
            <a:ext cx="4154111" cy="1600438"/>
          </a:xfrm>
          <a:prstGeom prst="rect">
            <a:avLst/>
          </a:prstGeom>
          <a:noFill/>
          <a:ln>
            <a:solidFill>
              <a:schemeClr val="accent1">
                <a:shade val="50000"/>
              </a:schemeClr>
            </a:solidFill>
          </a:ln>
        </p:spPr>
        <p:txBody>
          <a:bodyPr wrap="square">
            <a:spAutoFit/>
          </a:bodyPr>
          <a:lstStyle/>
          <a:p>
            <a:r>
              <a:rPr lang="en-GB" sz="1400" b="1" dirty="0">
                <a:solidFill>
                  <a:srgbClr val="569CD6"/>
                </a:solidFill>
                <a:effectLst/>
                <a:latin typeface="Consolas" panose="020B0609020204030204" pitchFamily="49" charset="0"/>
              </a:rPr>
              <a:t>let</a:t>
            </a:r>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drink2</a:t>
            </a:r>
            <a:r>
              <a:rPr lang="en-GB" sz="1400" b="1" dirty="0">
                <a:solidFill>
                  <a:srgbClr val="D4D4D4"/>
                </a:solidFill>
                <a:effectLst/>
                <a:latin typeface="Consolas" panose="020B0609020204030204" pitchFamily="49" charset="0"/>
              </a:rPr>
              <a:t>;</a:t>
            </a:r>
          </a:p>
          <a:p>
            <a:r>
              <a:rPr lang="en-GB" sz="1400" b="1" dirty="0">
                <a:solidFill>
                  <a:srgbClr val="C586C0"/>
                </a:solidFill>
                <a:effectLst/>
                <a:latin typeface="Consolas" panose="020B0609020204030204" pitchFamily="49" charset="0"/>
              </a:rPr>
              <a:t>if</a:t>
            </a:r>
            <a:r>
              <a:rPr lang="en-GB" sz="1400" b="1" dirty="0">
                <a:solidFill>
                  <a:srgbClr val="D4D4D4"/>
                </a:solidFill>
                <a:effectLst/>
                <a:latin typeface="Consolas" panose="020B0609020204030204" pitchFamily="49" charset="0"/>
              </a:rPr>
              <a:t> (</a:t>
            </a:r>
            <a:r>
              <a:rPr lang="en-GB" sz="1400" b="1" dirty="0">
                <a:solidFill>
                  <a:srgbClr val="4FC1FF"/>
                </a:solidFill>
                <a:effectLst/>
                <a:latin typeface="Consolas" panose="020B0609020204030204" pitchFamily="49" charset="0"/>
              </a:rPr>
              <a:t>age</a:t>
            </a:r>
            <a:r>
              <a:rPr lang="en-GB" sz="1400" b="1" dirty="0">
                <a:solidFill>
                  <a:srgbClr val="D4D4D4"/>
                </a:solidFill>
                <a:effectLst/>
                <a:latin typeface="Consolas" panose="020B0609020204030204" pitchFamily="49" charset="0"/>
              </a:rPr>
              <a:t> &lt;= </a:t>
            </a:r>
            <a:r>
              <a:rPr lang="en-GB" sz="1400" b="1" dirty="0">
                <a:solidFill>
                  <a:srgbClr val="B5CEA8"/>
                </a:solidFill>
                <a:effectLst/>
                <a:latin typeface="Consolas" panose="020B0609020204030204" pitchFamily="49" charset="0"/>
              </a:rPr>
              <a:t>18</a:t>
            </a:r>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drink2</a:t>
            </a:r>
            <a:r>
              <a:rPr lang="en-GB" sz="1400" b="1" dirty="0">
                <a:solidFill>
                  <a:srgbClr val="D4D4D4"/>
                </a:solidFill>
                <a:effectLst/>
                <a:latin typeface="Consolas" panose="020B0609020204030204" pitchFamily="49" charset="0"/>
              </a:rPr>
              <a:t> = </a:t>
            </a:r>
            <a:r>
              <a:rPr lang="en-GB" sz="1400" b="1" dirty="0">
                <a:solidFill>
                  <a:srgbClr val="CE9178"/>
                </a:solidFill>
                <a:effectLst/>
                <a:latin typeface="Consolas" panose="020B0609020204030204" pitchFamily="49" charset="0"/>
              </a:rPr>
              <a:t>'wine🍷'</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r>
              <a:rPr lang="en-GB" sz="1400" b="1" dirty="0">
                <a:solidFill>
                  <a:srgbClr val="C586C0"/>
                </a:solidFill>
                <a:effectLst/>
                <a:latin typeface="Consolas" panose="020B0609020204030204" pitchFamily="49" charset="0"/>
              </a:rPr>
              <a:t>else</a:t>
            </a:r>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drink2</a:t>
            </a:r>
            <a:r>
              <a:rPr lang="en-GB" sz="1400" b="1" dirty="0">
                <a:solidFill>
                  <a:srgbClr val="D4D4D4"/>
                </a:solidFill>
                <a:effectLst/>
                <a:latin typeface="Consolas" panose="020B0609020204030204" pitchFamily="49" charset="0"/>
              </a:rPr>
              <a:t> = </a:t>
            </a:r>
            <a:r>
              <a:rPr lang="en-GB" sz="1400" b="1" dirty="0">
                <a:solidFill>
                  <a:srgbClr val="CE9178"/>
                </a:solidFill>
                <a:effectLst/>
                <a:latin typeface="Consolas" panose="020B0609020204030204" pitchFamily="49" charset="0"/>
              </a:rPr>
              <a:t>'water🥛'</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a:t>
            </a:r>
          </a:p>
          <a:p>
            <a:r>
              <a:rPr lang="en-GB" sz="1400" b="1" dirty="0">
                <a:solidFill>
                  <a:srgbClr val="9CDCFE"/>
                </a:solidFill>
                <a:effectLst/>
                <a:latin typeface="Consolas" panose="020B0609020204030204" pitchFamily="49" charset="0"/>
              </a:rPr>
              <a:t>console</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log</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'I like to drink '</a:t>
            </a:r>
            <a:r>
              <a:rPr lang="en-GB" sz="1400" b="1" dirty="0">
                <a:solidFill>
                  <a:srgbClr val="D4D4D4"/>
                </a:solidFill>
                <a:effectLst/>
                <a:latin typeface="Consolas" panose="020B0609020204030204" pitchFamily="49" charset="0"/>
              </a:rPr>
              <a:t> + </a:t>
            </a:r>
            <a:r>
              <a:rPr lang="en-GB" sz="1400" b="1" dirty="0">
                <a:solidFill>
                  <a:srgbClr val="9CDCFE"/>
                </a:solidFill>
                <a:effectLst/>
                <a:latin typeface="Consolas" panose="020B0609020204030204" pitchFamily="49" charset="0"/>
              </a:rPr>
              <a:t>drink2</a:t>
            </a:r>
            <a:r>
              <a:rPr lang="en-GB" sz="1400" b="1" dirty="0">
                <a:solidFill>
                  <a:srgbClr val="D4D4D4"/>
                </a:solidFill>
                <a:effectLst/>
                <a:latin typeface="Consolas" panose="020B0609020204030204" pitchFamily="49" charset="0"/>
              </a:rPr>
              <a:t>)</a:t>
            </a:r>
          </a:p>
        </p:txBody>
      </p:sp>
      <p:sp>
        <p:nvSpPr>
          <p:cNvPr id="15" name="TextBox 14">
            <a:extLst>
              <a:ext uri="{FF2B5EF4-FFF2-40B4-BE49-F238E27FC236}">
                <a16:creationId xmlns:a16="http://schemas.microsoft.com/office/drawing/2014/main" id="{F71FE090-B5A5-44D1-B27F-5EBC8379D77B}"/>
              </a:ext>
            </a:extLst>
          </p:cNvPr>
          <p:cNvSpPr txBox="1"/>
          <p:nvPr/>
        </p:nvSpPr>
        <p:spPr>
          <a:xfrm>
            <a:off x="226685" y="5723471"/>
            <a:ext cx="7650866" cy="338554"/>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`I like to drink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18</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'wine🍷'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'water🥛'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p:txBody>
      </p:sp>
      <p:sp>
        <p:nvSpPr>
          <p:cNvPr id="16" name="TextBox 15">
            <a:extLst>
              <a:ext uri="{FF2B5EF4-FFF2-40B4-BE49-F238E27FC236}">
                <a16:creationId xmlns:a16="http://schemas.microsoft.com/office/drawing/2014/main" id="{E25A6B95-3C15-4177-B514-253548BEED42}"/>
              </a:ext>
            </a:extLst>
          </p:cNvPr>
          <p:cNvSpPr txBox="1"/>
          <p:nvPr/>
        </p:nvSpPr>
        <p:spPr>
          <a:xfrm>
            <a:off x="226685" y="5354139"/>
            <a:ext cx="9436241"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Additionally, because a ternary operator is an expression it can be inserted into a template literal.</a:t>
            </a:r>
          </a:p>
        </p:txBody>
      </p:sp>
      <p:sp>
        <p:nvSpPr>
          <p:cNvPr id="17" name="TextBox 16">
            <a:extLst>
              <a:ext uri="{FF2B5EF4-FFF2-40B4-BE49-F238E27FC236}">
                <a16:creationId xmlns:a16="http://schemas.microsoft.com/office/drawing/2014/main" id="{52EBFDF5-D600-4B9E-9518-F08AE3A1893B}"/>
              </a:ext>
            </a:extLst>
          </p:cNvPr>
          <p:cNvSpPr txBox="1"/>
          <p:nvPr/>
        </p:nvSpPr>
        <p:spPr>
          <a:xfrm>
            <a:off x="226685" y="6130644"/>
            <a:ext cx="9436241"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Ternary operator is not a replacement for if else but a substitution for a quick calculation for two options.</a:t>
            </a:r>
          </a:p>
        </p:txBody>
      </p:sp>
    </p:spTree>
    <p:extLst>
      <p:ext uri="{BB962C8B-B14F-4D97-AF65-F5344CB8AC3E}">
        <p14:creationId xmlns:p14="http://schemas.microsoft.com/office/powerpoint/2010/main" val="295936839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FF1A7DE-4195-4914-8BCA-E18252361F7A}"/>
              </a:ext>
            </a:extLst>
          </p:cNvPr>
          <p:cNvSpPr txBox="1"/>
          <p:nvPr/>
        </p:nvSpPr>
        <p:spPr>
          <a:xfrm>
            <a:off x="312516" y="179936"/>
            <a:ext cx="7187878" cy="584775"/>
          </a:xfrm>
          <a:prstGeom prst="rect">
            <a:avLst/>
          </a:prstGeom>
          <a:noFill/>
        </p:spPr>
        <p:txBody>
          <a:bodyPr wrap="square">
            <a:spAutoFit/>
          </a:bodyPr>
          <a:lstStyle/>
          <a:p>
            <a:r>
              <a:rPr lang="en-GB" sz="3200" b="0" i="0" dirty="0">
                <a:solidFill>
                  <a:srgbClr val="1C1D1F"/>
                </a:solidFill>
                <a:effectLst/>
              </a:rPr>
              <a:t>JavaScript Releases: ES5, ES6+ and ESNext</a:t>
            </a:r>
            <a:endParaRPr lang="en-GB" sz="3200" dirty="0"/>
          </a:p>
        </p:txBody>
      </p:sp>
      <p:cxnSp>
        <p:nvCxnSpPr>
          <p:cNvPr id="4" name="Straight Arrow Connector 3">
            <a:extLst>
              <a:ext uri="{FF2B5EF4-FFF2-40B4-BE49-F238E27FC236}">
                <a16:creationId xmlns:a16="http://schemas.microsoft.com/office/drawing/2014/main" id="{CE50BCC2-D224-43CB-B86E-AACB1CE295EF}"/>
              </a:ext>
            </a:extLst>
          </p:cNvPr>
          <p:cNvCxnSpPr>
            <a:cxnSpLocks/>
          </p:cNvCxnSpPr>
          <p:nvPr/>
        </p:nvCxnSpPr>
        <p:spPr>
          <a:xfrm>
            <a:off x="1238488" y="902823"/>
            <a:ext cx="0" cy="5787342"/>
          </a:xfrm>
          <a:prstGeom prst="straightConnector1">
            <a:avLst/>
          </a:prstGeom>
          <a:ln w="47625">
            <a:tailEnd type="triangle"/>
          </a:ln>
        </p:spPr>
        <p:style>
          <a:lnRef idx="1">
            <a:schemeClr val="accent1"/>
          </a:lnRef>
          <a:fillRef idx="0">
            <a:schemeClr val="accent1"/>
          </a:fillRef>
          <a:effectRef idx="0">
            <a:schemeClr val="accent1"/>
          </a:effectRef>
          <a:fontRef idx="minor">
            <a:schemeClr val="tx1"/>
          </a:fontRef>
        </p:style>
      </p:cxnSp>
      <p:sp>
        <p:nvSpPr>
          <p:cNvPr id="5" name="Oval 4">
            <a:extLst>
              <a:ext uri="{FF2B5EF4-FFF2-40B4-BE49-F238E27FC236}">
                <a16:creationId xmlns:a16="http://schemas.microsoft.com/office/drawing/2014/main" id="{0B5EAC76-D51C-4AC7-AE2A-175BFA3381A1}"/>
              </a:ext>
            </a:extLst>
          </p:cNvPr>
          <p:cNvSpPr/>
          <p:nvPr/>
        </p:nvSpPr>
        <p:spPr>
          <a:xfrm>
            <a:off x="1053293" y="1099591"/>
            <a:ext cx="347239" cy="24306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 name="TextBox 5">
            <a:extLst>
              <a:ext uri="{FF2B5EF4-FFF2-40B4-BE49-F238E27FC236}">
                <a16:creationId xmlns:a16="http://schemas.microsoft.com/office/drawing/2014/main" id="{B64AD973-CF90-4FAD-AA4C-BD6BA43A8F32}"/>
              </a:ext>
            </a:extLst>
          </p:cNvPr>
          <p:cNvSpPr txBox="1"/>
          <p:nvPr/>
        </p:nvSpPr>
        <p:spPr>
          <a:xfrm>
            <a:off x="341495" y="1036459"/>
            <a:ext cx="711798"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1995</a:t>
            </a:r>
          </a:p>
        </p:txBody>
      </p:sp>
      <p:sp>
        <p:nvSpPr>
          <p:cNvPr id="7" name="TextBox 6">
            <a:extLst>
              <a:ext uri="{FF2B5EF4-FFF2-40B4-BE49-F238E27FC236}">
                <a16:creationId xmlns:a16="http://schemas.microsoft.com/office/drawing/2014/main" id="{F1A72D42-EEAF-4711-A49E-E659A61AE7C8}"/>
              </a:ext>
            </a:extLst>
          </p:cNvPr>
          <p:cNvSpPr txBox="1"/>
          <p:nvPr/>
        </p:nvSpPr>
        <p:spPr>
          <a:xfrm>
            <a:off x="1510537" y="1036459"/>
            <a:ext cx="8223772" cy="646331"/>
          </a:xfrm>
          <a:prstGeom prst="rect">
            <a:avLst/>
          </a:prstGeom>
          <a:noFill/>
        </p:spPr>
        <p:txBody>
          <a:bodyPr wrap="square">
            <a:spAutoFit/>
          </a:bodyPr>
          <a:lstStyle/>
          <a:p>
            <a:r>
              <a:rPr lang="en-GB" dirty="0">
                <a:effectLst/>
                <a:latin typeface="Calibri" panose="020F0502020204030204" pitchFamily="34" charset="0"/>
                <a:cs typeface="Calibri" panose="020F0502020204030204" pitchFamily="34" charset="0"/>
              </a:rPr>
              <a:t>Brendan Eich creates the very first version of JavaScript in just 10 days for Netscape, It was called </a:t>
            </a:r>
            <a:r>
              <a:rPr lang="en-GB" b="1" dirty="0">
                <a:effectLst/>
                <a:latin typeface="Calibri" panose="020F0502020204030204" pitchFamily="34" charset="0"/>
                <a:cs typeface="Calibri" panose="020F0502020204030204" pitchFamily="34" charset="0"/>
              </a:rPr>
              <a:t>Mocha </a:t>
            </a:r>
            <a:r>
              <a:rPr lang="en-GB" dirty="0">
                <a:effectLst/>
                <a:latin typeface="Calibri" panose="020F0502020204030204" pitchFamily="34" charset="0"/>
                <a:cs typeface="Calibri" panose="020F0502020204030204" pitchFamily="34" charset="0"/>
              </a:rPr>
              <a:t>but already had many fundamental features of modern JavaScript.</a:t>
            </a:r>
          </a:p>
        </p:txBody>
      </p:sp>
      <p:sp>
        <p:nvSpPr>
          <p:cNvPr id="8" name="TextBox 7">
            <a:extLst>
              <a:ext uri="{FF2B5EF4-FFF2-40B4-BE49-F238E27FC236}">
                <a16:creationId xmlns:a16="http://schemas.microsoft.com/office/drawing/2014/main" id="{50F2449D-7ADB-499E-A118-6FB9091DCCD7}"/>
              </a:ext>
            </a:extLst>
          </p:cNvPr>
          <p:cNvSpPr txBox="1"/>
          <p:nvPr/>
        </p:nvSpPr>
        <p:spPr>
          <a:xfrm>
            <a:off x="1510537" y="1825467"/>
            <a:ext cx="8223772"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Mocha </a:t>
            </a:r>
            <a:r>
              <a:rPr lang="en-GB" dirty="0">
                <a:effectLst/>
                <a:latin typeface="Calibri" panose="020F0502020204030204" pitchFamily="34" charset="0"/>
                <a:cs typeface="Calibri" panose="020F0502020204030204" pitchFamily="34" charset="0"/>
              </a:rPr>
              <a:t>changed to liveScript then JavaScript in order to attract java developers. However </a:t>
            </a:r>
            <a:r>
              <a:rPr lang="en-GB" b="1" dirty="0">
                <a:effectLst/>
                <a:latin typeface="Calibri" panose="020F0502020204030204" pitchFamily="34" charset="0"/>
                <a:cs typeface="Calibri" panose="020F0502020204030204" pitchFamily="34" charset="0"/>
              </a:rPr>
              <a:t>JavaScript has nothing to do with Java.</a:t>
            </a:r>
          </a:p>
        </p:txBody>
      </p:sp>
      <p:sp>
        <p:nvSpPr>
          <p:cNvPr id="9" name="Oval 8">
            <a:extLst>
              <a:ext uri="{FF2B5EF4-FFF2-40B4-BE49-F238E27FC236}">
                <a16:creationId xmlns:a16="http://schemas.microsoft.com/office/drawing/2014/main" id="{EF2A7423-2873-4D0A-B641-73664AA11728}"/>
              </a:ext>
            </a:extLst>
          </p:cNvPr>
          <p:cNvSpPr/>
          <p:nvPr/>
        </p:nvSpPr>
        <p:spPr>
          <a:xfrm>
            <a:off x="1064868" y="2024783"/>
            <a:ext cx="347239" cy="24306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0" name="TextBox 9">
            <a:extLst>
              <a:ext uri="{FF2B5EF4-FFF2-40B4-BE49-F238E27FC236}">
                <a16:creationId xmlns:a16="http://schemas.microsoft.com/office/drawing/2014/main" id="{9579E687-077D-4972-B191-4F316765CD86}"/>
              </a:ext>
            </a:extLst>
          </p:cNvPr>
          <p:cNvSpPr txBox="1"/>
          <p:nvPr/>
        </p:nvSpPr>
        <p:spPr>
          <a:xfrm>
            <a:off x="353070" y="1961651"/>
            <a:ext cx="711798"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1996</a:t>
            </a:r>
          </a:p>
        </p:txBody>
      </p:sp>
      <p:sp>
        <p:nvSpPr>
          <p:cNvPr id="11" name="TextBox 10">
            <a:extLst>
              <a:ext uri="{FF2B5EF4-FFF2-40B4-BE49-F238E27FC236}">
                <a16:creationId xmlns:a16="http://schemas.microsoft.com/office/drawing/2014/main" id="{97F741CF-3A33-41CF-BA45-F1356557B02F}"/>
              </a:ext>
            </a:extLst>
          </p:cNvPr>
          <p:cNvSpPr txBox="1"/>
          <p:nvPr/>
        </p:nvSpPr>
        <p:spPr>
          <a:xfrm>
            <a:off x="1510537" y="2734173"/>
            <a:ext cx="8223772"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Microsoft </a:t>
            </a:r>
            <a:r>
              <a:rPr lang="en-GB" dirty="0">
                <a:effectLst/>
                <a:latin typeface="Calibri" panose="020F0502020204030204" pitchFamily="34" charset="0"/>
                <a:cs typeface="Calibri" panose="020F0502020204030204" pitchFamily="34" charset="0"/>
              </a:rPr>
              <a:t>launches IE </a:t>
            </a:r>
            <a:r>
              <a:rPr lang="en-GB" b="1" dirty="0">
                <a:effectLst/>
                <a:latin typeface="Calibri" panose="020F0502020204030204" pitchFamily="34" charset="0"/>
                <a:cs typeface="Calibri" panose="020F0502020204030204" pitchFamily="34" charset="0"/>
              </a:rPr>
              <a:t>copying JavaScript from Netscape </a:t>
            </a:r>
            <a:r>
              <a:rPr lang="en-GB" dirty="0">
                <a:effectLst/>
                <a:latin typeface="Calibri" panose="020F0502020204030204" pitchFamily="34" charset="0"/>
                <a:cs typeface="Calibri" panose="020F0502020204030204" pitchFamily="34" charset="0"/>
              </a:rPr>
              <a:t>and calling it jScript.</a:t>
            </a:r>
            <a:endParaRPr lang="en-GB" b="1" dirty="0">
              <a:effectLst/>
              <a:latin typeface="Calibri" panose="020F0502020204030204" pitchFamily="34" charset="0"/>
              <a:cs typeface="Calibri" panose="020F0502020204030204" pitchFamily="34" charset="0"/>
            </a:endParaRPr>
          </a:p>
        </p:txBody>
      </p:sp>
      <p:sp>
        <p:nvSpPr>
          <p:cNvPr id="12" name="Oval 11">
            <a:extLst>
              <a:ext uri="{FF2B5EF4-FFF2-40B4-BE49-F238E27FC236}">
                <a16:creationId xmlns:a16="http://schemas.microsoft.com/office/drawing/2014/main" id="{36FE8B78-56EA-4949-8611-205C52FF0C4D}"/>
              </a:ext>
            </a:extLst>
          </p:cNvPr>
          <p:cNvSpPr/>
          <p:nvPr/>
        </p:nvSpPr>
        <p:spPr>
          <a:xfrm>
            <a:off x="1053293" y="2796175"/>
            <a:ext cx="347239" cy="24306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TextBox 12">
            <a:extLst>
              <a:ext uri="{FF2B5EF4-FFF2-40B4-BE49-F238E27FC236}">
                <a16:creationId xmlns:a16="http://schemas.microsoft.com/office/drawing/2014/main" id="{8D49DA4C-E545-4161-A2B5-C5E2F3824EB6}"/>
              </a:ext>
            </a:extLst>
          </p:cNvPr>
          <p:cNvSpPr txBox="1"/>
          <p:nvPr/>
        </p:nvSpPr>
        <p:spPr>
          <a:xfrm>
            <a:off x="341495" y="2733043"/>
            <a:ext cx="711798"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1997</a:t>
            </a:r>
          </a:p>
        </p:txBody>
      </p:sp>
      <p:sp>
        <p:nvSpPr>
          <p:cNvPr id="14" name="TextBox 13">
            <a:extLst>
              <a:ext uri="{FF2B5EF4-FFF2-40B4-BE49-F238E27FC236}">
                <a16:creationId xmlns:a16="http://schemas.microsoft.com/office/drawing/2014/main" id="{3D8B5346-35B0-4065-83B7-DD9F6E3AEE30}"/>
              </a:ext>
            </a:extLst>
          </p:cNvPr>
          <p:cNvSpPr txBox="1"/>
          <p:nvPr/>
        </p:nvSpPr>
        <p:spPr>
          <a:xfrm>
            <a:off x="1510537" y="3410438"/>
            <a:ext cx="8223772" cy="923330"/>
          </a:xfrm>
          <a:prstGeom prst="rect">
            <a:avLst/>
          </a:prstGeom>
          <a:noFill/>
        </p:spPr>
        <p:txBody>
          <a:bodyPr wrap="square">
            <a:spAutoFit/>
          </a:bodyPr>
          <a:lstStyle/>
          <a:p>
            <a:r>
              <a:rPr lang="en-GB" dirty="0">
                <a:effectLst/>
                <a:latin typeface="Calibri" panose="020F0502020204030204" pitchFamily="34" charset="0"/>
                <a:cs typeface="Calibri" panose="020F0502020204030204" pitchFamily="34" charset="0"/>
              </a:rPr>
              <a:t>Not a good idea to have two versions of a similar language so </a:t>
            </a:r>
            <a:r>
              <a:rPr lang="en-GB" b="1" dirty="0">
                <a:effectLst/>
                <a:latin typeface="Calibri" panose="020F0502020204030204" pitchFamily="34" charset="0"/>
                <a:cs typeface="Calibri" panose="020F0502020204030204" pitchFamily="34" charset="0"/>
              </a:rPr>
              <a:t>ECMA releases ECMAscript (ES1)</a:t>
            </a:r>
            <a:r>
              <a:rPr lang="en-GB" dirty="0">
                <a:effectLst/>
                <a:latin typeface="Calibri" panose="020F0502020204030204" pitchFamily="34" charset="0"/>
                <a:cs typeface="Calibri" panose="020F0502020204030204" pitchFamily="34" charset="0"/>
              </a:rPr>
              <a:t>, the </a:t>
            </a:r>
            <a:r>
              <a:rPr lang="en-GB" b="1" dirty="0">
                <a:effectLst/>
                <a:latin typeface="Calibri" panose="020F0502020204030204" pitchFamily="34" charset="0"/>
                <a:cs typeface="Calibri" panose="020F0502020204030204" pitchFamily="34" charset="0"/>
              </a:rPr>
              <a:t>first official standard for JavaScript</a:t>
            </a:r>
            <a:r>
              <a:rPr lang="en-GB" dirty="0">
                <a:effectLst/>
                <a:latin typeface="Calibri" panose="020F0502020204030204" pitchFamily="34" charset="0"/>
                <a:cs typeface="Calibri" panose="020F0502020204030204" pitchFamily="34" charset="0"/>
              </a:rPr>
              <a:t>. (ECMA is the standard, Javascript is the language in practice.</a:t>
            </a:r>
          </a:p>
        </p:txBody>
      </p:sp>
      <p:sp>
        <p:nvSpPr>
          <p:cNvPr id="15" name="Oval 14">
            <a:extLst>
              <a:ext uri="{FF2B5EF4-FFF2-40B4-BE49-F238E27FC236}">
                <a16:creationId xmlns:a16="http://schemas.microsoft.com/office/drawing/2014/main" id="{32D6BD6E-EA19-443F-AC0B-ADE38F1190C5}"/>
              </a:ext>
            </a:extLst>
          </p:cNvPr>
          <p:cNvSpPr/>
          <p:nvPr/>
        </p:nvSpPr>
        <p:spPr>
          <a:xfrm>
            <a:off x="1053293" y="3472440"/>
            <a:ext cx="347239" cy="24306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6" name="TextBox 15">
            <a:extLst>
              <a:ext uri="{FF2B5EF4-FFF2-40B4-BE49-F238E27FC236}">
                <a16:creationId xmlns:a16="http://schemas.microsoft.com/office/drawing/2014/main" id="{143002BB-615F-45CB-889D-E8D8E454607D}"/>
              </a:ext>
            </a:extLst>
          </p:cNvPr>
          <p:cNvSpPr txBox="1"/>
          <p:nvPr/>
        </p:nvSpPr>
        <p:spPr>
          <a:xfrm>
            <a:off x="341495" y="3409308"/>
            <a:ext cx="711798"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1997</a:t>
            </a:r>
          </a:p>
        </p:txBody>
      </p:sp>
      <p:sp>
        <p:nvSpPr>
          <p:cNvPr id="17" name="TextBox 16">
            <a:extLst>
              <a:ext uri="{FF2B5EF4-FFF2-40B4-BE49-F238E27FC236}">
                <a16:creationId xmlns:a16="http://schemas.microsoft.com/office/drawing/2014/main" id="{C857AC75-083F-42B9-8A2D-7EF3605D4B9A}"/>
              </a:ext>
            </a:extLst>
          </p:cNvPr>
          <p:cNvSpPr txBox="1"/>
          <p:nvPr/>
        </p:nvSpPr>
        <p:spPr>
          <a:xfrm>
            <a:off x="1510537" y="4561534"/>
            <a:ext cx="8223772"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ES5</a:t>
            </a:r>
            <a:r>
              <a:rPr lang="en-GB" dirty="0">
                <a:effectLst/>
                <a:latin typeface="Calibri" panose="020F0502020204030204" pitchFamily="34" charset="0"/>
                <a:cs typeface="Calibri" panose="020F0502020204030204" pitchFamily="34" charset="0"/>
              </a:rPr>
              <a:t> (ECMAscript 5) was released with plenty of cool new features.</a:t>
            </a:r>
          </a:p>
        </p:txBody>
      </p:sp>
      <p:sp>
        <p:nvSpPr>
          <p:cNvPr id="18" name="Oval 17">
            <a:extLst>
              <a:ext uri="{FF2B5EF4-FFF2-40B4-BE49-F238E27FC236}">
                <a16:creationId xmlns:a16="http://schemas.microsoft.com/office/drawing/2014/main" id="{9D7F6A57-2766-45FA-8024-D1EB8AC1BED1}"/>
              </a:ext>
            </a:extLst>
          </p:cNvPr>
          <p:cNvSpPr/>
          <p:nvPr/>
        </p:nvSpPr>
        <p:spPr>
          <a:xfrm>
            <a:off x="1053293" y="4623536"/>
            <a:ext cx="347239" cy="24306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9" name="TextBox 18">
            <a:extLst>
              <a:ext uri="{FF2B5EF4-FFF2-40B4-BE49-F238E27FC236}">
                <a16:creationId xmlns:a16="http://schemas.microsoft.com/office/drawing/2014/main" id="{F817113D-B54A-402B-9E4B-DBAA926C4B0B}"/>
              </a:ext>
            </a:extLst>
          </p:cNvPr>
          <p:cNvSpPr txBox="1"/>
          <p:nvPr/>
        </p:nvSpPr>
        <p:spPr>
          <a:xfrm>
            <a:off x="341495" y="4560404"/>
            <a:ext cx="711798"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2007</a:t>
            </a:r>
          </a:p>
        </p:txBody>
      </p:sp>
      <p:sp>
        <p:nvSpPr>
          <p:cNvPr id="20" name="TextBox 19">
            <a:extLst>
              <a:ext uri="{FF2B5EF4-FFF2-40B4-BE49-F238E27FC236}">
                <a16:creationId xmlns:a16="http://schemas.microsoft.com/office/drawing/2014/main" id="{EB957447-8995-447D-B4F1-ECE8F017DC27}"/>
              </a:ext>
            </a:extLst>
          </p:cNvPr>
          <p:cNvSpPr txBox="1"/>
          <p:nvPr/>
        </p:nvSpPr>
        <p:spPr>
          <a:xfrm>
            <a:off x="1522112" y="5058258"/>
            <a:ext cx="8223772"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ES6</a:t>
            </a:r>
            <a:r>
              <a:rPr lang="en-GB" dirty="0">
                <a:effectLst/>
                <a:latin typeface="Calibri" panose="020F0502020204030204" pitchFamily="34" charset="0"/>
                <a:cs typeface="Calibri" panose="020F0502020204030204" pitchFamily="34" charset="0"/>
              </a:rPr>
              <a:t> (ECMAscript 2015) was released with the biggest update to features. </a:t>
            </a:r>
          </a:p>
        </p:txBody>
      </p:sp>
      <p:sp>
        <p:nvSpPr>
          <p:cNvPr id="21" name="Oval 20">
            <a:extLst>
              <a:ext uri="{FF2B5EF4-FFF2-40B4-BE49-F238E27FC236}">
                <a16:creationId xmlns:a16="http://schemas.microsoft.com/office/drawing/2014/main" id="{4489CA71-8E11-469E-9C5D-9A05CA09C103}"/>
              </a:ext>
            </a:extLst>
          </p:cNvPr>
          <p:cNvSpPr/>
          <p:nvPr/>
        </p:nvSpPr>
        <p:spPr>
          <a:xfrm>
            <a:off x="1064868" y="5120260"/>
            <a:ext cx="347239" cy="24306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2" name="TextBox 21">
            <a:extLst>
              <a:ext uri="{FF2B5EF4-FFF2-40B4-BE49-F238E27FC236}">
                <a16:creationId xmlns:a16="http://schemas.microsoft.com/office/drawing/2014/main" id="{E71F0959-9DAD-4186-B55C-115012C441B1}"/>
              </a:ext>
            </a:extLst>
          </p:cNvPr>
          <p:cNvSpPr txBox="1"/>
          <p:nvPr/>
        </p:nvSpPr>
        <p:spPr>
          <a:xfrm>
            <a:off x="341495" y="5057128"/>
            <a:ext cx="711798"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2015</a:t>
            </a:r>
          </a:p>
        </p:txBody>
      </p:sp>
      <p:sp>
        <p:nvSpPr>
          <p:cNvPr id="23" name="TextBox 22">
            <a:extLst>
              <a:ext uri="{FF2B5EF4-FFF2-40B4-BE49-F238E27FC236}">
                <a16:creationId xmlns:a16="http://schemas.microsoft.com/office/drawing/2014/main" id="{B8947306-25BA-4C1A-9A1A-1EDE3EA8A013}"/>
              </a:ext>
            </a:extLst>
          </p:cNvPr>
          <p:cNvSpPr txBox="1"/>
          <p:nvPr/>
        </p:nvSpPr>
        <p:spPr>
          <a:xfrm>
            <a:off x="75275" y="5659491"/>
            <a:ext cx="896989"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2016 ∞</a:t>
            </a:r>
          </a:p>
        </p:txBody>
      </p:sp>
      <p:sp>
        <p:nvSpPr>
          <p:cNvPr id="24" name="Oval 23">
            <a:extLst>
              <a:ext uri="{FF2B5EF4-FFF2-40B4-BE49-F238E27FC236}">
                <a16:creationId xmlns:a16="http://schemas.microsoft.com/office/drawing/2014/main" id="{0B68A6CA-CD7D-457A-82F7-EC330BA5DC66}"/>
              </a:ext>
            </a:extLst>
          </p:cNvPr>
          <p:cNvSpPr/>
          <p:nvPr/>
        </p:nvSpPr>
        <p:spPr>
          <a:xfrm>
            <a:off x="1053293" y="5711714"/>
            <a:ext cx="347239" cy="24306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5" name="TextBox 24">
            <a:extLst>
              <a:ext uri="{FF2B5EF4-FFF2-40B4-BE49-F238E27FC236}">
                <a16:creationId xmlns:a16="http://schemas.microsoft.com/office/drawing/2014/main" id="{9C2D9F78-BC5F-4B2B-947A-A90F6BCF958F}"/>
              </a:ext>
            </a:extLst>
          </p:cNvPr>
          <p:cNvSpPr txBox="1"/>
          <p:nvPr/>
        </p:nvSpPr>
        <p:spPr>
          <a:xfrm>
            <a:off x="1504713" y="5689965"/>
            <a:ext cx="8223772"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ES2016, ES2017, ES2018, ES2019, ES2020, ES2021, ES2022</a:t>
            </a:r>
            <a:r>
              <a:rPr lang="en-GB" dirty="0">
                <a:effectLst/>
                <a:latin typeface="Calibri" panose="020F0502020204030204" pitchFamily="34" charset="0"/>
                <a:cs typeface="Calibri" panose="020F0502020204030204" pitchFamily="34" charset="0"/>
              </a:rPr>
              <a:t>. ECMAscript changes to an annual release cycle for new features to ship less features per update. </a:t>
            </a:r>
          </a:p>
        </p:txBody>
      </p:sp>
    </p:spTree>
    <p:extLst>
      <p:ext uri="{BB962C8B-B14F-4D97-AF65-F5344CB8AC3E}">
        <p14:creationId xmlns:p14="http://schemas.microsoft.com/office/powerpoint/2010/main" val="16856090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DD4ADE9-690C-4636-A155-F55DF3DC3216}"/>
              </a:ext>
            </a:extLst>
          </p:cNvPr>
          <p:cNvSpPr txBox="1"/>
          <p:nvPr/>
        </p:nvSpPr>
        <p:spPr>
          <a:xfrm>
            <a:off x="213167" y="182281"/>
            <a:ext cx="9479666" cy="3631763"/>
          </a:xfrm>
          <a:prstGeom prst="rect">
            <a:avLst/>
          </a:prstGeom>
          <a:noFill/>
        </p:spPr>
        <p:txBody>
          <a:bodyPr wrap="square">
            <a:spAutoFit/>
          </a:bodyPr>
          <a:lstStyle/>
          <a:p>
            <a:pPr>
              <a:spcBef>
                <a:spcPts val="600"/>
              </a:spcBef>
              <a:spcAft>
                <a:spcPts val="600"/>
              </a:spcAft>
            </a:pPr>
            <a:r>
              <a:rPr lang="en-GB" dirty="0">
                <a:effectLst/>
                <a:latin typeface="Calibri" panose="020F0502020204030204" pitchFamily="34" charset="0"/>
                <a:cs typeface="Calibri" panose="020F0502020204030204" pitchFamily="34" charset="0"/>
              </a:rPr>
              <a:t>JavaScript has full backwards compatibility. If we take code written in 1997 then it will still work today in the browser.</a:t>
            </a:r>
          </a:p>
          <a:p>
            <a:pPr>
              <a:spcBef>
                <a:spcPts val="600"/>
              </a:spcBef>
              <a:spcAft>
                <a:spcPts val="600"/>
              </a:spcAft>
            </a:pPr>
            <a:r>
              <a:rPr lang="en-GB" dirty="0">
                <a:effectLst/>
                <a:latin typeface="Calibri" panose="020F0502020204030204" pitchFamily="34" charset="0"/>
                <a:cs typeface="Calibri" panose="020F0502020204030204" pitchFamily="34" charset="0"/>
              </a:rPr>
              <a:t>The guiding principle behind this is to not break the web. Websites keep working forever.</a:t>
            </a:r>
          </a:p>
          <a:p>
            <a:pPr>
              <a:spcBef>
                <a:spcPts val="600"/>
              </a:spcBef>
              <a:spcAft>
                <a:spcPts val="600"/>
              </a:spcAft>
            </a:pPr>
            <a:r>
              <a:rPr lang="en-GB" dirty="0">
                <a:effectLst/>
                <a:latin typeface="Calibri" panose="020F0502020204030204" pitchFamily="34" charset="0"/>
                <a:cs typeface="Calibri" panose="020F0502020204030204" pitchFamily="34" charset="0"/>
              </a:rPr>
              <a:t>Forwards compatibility: If we take code written in 2009 and try and run it in a browser from 1997 then it will not work!</a:t>
            </a:r>
          </a:p>
          <a:p>
            <a:pPr>
              <a:spcBef>
                <a:spcPts val="600"/>
              </a:spcBef>
              <a:spcAft>
                <a:spcPts val="600"/>
              </a:spcAft>
            </a:pPr>
            <a:r>
              <a:rPr lang="en-GB" dirty="0">
                <a:effectLst/>
                <a:latin typeface="Calibri" panose="020F0502020204030204" pitchFamily="34" charset="0"/>
                <a:cs typeface="Calibri" panose="020F0502020204030204" pitchFamily="34" charset="0"/>
              </a:rPr>
              <a:t>How can we use JavaScript today when coding for possible users that have an outdated browser?</a:t>
            </a:r>
          </a:p>
          <a:p>
            <a:pPr>
              <a:spcBef>
                <a:spcPts val="600"/>
              </a:spcBef>
              <a:spcAft>
                <a:spcPts val="600"/>
              </a:spcAft>
            </a:pPr>
            <a:r>
              <a:rPr lang="en-GB" dirty="0">
                <a:effectLst/>
                <a:latin typeface="Calibri" panose="020F0502020204030204" pitchFamily="34" charset="0"/>
                <a:cs typeface="Calibri" panose="020F0502020204030204" pitchFamily="34" charset="0"/>
              </a:rPr>
              <a:t> </a:t>
            </a:r>
            <a:r>
              <a:rPr lang="en-GB" dirty="0">
                <a:latin typeface="Calibri" panose="020F0502020204030204" pitchFamily="34" charset="0"/>
                <a:cs typeface="Calibri" panose="020F0502020204030204" pitchFamily="34" charset="0"/>
              </a:rPr>
              <a:t>Well as a developer all we have to do is use the most up to date version of a browser with dev tools.</a:t>
            </a:r>
          </a:p>
          <a:p>
            <a:pPr>
              <a:spcBef>
                <a:spcPts val="600"/>
              </a:spcBef>
              <a:spcAft>
                <a:spcPts val="600"/>
              </a:spcAft>
            </a:pPr>
            <a:r>
              <a:rPr lang="en-GB" dirty="0">
                <a:latin typeface="Calibri" panose="020F0502020204030204" pitchFamily="34" charset="0"/>
                <a:cs typeface="Calibri" panose="020F0502020204030204" pitchFamily="34" charset="0"/>
              </a:rPr>
              <a:t>When we finish the code we can use a tool like babel to transpile and polyfill the code converting it back to an ES5 version to ensure most browser compatibility for must users.</a:t>
            </a:r>
            <a:endParaRPr lang="en-GB" dirty="0">
              <a:effectLst/>
              <a:latin typeface="Calibri" panose="020F0502020204030204" pitchFamily="34" charset="0"/>
              <a:cs typeface="Calibri" panose="020F0502020204030204" pitchFamily="34" charset="0"/>
            </a:endParaRPr>
          </a:p>
        </p:txBody>
      </p:sp>
      <p:sp>
        <p:nvSpPr>
          <p:cNvPr id="3" name="TextBox 2">
            <a:extLst>
              <a:ext uri="{FF2B5EF4-FFF2-40B4-BE49-F238E27FC236}">
                <a16:creationId xmlns:a16="http://schemas.microsoft.com/office/drawing/2014/main" id="{1D13ACDA-51C9-4280-9ED9-D0DF3C7067B7}"/>
              </a:ext>
            </a:extLst>
          </p:cNvPr>
          <p:cNvSpPr txBox="1"/>
          <p:nvPr/>
        </p:nvSpPr>
        <p:spPr>
          <a:xfrm>
            <a:off x="510446" y="4014393"/>
            <a:ext cx="696013" cy="369332"/>
          </a:xfrm>
          <a:prstGeom prst="rect">
            <a:avLst/>
          </a:prstGeom>
          <a:solidFill>
            <a:srgbClr val="FFFF00"/>
          </a:solidFill>
        </p:spPr>
        <p:txBody>
          <a:bodyPr wrap="square" rtlCol="0">
            <a:spAutoFit/>
          </a:bodyPr>
          <a:lstStyle/>
          <a:p>
            <a:pPr algn="ctr"/>
            <a:r>
              <a:rPr lang="en-GB" b="1" dirty="0"/>
              <a:t>ES5</a:t>
            </a:r>
          </a:p>
        </p:txBody>
      </p:sp>
      <p:sp>
        <p:nvSpPr>
          <p:cNvPr id="4" name="TextBox 3">
            <a:extLst>
              <a:ext uri="{FF2B5EF4-FFF2-40B4-BE49-F238E27FC236}">
                <a16:creationId xmlns:a16="http://schemas.microsoft.com/office/drawing/2014/main" id="{D933B221-D0B0-4246-8AE2-1C748E5780EF}"/>
              </a:ext>
            </a:extLst>
          </p:cNvPr>
          <p:cNvSpPr txBox="1"/>
          <p:nvPr/>
        </p:nvSpPr>
        <p:spPr>
          <a:xfrm>
            <a:off x="1258766" y="4012376"/>
            <a:ext cx="8090491" cy="369332"/>
          </a:xfrm>
          <a:prstGeom prst="rect">
            <a:avLst/>
          </a:prstGeom>
          <a:noFill/>
        </p:spPr>
        <p:txBody>
          <a:bodyPr wrap="square">
            <a:spAutoFit/>
          </a:bodyPr>
          <a:lstStyle/>
          <a:p>
            <a:r>
              <a:rPr lang="en-GB" dirty="0">
                <a:effectLst/>
                <a:latin typeface="Calibri" panose="020F0502020204030204" pitchFamily="34" charset="0"/>
                <a:cs typeface="Calibri" panose="020F0502020204030204" pitchFamily="34" charset="0"/>
              </a:rPr>
              <a:t>Fully supported in all browsers back to IE9 from 2011 </a:t>
            </a:r>
            <a:r>
              <a:rPr lang="en-GB" dirty="0">
                <a:effectLst/>
                <a:latin typeface="Calibri" panose="020F0502020204030204" pitchFamily="34" charset="0"/>
                <a:cs typeface="Calibri" panose="020F0502020204030204" pitchFamily="34" charset="0"/>
                <a:sym typeface="Wingdings" panose="05000000000000000000" pitchFamily="2" charset="2"/>
              </a:rPr>
              <a:t> </a:t>
            </a:r>
            <a:r>
              <a:rPr lang="en-GB" b="1" dirty="0">
                <a:solidFill>
                  <a:srgbClr val="00B050"/>
                </a:solidFill>
                <a:effectLst/>
                <a:latin typeface="Calibri" panose="020F0502020204030204" pitchFamily="34" charset="0"/>
                <a:cs typeface="Calibri" panose="020F0502020204030204" pitchFamily="34" charset="0"/>
              </a:rPr>
              <a:t>Ready to be used today.</a:t>
            </a:r>
          </a:p>
        </p:txBody>
      </p:sp>
      <p:sp>
        <p:nvSpPr>
          <p:cNvPr id="5" name="TextBox 4">
            <a:extLst>
              <a:ext uri="{FF2B5EF4-FFF2-40B4-BE49-F238E27FC236}">
                <a16:creationId xmlns:a16="http://schemas.microsoft.com/office/drawing/2014/main" id="{C264CDFA-3F7B-4CF5-A19B-018EFFCE9CB6}"/>
              </a:ext>
            </a:extLst>
          </p:cNvPr>
          <p:cNvSpPr txBox="1"/>
          <p:nvPr/>
        </p:nvSpPr>
        <p:spPr>
          <a:xfrm>
            <a:off x="253459" y="4429563"/>
            <a:ext cx="953000" cy="923330"/>
          </a:xfrm>
          <a:prstGeom prst="rect">
            <a:avLst/>
          </a:prstGeom>
          <a:solidFill>
            <a:srgbClr val="FFFF00"/>
          </a:solidFill>
        </p:spPr>
        <p:txBody>
          <a:bodyPr wrap="square" rtlCol="0">
            <a:spAutoFit/>
          </a:bodyPr>
          <a:lstStyle/>
          <a:p>
            <a:pPr algn="ctr"/>
            <a:r>
              <a:rPr lang="en-GB" b="1" dirty="0"/>
              <a:t>ES6</a:t>
            </a:r>
          </a:p>
          <a:p>
            <a:pPr algn="ctr"/>
            <a:endParaRPr lang="en-GB" b="1" dirty="0"/>
          </a:p>
          <a:p>
            <a:pPr algn="ctr"/>
            <a:r>
              <a:rPr lang="en-GB" b="1" dirty="0"/>
              <a:t>ES2022</a:t>
            </a:r>
          </a:p>
        </p:txBody>
      </p:sp>
      <p:sp>
        <p:nvSpPr>
          <p:cNvPr id="6" name="TextBox 5">
            <a:extLst>
              <a:ext uri="{FF2B5EF4-FFF2-40B4-BE49-F238E27FC236}">
                <a16:creationId xmlns:a16="http://schemas.microsoft.com/office/drawing/2014/main" id="{06D12E7D-B22F-4DB6-9BCF-963BC5B2B88F}"/>
              </a:ext>
            </a:extLst>
          </p:cNvPr>
          <p:cNvSpPr txBox="1"/>
          <p:nvPr/>
        </p:nvSpPr>
        <p:spPr>
          <a:xfrm>
            <a:off x="1258766" y="4448648"/>
            <a:ext cx="8090491" cy="923330"/>
          </a:xfrm>
          <a:prstGeom prst="rect">
            <a:avLst/>
          </a:prstGeom>
          <a:noFill/>
        </p:spPr>
        <p:txBody>
          <a:bodyPr wrap="square">
            <a:spAutoFit/>
          </a:bodyPr>
          <a:lstStyle/>
          <a:p>
            <a:r>
              <a:rPr lang="en-GB" dirty="0">
                <a:effectLst/>
                <a:latin typeface="Calibri" panose="020F0502020204030204" pitchFamily="34" charset="0"/>
                <a:cs typeface="Calibri" panose="020F0502020204030204" pitchFamily="34" charset="0"/>
              </a:rPr>
              <a:t>ES6+ Fully supported in most modern browsers</a:t>
            </a:r>
          </a:p>
          <a:p>
            <a:r>
              <a:rPr lang="en-GB" dirty="0">
                <a:latin typeface="Calibri" panose="020F0502020204030204" pitchFamily="34" charset="0"/>
                <a:cs typeface="Calibri" panose="020F0502020204030204" pitchFamily="34" charset="0"/>
              </a:rPr>
              <a:t>No support in older browsers</a:t>
            </a:r>
            <a:r>
              <a:rPr lang="en-GB" dirty="0">
                <a:effectLst/>
                <a:latin typeface="Calibri" panose="020F0502020204030204" pitchFamily="34" charset="0"/>
                <a:cs typeface="Calibri" panose="020F0502020204030204" pitchFamily="34" charset="0"/>
              </a:rPr>
              <a:t> </a:t>
            </a:r>
          </a:p>
          <a:p>
            <a:r>
              <a:rPr lang="en-GB" dirty="0">
                <a:effectLst/>
                <a:latin typeface="Calibri" panose="020F0502020204030204" pitchFamily="34" charset="0"/>
                <a:cs typeface="Calibri" panose="020F0502020204030204" pitchFamily="34" charset="0"/>
                <a:sym typeface="Wingdings" panose="05000000000000000000" pitchFamily="2" charset="2"/>
              </a:rPr>
              <a:t> </a:t>
            </a:r>
            <a:r>
              <a:rPr lang="en-GB" b="1" dirty="0">
                <a:solidFill>
                  <a:srgbClr val="00B050"/>
                </a:solidFill>
                <a:effectLst/>
                <a:latin typeface="Calibri" panose="020F0502020204030204" pitchFamily="34" charset="0"/>
                <a:cs typeface="Calibri" panose="020F0502020204030204" pitchFamily="34" charset="0"/>
                <a:sym typeface="Wingdings" panose="05000000000000000000" pitchFamily="2" charset="2"/>
              </a:rPr>
              <a:t>Can use </a:t>
            </a:r>
            <a:r>
              <a:rPr lang="en-GB" b="1" dirty="0">
                <a:solidFill>
                  <a:srgbClr val="00B050"/>
                </a:solidFill>
                <a:latin typeface="Calibri" panose="020F0502020204030204" pitchFamily="34" charset="0"/>
                <a:cs typeface="Calibri" panose="020F0502020204030204" pitchFamily="34" charset="0"/>
                <a:sym typeface="Wingdings" panose="05000000000000000000" pitchFamily="2" charset="2"/>
              </a:rPr>
              <a:t>most features with transpilling and pollyfilling</a:t>
            </a:r>
            <a:endParaRPr lang="en-GB" b="1" dirty="0">
              <a:solidFill>
                <a:srgbClr val="00B050"/>
              </a:solidFill>
              <a:effectLst/>
              <a:latin typeface="Calibri" panose="020F0502020204030204" pitchFamily="34" charset="0"/>
              <a:cs typeface="Calibri" panose="020F0502020204030204" pitchFamily="34" charset="0"/>
            </a:endParaRPr>
          </a:p>
        </p:txBody>
      </p:sp>
      <p:cxnSp>
        <p:nvCxnSpPr>
          <p:cNvPr id="8" name="Straight Arrow Connector 7">
            <a:extLst>
              <a:ext uri="{FF2B5EF4-FFF2-40B4-BE49-F238E27FC236}">
                <a16:creationId xmlns:a16="http://schemas.microsoft.com/office/drawing/2014/main" id="{30EC2E11-CA23-49AA-A087-D46FD4343DE3}"/>
              </a:ext>
            </a:extLst>
          </p:cNvPr>
          <p:cNvCxnSpPr/>
          <p:nvPr/>
        </p:nvCxnSpPr>
        <p:spPr>
          <a:xfrm>
            <a:off x="729959" y="4752331"/>
            <a:ext cx="0" cy="266218"/>
          </a:xfrm>
          <a:prstGeom prst="straightConnector1">
            <a:avLst/>
          </a:prstGeom>
          <a:ln w="47625">
            <a:solidFill>
              <a:schemeClr val="tx1">
                <a:alpha val="93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E85997A3-25C4-45C6-A0DB-0E8CF15FAB01}"/>
              </a:ext>
            </a:extLst>
          </p:cNvPr>
          <p:cNvSpPr txBox="1"/>
          <p:nvPr/>
        </p:nvSpPr>
        <p:spPr>
          <a:xfrm>
            <a:off x="267726" y="5460103"/>
            <a:ext cx="953000" cy="646331"/>
          </a:xfrm>
          <a:prstGeom prst="rect">
            <a:avLst/>
          </a:prstGeom>
          <a:solidFill>
            <a:srgbClr val="FFFF00"/>
          </a:solidFill>
        </p:spPr>
        <p:txBody>
          <a:bodyPr wrap="square" rtlCol="0">
            <a:spAutoFit/>
          </a:bodyPr>
          <a:lstStyle/>
          <a:p>
            <a:pPr algn="ctr"/>
            <a:r>
              <a:rPr lang="en-GB" b="1" dirty="0"/>
              <a:t>ES2022 ∞ </a:t>
            </a:r>
          </a:p>
        </p:txBody>
      </p:sp>
      <p:sp>
        <p:nvSpPr>
          <p:cNvPr id="11" name="TextBox 10">
            <a:extLst>
              <a:ext uri="{FF2B5EF4-FFF2-40B4-BE49-F238E27FC236}">
                <a16:creationId xmlns:a16="http://schemas.microsoft.com/office/drawing/2014/main" id="{C388C8BE-A1AF-4DBD-B518-E165F4F90507}"/>
              </a:ext>
            </a:extLst>
          </p:cNvPr>
          <p:cNvSpPr txBox="1"/>
          <p:nvPr/>
        </p:nvSpPr>
        <p:spPr>
          <a:xfrm>
            <a:off x="1311073" y="5395127"/>
            <a:ext cx="8090491" cy="646331"/>
          </a:xfrm>
          <a:prstGeom prst="rect">
            <a:avLst/>
          </a:prstGeom>
          <a:noFill/>
        </p:spPr>
        <p:txBody>
          <a:bodyPr wrap="square">
            <a:spAutoFit/>
          </a:bodyPr>
          <a:lstStyle/>
          <a:p>
            <a:r>
              <a:rPr lang="en-GB" dirty="0">
                <a:effectLst/>
                <a:latin typeface="Calibri" panose="020F0502020204030204" pitchFamily="34" charset="0"/>
                <a:cs typeface="Calibri" panose="020F0502020204030204" pitchFamily="34" charset="0"/>
              </a:rPr>
              <a:t>Esnext New versions of the language (new feature proposals that reach stage 4)</a:t>
            </a:r>
          </a:p>
          <a:p>
            <a:r>
              <a:rPr lang="en-GB" dirty="0">
                <a:effectLst/>
                <a:latin typeface="Calibri" panose="020F0502020204030204" pitchFamily="34" charset="0"/>
                <a:cs typeface="Calibri" panose="020F0502020204030204" pitchFamily="34" charset="0"/>
                <a:sym typeface="Wingdings" panose="05000000000000000000" pitchFamily="2" charset="2"/>
              </a:rPr>
              <a:t> </a:t>
            </a:r>
            <a:r>
              <a:rPr lang="en-GB" b="1" dirty="0">
                <a:solidFill>
                  <a:srgbClr val="00B050"/>
                </a:solidFill>
                <a:effectLst/>
                <a:latin typeface="Calibri" panose="020F0502020204030204" pitchFamily="34" charset="0"/>
                <a:cs typeface="Calibri" panose="020F0502020204030204" pitchFamily="34" charset="0"/>
                <a:sym typeface="Wingdings" panose="05000000000000000000" pitchFamily="2" charset="2"/>
              </a:rPr>
              <a:t>Can already use SOME </a:t>
            </a:r>
            <a:r>
              <a:rPr lang="en-GB" b="1" dirty="0">
                <a:solidFill>
                  <a:srgbClr val="00B050"/>
                </a:solidFill>
                <a:latin typeface="Calibri" panose="020F0502020204030204" pitchFamily="34" charset="0"/>
                <a:cs typeface="Calibri" panose="020F0502020204030204" pitchFamily="34" charset="0"/>
                <a:sym typeface="Wingdings" panose="05000000000000000000" pitchFamily="2" charset="2"/>
              </a:rPr>
              <a:t>features in production with transpilling and pollyfilling</a:t>
            </a:r>
            <a:endParaRPr lang="en-GB" b="1" dirty="0">
              <a:solidFill>
                <a:srgbClr val="00B050"/>
              </a:solidFill>
              <a:effectLst/>
              <a:latin typeface="Calibri" panose="020F0502020204030204" pitchFamily="34" charset="0"/>
              <a:cs typeface="Calibri" panose="020F0502020204030204" pitchFamily="34" charset="0"/>
            </a:endParaRPr>
          </a:p>
        </p:txBody>
      </p:sp>
      <p:sp>
        <p:nvSpPr>
          <p:cNvPr id="13" name="TextBox 12">
            <a:extLst>
              <a:ext uri="{FF2B5EF4-FFF2-40B4-BE49-F238E27FC236}">
                <a16:creationId xmlns:a16="http://schemas.microsoft.com/office/drawing/2014/main" id="{2AE69987-E342-446E-B9EF-7B24895E06D1}"/>
              </a:ext>
            </a:extLst>
          </p:cNvPr>
          <p:cNvSpPr txBox="1"/>
          <p:nvPr/>
        </p:nvSpPr>
        <p:spPr>
          <a:xfrm>
            <a:off x="213167" y="6180705"/>
            <a:ext cx="4326125" cy="646331"/>
          </a:xfrm>
          <a:prstGeom prst="rect">
            <a:avLst/>
          </a:prstGeom>
          <a:noFill/>
        </p:spPr>
        <p:txBody>
          <a:bodyPr wrap="square">
            <a:spAutoFit/>
          </a:bodyPr>
          <a:lstStyle/>
          <a:p>
            <a:r>
              <a:rPr lang="en-GB" dirty="0">
                <a:hlinkClick r:id="rId2"/>
              </a:rPr>
              <a:t>https://kangax.github.io/compat-table/es6/</a:t>
            </a:r>
            <a:endParaRPr lang="en-GB" dirty="0"/>
          </a:p>
          <a:p>
            <a:endParaRPr lang="en-GB" dirty="0"/>
          </a:p>
        </p:txBody>
      </p:sp>
      <p:sp>
        <p:nvSpPr>
          <p:cNvPr id="15" name="TextBox 14">
            <a:extLst>
              <a:ext uri="{FF2B5EF4-FFF2-40B4-BE49-F238E27FC236}">
                <a16:creationId xmlns:a16="http://schemas.microsoft.com/office/drawing/2014/main" id="{D3CC0AFD-661C-4851-B724-7F9517769B4B}"/>
              </a:ext>
            </a:extLst>
          </p:cNvPr>
          <p:cNvSpPr txBox="1"/>
          <p:nvPr/>
        </p:nvSpPr>
        <p:spPr>
          <a:xfrm>
            <a:off x="4593851" y="6180705"/>
            <a:ext cx="5312149" cy="646331"/>
          </a:xfrm>
          <a:prstGeom prst="rect">
            <a:avLst/>
          </a:prstGeom>
          <a:noFill/>
        </p:spPr>
        <p:txBody>
          <a:bodyPr wrap="square">
            <a:spAutoFit/>
          </a:bodyPr>
          <a:lstStyle/>
          <a:p>
            <a:r>
              <a:rPr lang="en-GB" dirty="0">
                <a:hlinkClick r:id="rId3"/>
              </a:rPr>
              <a:t>https://kangax.github.io/compat-table/es2016plus/</a:t>
            </a:r>
            <a:endParaRPr lang="en-GB" dirty="0"/>
          </a:p>
          <a:p>
            <a:endParaRPr lang="en-GB" dirty="0"/>
          </a:p>
        </p:txBody>
      </p:sp>
    </p:spTree>
    <p:extLst>
      <p:ext uri="{BB962C8B-B14F-4D97-AF65-F5344CB8AC3E}">
        <p14:creationId xmlns:p14="http://schemas.microsoft.com/office/powerpoint/2010/main" val="17023626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9A2C3A1-60F3-4123-AA2C-9211C96EA4C2}"/>
              </a:ext>
            </a:extLst>
          </p:cNvPr>
          <p:cNvPicPr>
            <a:picLocks noChangeAspect="1"/>
          </p:cNvPicPr>
          <p:nvPr/>
        </p:nvPicPr>
        <p:blipFill>
          <a:blip r:embed="rId2"/>
          <a:stretch>
            <a:fillRect/>
          </a:stretch>
        </p:blipFill>
        <p:spPr>
          <a:xfrm>
            <a:off x="5188755" y="1482619"/>
            <a:ext cx="1506537" cy="1705229"/>
          </a:xfrm>
          <a:prstGeom prst="rect">
            <a:avLst/>
          </a:prstGeom>
        </p:spPr>
      </p:pic>
      <p:pic>
        <p:nvPicPr>
          <p:cNvPr id="5" name="Picture 4">
            <a:extLst>
              <a:ext uri="{FF2B5EF4-FFF2-40B4-BE49-F238E27FC236}">
                <a16:creationId xmlns:a16="http://schemas.microsoft.com/office/drawing/2014/main" id="{51DB7FEF-AA21-4A74-A77D-1B46E60547B7}"/>
              </a:ext>
            </a:extLst>
          </p:cNvPr>
          <p:cNvPicPr>
            <a:picLocks noChangeAspect="1"/>
          </p:cNvPicPr>
          <p:nvPr/>
        </p:nvPicPr>
        <p:blipFill>
          <a:blip r:embed="rId3"/>
          <a:stretch>
            <a:fillRect/>
          </a:stretch>
        </p:blipFill>
        <p:spPr>
          <a:xfrm>
            <a:off x="7565320" y="1482619"/>
            <a:ext cx="1506537" cy="1718868"/>
          </a:xfrm>
          <a:prstGeom prst="rect">
            <a:avLst/>
          </a:prstGeom>
        </p:spPr>
      </p:pic>
      <p:pic>
        <p:nvPicPr>
          <p:cNvPr id="7" name="Picture 6">
            <a:extLst>
              <a:ext uri="{FF2B5EF4-FFF2-40B4-BE49-F238E27FC236}">
                <a16:creationId xmlns:a16="http://schemas.microsoft.com/office/drawing/2014/main" id="{EB403A53-AD99-4B97-B30D-454F97395ABF}"/>
              </a:ext>
            </a:extLst>
          </p:cNvPr>
          <p:cNvPicPr>
            <a:picLocks noChangeAspect="1"/>
          </p:cNvPicPr>
          <p:nvPr/>
        </p:nvPicPr>
        <p:blipFill>
          <a:blip r:embed="rId4"/>
          <a:stretch>
            <a:fillRect/>
          </a:stretch>
        </p:blipFill>
        <p:spPr>
          <a:xfrm>
            <a:off x="6263812" y="4250706"/>
            <a:ext cx="1552334" cy="1718868"/>
          </a:xfrm>
          <a:prstGeom prst="rect">
            <a:avLst/>
          </a:prstGeom>
        </p:spPr>
      </p:pic>
      <p:sp>
        <p:nvSpPr>
          <p:cNvPr id="8" name="TextBox 7">
            <a:extLst>
              <a:ext uri="{FF2B5EF4-FFF2-40B4-BE49-F238E27FC236}">
                <a16:creationId xmlns:a16="http://schemas.microsoft.com/office/drawing/2014/main" id="{FA3526AD-F1DB-4D65-8567-9429E971F5AF}"/>
              </a:ext>
            </a:extLst>
          </p:cNvPr>
          <p:cNvSpPr txBox="1"/>
          <p:nvPr/>
        </p:nvSpPr>
        <p:spPr>
          <a:xfrm>
            <a:off x="5364781" y="1054248"/>
            <a:ext cx="1154483" cy="461665"/>
          </a:xfrm>
          <a:prstGeom prst="rect">
            <a:avLst/>
          </a:prstGeom>
          <a:noFill/>
        </p:spPr>
        <p:txBody>
          <a:bodyPr wrap="none" rtlCol="0">
            <a:spAutoFit/>
          </a:bodyPr>
          <a:lstStyle/>
          <a:p>
            <a:r>
              <a:rPr lang="en-GB" sz="2400" b="1" dirty="0"/>
              <a:t>HTML 5</a:t>
            </a:r>
          </a:p>
        </p:txBody>
      </p:sp>
      <p:sp>
        <p:nvSpPr>
          <p:cNvPr id="9" name="TextBox 8">
            <a:extLst>
              <a:ext uri="{FF2B5EF4-FFF2-40B4-BE49-F238E27FC236}">
                <a16:creationId xmlns:a16="http://schemas.microsoft.com/office/drawing/2014/main" id="{99E12376-202E-4A21-9094-5F12C68FE7C8}"/>
              </a:ext>
            </a:extLst>
          </p:cNvPr>
          <p:cNvSpPr txBox="1"/>
          <p:nvPr/>
        </p:nvSpPr>
        <p:spPr>
          <a:xfrm>
            <a:off x="7911952" y="1067887"/>
            <a:ext cx="864339" cy="461665"/>
          </a:xfrm>
          <a:prstGeom prst="rect">
            <a:avLst/>
          </a:prstGeom>
          <a:noFill/>
        </p:spPr>
        <p:txBody>
          <a:bodyPr wrap="none" rtlCol="0">
            <a:spAutoFit/>
          </a:bodyPr>
          <a:lstStyle/>
          <a:p>
            <a:r>
              <a:rPr lang="en-GB" sz="2400" b="1" dirty="0"/>
              <a:t>CSS 3</a:t>
            </a:r>
          </a:p>
        </p:txBody>
      </p:sp>
      <p:sp>
        <p:nvSpPr>
          <p:cNvPr id="10" name="TextBox 9">
            <a:extLst>
              <a:ext uri="{FF2B5EF4-FFF2-40B4-BE49-F238E27FC236}">
                <a16:creationId xmlns:a16="http://schemas.microsoft.com/office/drawing/2014/main" id="{5EC24BEC-7B2A-4A80-BF79-9804817CFE7B}"/>
              </a:ext>
            </a:extLst>
          </p:cNvPr>
          <p:cNvSpPr txBox="1"/>
          <p:nvPr/>
        </p:nvSpPr>
        <p:spPr>
          <a:xfrm>
            <a:off x="6198883" y="3824565"/>
            <a:ext cx="1682192" cy="461665"/>
          </a:xfrm>
          <a:prstGeom prst="rect">
            <a:avLst/>
          </a:prstGeom>
          <a:noFill/>
        </p:spPr>
        <p:txBody>
          <a:bodyPr wrap="none" rtlCol="0">
            <a:spAutoFit/>
          </a:bodyPr>
          <a:lstStyle/>
          <a:p>
            <a:r>
              <a:rPr lang="en-GB" sz="2400" b="1" dirty="0"/>
              <a:t>JAVASCRIPT</a:t>
            </a:r>
          </a:p>
        </p:txBody>
      </p:sp>
      <p:sp>
        <p:nvSpPr>
          <p:cNvPr id="13" name="Oval 12">
            <a:extLst>
              <a:ext uri="{FF2B5EF4-FFF2-40B4-BE49-F238E27FC236}">
                <a16:creationId xmlns:a16="http://schemas.microsoft.com/office/drawing/2014/main" id="{FA4AFAF7-DAF2-4DF8-AA31-CA3FF77C7307}"/>
              </a:ext>
            </a:extLst>
          </p:cNvPr>
          <p:cNvSpPr/>
          <p:nvPr/>
        </p:nvSpPr>
        <p:spPr>
          <a:xfrm>
            <a:off x="5522822" y="3018813"/>
            <a:ext cx="3110508" cy="3162309"/>
          </a:xfrm>
          <a:prstGeom prst="ellipse">
            <a:avLst/>
          </a:prstGeom>
          <a:solidFill>
            <a:srgbClr val="FFC000">
              <a:alpha val="1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Title 1">
            <a:extLst>
              <a:ext uri="{FF2B5EF4-FFF2-40B4-BE49-F238E27FC236}">
                <a16:creationId xmlns:a16="http://schemas.microsoft.com/office/drawing/2014/main" id="{6F221F5A-6EB4-4CD8-9B6F-AF104789B794}"/>
              </a:ext>
            </a:extLst>
          </p:cNvPr>
          <p:cNvSpPr txBox="1">
            <a:spLocks/>
          </p:cNvSpPr>
          <p:nvPr/>
        </p:nvSpPr>
        <p:spPr>
          <a:xfrm>
            <a:off x="4195826" y="190157"/>
            <a:ext cx="5710173"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l"/>
            <a:r>
              <a:rPr lang="en-GB" sz="3200" dirty="0">
                <a:latin typeface="+mn-lt"/>
              </a:rPr>
              <a:t>A brief Introduction to Javascript</a:t>
            </a:r>
            <a:br>
              <a:rPr lang="en-GB" sz="3200" dirty="0">
                <a:latin typeface="+mn-lt"/>
              </a:rPr>
            </a:br>
            <a:br>
              <a:rPr lang="en-GB" sz="3200" dirty="0">
                <a:latin typeface="+mn-lt"/>
              </a:rPr>
            </a:br>
            <a:endParaRPr lang="en-GB" sz="3200" dirty="0">
              <a:latin typeface="+mn-lt"/>
            </a:endParaRPr>
          </a:p>
        </p:txBody>
      </p:sp>
      <p:sp>
        <p:nvSpPr>
          <p:cNvPr id="16" name="TextBox 15">
            <a:extLst>
              <a:ext uri="{FF2B5EF4-FFF2-40B4-BE49-F238E27FC236}">
                <a16:creationId xmlns:a16="http://schemas.microsoft.com/office/drawing/2014/main" id="{AF7E7CE9-D866-4BBB-B302-296CB3E44C4F}"/>
              </a:ext>
            </a:extLst>
          </p:cNvPr>
          <p:cNvSpPr txBox="1"/>
          <p:nvPr/>
        </p:nvSpPr>
        <p:spPr>
          <a:xfrm>
            <a:off x="137364" y="149464"/>
            <a:ext cx="4339125" cy="6740307"/>
          </a:xfrm>
          <a:prstGeom prst="rect">
            <a:avLst/>
          </a:prstGeom>
          <a:noFill/>
        </p:spPr>
        <p:txBody>
          <a:bodyPr wrap="square" rtlCol="0">
            <a:spAutoFit/>
          </a:bodyPr>
          <a:lstStyle/>
          <a:p>
            <a:r>
              <a:rPr lang="en-GB" dirty="0"/>
              <a:t>Javascript is one of three core languages that are used to build websites.</a:t>
            </a:r>
          </a:p>
          <a:p>
            <a:endParaRPr lang="en-GB" dirty="0"/>
          </a:p>
          <a:p>
            <a:r>
              <a:rPr lang="en-GB" dirty="0"/>
              <a:t>HTML 5 is responsible for the content of the page, text, images, links etc.</a:t>
            </a:r>
          </a:p>
          <a:p>
            <a:endParaRPr lang="en-GB" dirty="0"/>
          </a:p>
          <a:p>
            <a:r>
              <a:rPr lang="en-GB" dirty="0"/>
              <a:t>CSS 3 is responsible for the presentation. I.e layout, positioning, font sizes, colours etc.</a:t>
            </a:r>
          </a:p>
          <a:p>
            <a:endParaRPr lang="en-GB" dirty="0"/>
          </a:p>
          <a:p>
            <a:r>
              <a:rPr lang="en-GB" dirty="0"/>
              <a:t>JS is used to add dynamic and interactive effects to the webpage, manipulate content or CSS and build entire web applications in the browsers.</a:t>
            </a:r>
          </a:p>
          <a:p>
            <a:endParaRPr lang="en-GB" dirty="0"/>
          </a:p>
          <a:p>
            <a:r>
              <a:rPr lang="en-GB" dirty="0"/>
              <a:t>JavaScript has many popular frameworks that allow us to write code easily. Examples are jQuery, angular etc.</a:t>
            </a:r>
          </a:p>
          <a:p>
            <a:endParaRPr lang="en-GB" dirty="0"/>
          </a:p>
          <a:p>
            <a:r>
              <a:rPr lang="en-GB" dirty="0"/>
              <a:t>Javascript is a front end language that interacts with the user and the backend languages like PHP.  JavaScript can also be run in the backend server-side as a browser independent application using tools like Nodejs.</a:t>
            </a:r>
          </a:p>
        </p:txBody>
      </p:sp>
      <p:sp>
        <p:nvSpPr>
          <p:cNvPr id="11" name="Oval 10">
            <a:extLst>
              <a:ext uri="{FF2B5EF4-FFF2-40B4-BE49-F238E27FC236}">
                <a16:creationId xmlns:a16="http://schemas.microsoft.com/office/drawing/2014/main" id="{341248CB-6AE6-442E-A63F-8627309D181D}"/>
              </a:ext>
            </a:extLst>
          </p:cNvPr>
          <p:cNvSpPr/>
          <p:nvPr/>
        </p:nvSpPr>
        <p:spPr>
          <a:xfrm>
            <a:off x="4441974" y="766933"/>
            <a:ext cx="3110508" cy="3162309"/>
          </a:xfrm>
          <a:prstGeom prst="ellipse">
            <a:avLst/>
          </a:prstGeom>
          <a:solidFill>
            <a:srgbClr val="FF0000">
              <a:alpha val="1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Oval 11">
            <a:extLst>
              <a:ext uri="{FF2B5EF4-FFF2-40B4-BE49-F238E27FC236}">
                <a16:creationId xmlns:a16="http://schemas.microsoft.com/office/drawing/2014/main" id="{F2AD9093-5037-4338-91DD-BA78A0121031}"/>
              </a:ext>
            </a:extLst>
          </p:cNvPr>
          <p:cNvSpPr/>
          <p:nvPr/>
        </p:nvSpPr>
        <p:spPr>
          <a:xfrm>
            <a:off x="6719419" y="813541"/>
            <a:ext cx="3110508" cy="3162309"/>
          </a:xfrm>
          <a:prstGeom prst="ellipse">
            <a:avLst/>
          </a:prstGeom>
          <a:solidFill>
            <a:schemeClr val="accent1">
              <a:lumMod val="75000"/>
              <a:alpha val="1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110791273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7F081-8784-41F8-8D28-B17E7CF0E13D}"/>
              </a:ext>
            </a:extLst>
          </p:cNvPr>
          <p:cNvSpPr txBox="1">
            <a:spLocks/>
          </p:cNvSpPr>
          <p:nvPr/>
        </p:nvSpPr>
        <p:spPr>
          <a:xfrm>
            <a:off x="742950" y="2484186"/>
            <a:ext cx="8420100" cy="240390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6600" b="1" dirty="0"/>
              <a:t>JAVASCRIPT FUNDAMENTALS PART 2</a:t>
            </a:r>
          </a:p>
        </p:txBody>
      </p:sp>
    </p:spTree>
    <p:extLst>
      <p:ext uri="{BB962C8B-B14F-4D97-AF65-F5344CB8AC3E}">
        <p14:creationId xmlns:p14="http://schemas.microsoft.com/office/powerpoint/2010/main" val="276050841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71792E5-22BB-4A96-B73F-644E806D8A73}"/>
              </a:ext>
            </a:extLst>
          </p:cNvPr>
          <p:cNvSpPr txBox="1"/>
          <p:nvPr/>
        </p:nvSpPr>
        <p:spPr>
          <a:xfrm>
            <a:off x="213167" y="47585"/>
            <a:ext cx="7187878" cy="584775"/>
          </a:xfrm>
          <a:prstGeom prst="rect">
            <a:avLst/>
          </a:prstGeom>
          <a:noFill/>
        </p:spPr>
        <p:txBody>
          <a:bodyPr wrap="square">
            <a:spAutoFit/>
          </a:bodyPr>
          <a:lstStyle/>
          <a:p>
            <a:r>
              <a:rPr lang="en-GB" sz="3200" b="0" i="0" dirty="0">
                <a:solidFill>
                  <a:srgbClr val="1C1D1F"/>
                </a:solidFill>
                <a:effectLst/>
              </a:rPr>
              <a:t>Activating Strict Mode in JavaScript</a:t>
            </a:r>
            <a:endParaRPr lang="en-GB" sz="3200" dirty="0"/>
          </a:p>
        </p:txBody>
      </p:sp>
      <p:sp>
        <p:nvSpPr>
          <p:cNvPr id="3" name="TextBox 2">
            <a:extLst>
              <a:ext uri="{FF2B5EF4-FFF2-40B4-BE49-F238E27FC236}">
                <a16:creationId xmlns:a16="http://schemas.microsoft.com/office/drawing/2014/main" id="{FAECE719-6FFB-4C5E-8202-FB559D4E8C5F}"/>
              </a:ext>
            </a:extLst>
          </p:cNvPr>
          <p:cNvSpPr txBox="1"/>
          <p:nvPr/>
        </p:nvSpPr>
        <p:spPr>
          <a:xfrm>
            <a:off x="213167" y="764024"/>
            <a:ext cx="9479666" cy="369332"/>
          </a:xfrm>
          <a:prstGeom prst="rect">
            <a:avLst/>
          </a:prstGeom>
          <a:noFill/>
        </p:spPr>
        <p:txBody>
          <a:bodyPr wrap="square">
            <a:spAutoFit/>
          </a:bodyPr>
          <a:lstStyle/>
          <a:p>
            <a:pPr>
              <a:spcBef>
                <a:spcPts val="600"/>
              </a:spcBef>
              <a:spcAft>
                <a:spcPts val="600"/>
              </a:spcAft>
            </a:pPr>
            <a:r>
              <a:rPr lang="en-GB" dirty="0">
                <a:effectLst/>
                <a:latin typeface="Calibri" panose="020F0502020204030204" pitchFamily="34" charset="0"/>
                <a:cs typeface="Calibri" panose="020F0502020204030204" pitchFamily="34" charset="0"/>
              </a:rPr>
              <a:t>Strict Mode allows us to write better, more secure, less buggy JavaScript code.</a:t>
            </a:r>
          </a:p>
        </p:txBody>
      </p:sp>
      <p:sp>
        <p:nvSpPr>
          <p:cNvPr id="5" name="TextBox 4">
            <a:extLst>
              <a:ext uri="{FF2B5EF4-FFF2-40B4-BE49-F238E27FC236}">
                <a16:creationId xmlns:a16="http://schemas.microsoft.com/office/drawing/2014/main" id="{0919411C-63A0-4218-8989-6878263D4367}"/>
              </a:ext>
            </a:extLst>
          </p:cNvPr>
          <p:cNvSpPr txBox="1"/>
          <p:nvPr/>
        </p:nvSpPr>
        <p:spPr>
          <a:xfrm>
            <a:off x="213167" y="1189114"/>
            <a:ext cx="7813233" cy="338554"/>
          </a:xfrm>
          <a:prstGeom prst="rect">
            <a:avLst/>
          </a:prstGeom>
          <a:noFill/>
        </p:spPr>
        <p:txBody>
          <a:bodyPr wrap="square">
            <a:spAutoFit/>
          </a:bodyPr>
          <a:lstStyle/>
          <a:p>
            <a:r>
              <a:rPr lang="en-GB" sz="1600" b="1" dirty="0">
                <a:solidFill>
                  <a:srgbClr val="CE9178"/>
                </a:solidFill>
                <a:effectLst/>
                <a:latin typeface="Consolas" panose="020B0609020204030204" pitchFamily="49" charset="0"/>
              </a:rPr>
              <a:t>'use strict’</a:t>
            </a:r>
            <a:r>
              <a:rPr lang="en-GB" sz="1600" b="1" dirty="0">
                <a:solidFill>
                  <a:srgbClr val="D4D4D4"/>
                </a:solidFill>
                <a:effectLst/>
                <a:latin typeface="Consolas" panose="020B0609020204030204" pitchFamily="49" charset="0"/>
              </a:rPr>
              <a:t>; </a:t>
            </a:r>
            <a:r>
              <a:rPr lang="en-GB" sz="1600" b="1" dirty="0">
                <a:solidFill>
                  <a:srgbClr val="D4D4D4"/>
                </a:solidFill>
                <a:latin typeface="Calibri" panose="020F0502020204030204" pitchFamily="34" charset="0"/>
                <a:cs typeface="Calibri" panose="020F0502020204030204" pitchFamily="34" charset="0"/>
              </a:rPr>
              <a:t>	</a:t>
            </a:r>
            <a:r>
              <a:rPr lang="en-GB" sz="1600" dirty="0">
                <a:effectLst/>
                <a:latin typeface="Calibri" panose="020F0502020204030204" pitchFamily="34" charset="0"/>
                <a:cs typeface="Calibri" panose="020F0502020204030204" pitchFamily="34" charset="0"/>
              </a:rPr>
              <a:t>Enable strict mode with use strict command.</a:t>
            </a:r>
            <a:endParaRPr lang="en-GB" sz="1600" b="1" dirty="0">
              <a:solidFill>
                <a:srgbClr val="D4D4D4"/>
              </a:solidFill>
              <a:effectLst/>
              <a:latin typeface="Consolas" panose="020B0609020204030204" pitchFamily="49" charset="0"/>
            </a:endParaRPr>
          </a:p>
        </p:txBody>
      </p:sp>
      <p:sp>
        <p:nvSpPr>
          <p:cNvPr id="6" name="TextBox 5">
            <a:extLst>
              <a:ext uri="{FF2B5EF4-FFF2-40B4-BE49-F238E27FC236}">
                <a16:creationId xmlns:a16="http://schemas.microsoft.com/office/drawing/2014/main" id="{99948287-B0CD-4448-83E2-762E8D126C6A}"/>
              </a:ext>
            </a:extLst>
          </p:cNvPr>
          <p:cNvSpPr txBox="1"/>
          <p:nvPr/>
        </p:nvSpPr>
        <p:spPr>
          <a:xfrm>
            <a:off x="213167" y="1583426"/>
            <a:ext cx="9479666" cy="1354217"/>
          </a:xfrm>
          <a:prstGeom prst="rect">
            <a:avLst/>
          </a:prstGeom>
          <a:noFill/>
        </p:spPr>
        <p:txBody>
          <a:bodyPr wrap="square">
            <a:spAutoFit/>
          </a:bodyPr>
          <a:lstStyle/>
          <a:p>
            <a:pPr>
              <a:spcBef>
                <a:spcPts val="600"/>
              </a:spcBef>
              <a:spcAft>
                <a:spcPts val="600"/>
              </a:spcAft>
            </a:pPr>
            <a:r>
              <a:rPr lang="en-GB" dirty="0">
                <a:effectLst/>
                <a:latin typeface="Calibri" panose="020F0502020204030204" pitchFamily="34" charset="0"/>
                <a:cs typeface="Calibri" panose="020F0502020204030204" pitchFamily="34" charset="0"/>
              </a:rPr>
              <a:t>This command takes effect for all lines of JavaScript code below the use strict line so it is important that this appears at the very top of our JavaScript file.</a:t>
            </a:r>
          </a:p>
          <a:p>
            <a:pPr>
              <a:spcBef>
                <a:spcPts val="600"/>
              </a:spcBef>
              <a:spcAft>
                <a:spcPts val="600"/>
              </a:spcAft>
            </a:pPr>
            <a:r>
              <a:rPr lang="en-GB" dirty="0">
                <a:latin typeface="Calibri" panose="020F0502020204030204" pitchFamily="34" charset="0"/>
                <a:cs typeface="Calibri" panose="020F0502020204030204" pitchFamily="34" charset="0"/>
              </a:rPr>
              <a:t>Strict mode prohibits us from doing certain things and also shows errors in our code that may otherwise be silent errors.</a:t>
            </a:r>
          </a:p>
        </p:txBody>
      </p:sp>
      <p:sp>
        <p:nvSpPr>
          <p:cNvPr id="8" name="TextBox 7">
            <a:extLst>
              <a:ext uri="{FF2B5EF4-FFF2-40B4-BE49-F238E27FC236}">
                <a16:creationId xmlns:a16="http://schemas.microsoft.com/office/drawing/2014/main" id="{5E9D25C0-EDCA-4A84-AB31-929535B562BF}"/>
              </a:ext>
            </a:extLst>
          </p:cNvPr>
          <p:cNvSpPr txBox="1"/>
          <p:nvPr/>
        </p:nvSpPr>
        <p:spPr>
          <a:xfrm>
            <a:off x="312516" y="3052602"/>
            <a:ext cx="5873135" cy="3539430"/>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hasDriversLicense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false</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passTest</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true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passTest</a:t>
            </a:r>
            <a:r>
              <a:rPr lang="en-GB" sz="1600" b="1" dirty="0">
                <a:solidFill>
                  <a:srgbClr val="D4D4D4"/>
                </a:solidFill>
                <a:effectLst/>
                <a:latin typeface="Consolas" panose="020B0609020204030204" pitchFamily="49" charset="0"/>
              </a:rPr>
              <a:t>) </a:t>
            </a:r>
            <a:r>
              <a:rPr lang="en-GB" sz="1600" b="1" u="sng" dirty="0">
                <a:solidFill>
                  <a:srgbClr val="9CDCFE"/>
                </a:solidFill>
                <a:effectLst/>
                <a:latin typeface="Consolas" panose="020B0609020204030204" pitchFamily="49" charset="0"/>
              </a:rPr>
              <a:t>hasDriverLicense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true</a:t>
            </a:r>
            <a:r>
              <a:rPr lang="en-GB" sz="1600" b="1" dirty="0">
                <a:solidFill>
                  <a:srgbClr val="D4D4D4"/>
                </a:solidFill>
                <a:effectLst/>
                <a:latin typeface="Consolas" panose="020B0609020204030204" pitchFamily="49" charset="0"/>
              </a:rPr>
              <a:t>;</a:t>
            </a:r>
          </a:p>
          <a:p>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hasDriversLicense</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'I can drive!’</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r>
              <a:rPr lang="en-GB" sz="1600" b="1" dirty="0">
                <a:solidFill>
                  <a:srgbClr val="CE9178"/>
                </a:solidFill>
                <a:effectLst/>
                <a:latin typeface="Consolas" panose="020B0609020204030204" pitchFamily="49" charset="0"/>
              </a:rPr>
              <a:t>'use strict'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hasDriversLicense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false</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passTest</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true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passTest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hasDriverLicense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true</a:t>
            </a:r>
            <a:r>
              <a:rPr lang="en-GB" sz="1600" b="1" dirty="0">
                <a:solidFill>
                  <a:srgbClr val="D4D4D4"/>
                </a:solidFill>
                <a:effectLst/>
                <a:latin typeface="Consolas" panose="020B0609020204030204" pitchFamily="49" charset="0"/>
              </a:rPr>
              <a:t>;</a:t>
            </a:r>
          </a:p>
          <a:p>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hasDriversLicense</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'I can drive!'</a:t>
            </a:r>
            <a:r>
              <a:rPr lang="en-GB" sz="1600" b="1" dirty="0">
                <a:solidFill>
                  <a:srgbClr val="D4D4D4"/>
                </a:solidFill>
                <a:effectLst/>
                <a:latin typeface="Consolas" panose="020B0609020204030204" pitchFamily="49" charset="0"/>
              </a:rPr>
              <a:t>);</a:t>
            </a:r>
          </a:p>
        </p:txBody>
      </p:sp>
      <p:sp>
        <p:nvSpPr>
          <p:cNvPr id="9" name="TextBox 8">
            <a:extLst>
              <a:ext uri="{FF2B5EF4-FFF2-40B4-BE49-F238E27FC236}">
                <a16:creationId xmlns:a16="http://schemas.microsoft.com/office/drawing/2014/main" id="{5906C6CD-6322-4D96-9824-D8B723350439}"/>
              </a:ext>
            </a:extLst>
          </p:cNvPr>
          <p:cNvSpPr txBox="1"/>
          <p:nvPr/>
        </p:nvSpPr>
        <p:spPr>
          <a:xfrm>
            <a:off x="6185651" y="3387713"/>
            <a:ext cx="3821289" cy="3016210"/>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Note in the first if statement that the variable hasDriversLicense is spelled wrong. Without strict mode enabled this will produce a silent error because the second if statement will not be executed. Console log will be blank.</a:t>
            </a:r>
          </a:p>
          <a:p>
            <a:pPr>
              <a:spcBef>
                <a:spcPts val="600"/>
              </a:spcBef>
              <a:spcAft>
                <a:spcPts val="600"/>
              </a:spcAft>
            </a:pPr>
            <a:r>
              <a:rPr lang="en-GB" b="1" dirty="0">
                <a:latin typeface="Calibri" panose="020F0502020204030204" pitchFamily="34" charset="0"/>
                <a:cs typeface="Calibri" panose="020F0502020204030204" pitchFamily="34" charset="0"/>
              </a:rPr>
              <a:t>But with strict mode it throws an error. “Uncaught ReferenceError: hasDriverLicense is not defined”</a:t>
            </a:r>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24255318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EA55C22-D337-4BB1-A7DF-64F7211CF93D}"/>
              </a:ext>
            </a:extLst>
          </p:cNvPr>
          <p:cNvSpPr txBox="1"/>
          <p:nvPr/>
        </p:nvSpPr>
        <p:spPr>
          <a:xfrm>
            <a:off x="213166" y="870424"/>
            <a:ext cx="9190477" cy="1415772"/>
          </a:xfrm>
          <a:prstGeom prst="rect">
            <a:avLst/>
          </a:prstGeom>
          <a:noFill/>
        </p:spPr>
        <p:txBody>
          <a:bodyPr wrap="square">
            <a:spAutoFit/>
          </a:bodyPr>
          <a:lstStyle/>
          <a:p>
            <a:r>
              <a:rPr lang="en-GB" sz="1600" b="1" dirty="0">
                <a:solidFill>
                  <a:srgbClr val="CE9178"/>
                </a:solidFill>
                <a:effectLst/>
                <a:latin typeface="Consolas" panose="020B0609020204030204" pitchFamily="49" charset="0"/>
              </a:rPr>
              <a:t>'use strict’</a:t>
            </a:r>
            <a:r>
              <a:rPr lang="en-GB" sz="1600" b="1" dirty="0">
                <a:solidFill>
                  <a:srgbClr val="D4D4D4"/>
                </a:solidFill>
                <a:effectLst/>
                <a:latin typeface="Consolas" panose="020B0609020204030204" pitchFamily="49" charset="0"/>
              </a:rPr>
              <a:t>;</a:t>
            </a:r>
          </a:p>
          <a:p>
            <a:endParaRPr lang="en-GB" sz="1600" b="1" dirty="0">
              <a:solidFill>
                <a:srgbClr val="569CD6"/>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interface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'Audio’</a:t>
            </a:r>
            <a:r>
              <a:rPr lang="en-GB" sz="1600" b="1" dirty="0">
                <a:solidFill>
                  <a:srgbClr val="D4D4D4"/>
                </a:solidFill>
                <a:effectLst/>
                <a:latin typeface="Consolas" panose="020B0609020204030204" pitchFamily="49" charset="0"/>
              </a:rPr>
              <a:t>; </a:t>
            </a:r>
            <a:r>
              <a:rPr lang="en-GB" b="1" dirty="0">
                <a:effectLst/>
                <a:latin typeface="Calibri" panose="020F0502020204030204" pitchFamily="34" charset="0"/>
                <a:cs typeface="Calibri" panose="020F0502020204030204" pitchFamily="34" charset="0"/>
              </a:rPr>
              <a:t>Uncaught SyntaxError: Unexpected strict mode reserved word</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private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b="1" dirty="0">
                <a:effectLst/>
                <a:latin typeface="Calibri" panose="020F0502020204030204" pitchFamily="34" charset="0"/>
                <a:cs typeface="Calibri" panose="020F0502020204030204" pitchFamily="34" charset="0"/>
              </a:rPr>
              <a:t>Uncaught SyntaxError: Unexpected strict mode reserved word</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 </a:t>
            </a:r>
            <a:r>
              <a:rPr lang="en-GB" b="1" dirty="0">
                <a:effectLst/>
                <a:latin typeface="Calibri" panose="020F0502020204030204" pitchFamily="34" charset="0"/>
                <a:cs typeface="Calibri" panose="020F0502020204030204" pitchFamily="34" charset="0"/>
              </a:rPr>
              <a:t>Uncaught SyntaxError: Unexpected token 'if'</a:t>
            </a:r>
          </a:p>
        </p:txBody>
      </p:sp>
      <p:sp>
        <p:nvSpPr>
          <p:cNvPr id="4" name="TextBox 3">
            <a:extLst>
              <a:ext uri="{FF2B5EF4-FFF2-40B4-BE49-F238E27FC236}">
                <a16:creationId xmlns:a16="http://schemas.microsoft.com/office/drawing/2014/main" id="{1A23F4B7-45FD-4FCC-A83E-3DA377C6D717}"/>
              </a:ext>
            </a:extLst>
          </p:cNvPr>
          <p:cNvSpPr txBox="1"/>
          <p:nvPr/>
        </p:nvSpPr>
        <p:spPr>
          <a:xfrm>
            <a:off x="213167" y="368913"/>
            <a:ext cx="9479666" cy="369332"/>
          </a:xfrm>
          <a:prstGeom prst="rect">
            <a:avLst/>
          </a:prstGeom>
          <a:noFill/>
        </p:spPr>
        <p:txBody>
          <a:bodyPr wrap="square">
            <a:spAutoFit/>
          </a:bodyPr>
          <a:lstStyle/>
          <a:p>
            <a:pPr>
              <a:spcBef>
                <a:spcPts val="600"/>
              </a:spcBef>
              <a:spcAft>
                <a:spcPts val="600"/>
              </a:spcAft>
            </a:pPr>
            <a:r>
              <a:rPr lang="en-GB" dirty="0">
                <a:effectLst/>
                <a:latin typeface="Calibri" panose="020F0502020204030204" pitchFamily="34" charset="0"/>
                <a:cs typeface="Calibri" panose="020F0502020204030204" pitchFamily="34" charset="0"/>
              </a:rPr>
              <a:t>Strict Mode also protects us from using possible future protected words or actual protected words.</a:t>
            </a:r>
          </a:p>
        </p:txBody>
      </p:sp>
      <p:sp>
        <p:nvSpPr>
          <p:cNvPr id="5" name="TextBox 4">
            <a:extLst>
              <a:ext uri="{FF2B5EF4-FFF2-40B4-BE49-F238E27FC236}">
                <a16:creationId xmlns:a16="http://schemas.microsoft.com/office/drawing/2014/main" id="{CBA7C0EA-F2A5-40E7-AAFE-DC48C6541C12}"/>
              </a:ext>
            </a:extLst>
          </p:cNvPr>
          <p:cNvSpPr txBox="1"/>
          <p:nvPr/>
        </p:nvSpPr>
        <p:spPr>
          <a:xfrm>
            <a:off x="213167" y="2418375"/>
            <a:ext cx="9479666" cy="646331"/>
          </a:xfrm>
          <a:prstGeom prst="rect">
            <a:avLst/>
          </a:prstGeom>
          <a:noFill/>
        </p:spPr>
        <p:txBody>
          <a:bodyPr wrap="square">
            <a:spAutoFit/>
          </a:bodyPr>
          <a:lstStyle/>
          <a:p>
            <a:pPr>
              <a:spcBef>
                <a:spcPts val="600"/>
              </a:spcBef>
              <a:spcAft>
                <a:spcPts val="600"/>
              </a:spcAft>
            </a:pPr>
            <a:r>
              <a:rPr lang="en-GB" dirty="0">
                <a:effectLst/>
                <a:latin typeface="Calibri" panose="020F0502020204030204" pitchFamily="34" charset="0"/>
                <a:cs typeface="Calibri" panose="020F0502020204030204" pitchFamily="34" charset="0"/>
              </a:rPr>
              <a:t>Interface and private are protected words that are reserved for future JavaScript features and If is a protected word that cannot be used for a variable name.</a:t>
            </a:r>
          </a:p>
        </p:txBody>
      </p:sp>
    </p:spTree>
    <p:extLst>
      <p:ext uri="{BB962C8B-B14F-4D97-AF65-F5344CB8AC3E}">
        <p14:creationId xmlns:p14="http://schemas.microsoft.com/office/powerpoint/2010/main" val="294412122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73E69D5-D29D-4D1E-B313-ED3CC117E03D}"/>
              </a:ext>
            </a:extLst>
          </p:cNvPr>
          <p:cNvSpPr txBox="1"/>
          <p:nvPr/>
        </p:nvSpPr>
        <p:spPr>
          <a:xfrm>
            <a:off x="247034" y="2428"/>
            <a:ext cx="7187878" cy="584775"/>
          </a:xfrm>
          <a:prstGeom prst="rect">
            <a:avLst/>
          </a:prstGeom>
          <a:noFill/>
        </p:spPr>
        <p:txBody>
          <a:bodyPr wrap="square">
            <a:spAutoFit/>
          </a:bodyPr>
          <a:lstStyle/>
          <a:p>
            <a:r>
              <a:rPr lang="en-GB" sz="3200" b="0" i="0" dirty="0">
                <a:solidFill>
                  <a:srgbClr val="1C1D1F"/>
                </a:solidFill>
                <a:effectLst/>
              </a:rPr>
              <a:t>JavaScript Functions</a:t>
            </a:r>
            <a:endParaRPr lang="en-GB" sz="3200" dirty="0"/>
          </a:p>
        </p:txBody>
      </p:sp>
      <p:sp>
        <p:nvSpPr>
          <p:cNvPr id="3" name="TextBox 2">
            <a:extLst>
              <a:ext uri="{FF2B5EF4-FFF2-40B4-BE49-F238E27FC236}">
                <a16:creationId xmlns:a16="http://schemas.microsoft.com/office/drawing/2014/main" id="{B1CE9F51-EBE0-472A-840C-9AE28C01A772}"/>
              </a:ext>
            </a:extLst>
          </p:cNvPr>
          <p:cNvSpPr txBox="1"/>
          <p:nvPr/>
        </p:nvSpPr>
        <p:spPr>
          <a:xfrm>
            <a:off x="247034" y="591959"/>
            <a:ext cx="9479666" cy="646331"/>
          </a:xfrm>
          <a:prstGeom prst="rect">
            <a:avLst/>
          </a:prstGeom>
          <a:noFill/>
        </p:spPr>
        <p:txBody>
          <a:bodyPr wrap="square">
            <a:spAutoFit/>
          </a:bodyPr>
          <a:lstStyle/>
          <a:p>
            <a:pPr>
              <a:spcBef>
                <a:spcPts val="600"/>
              </a:spcBef>
              <a:spcAft>
                <a:spcPts val="600"/>
              </a:spcAft>
            </a:pPr>
            <a:r>
              <a:rPr lang="en-GB" dirty="0">
                <a:effectLst/>
                <a:latin typeface="Calibri" panose="020F0502020204030204" pitchFamily="34" charset="0"/>
                <a:cs typeface="Calibri" panose="020F0502020204030204" pitchFamily="34" charset="0"/>
              </a:rPr>
              <a:t>A function is a block of code that we can reuse multiple times in our project to keep the code DRY – Don’t Repeat yourself!</a:t>
            </a:r>
          </a:p>
        </p:txBody>
      </p:sp>
      <p:grpSp>
        <p:nvGrpSpPr>
          <p:cNvPr id="9" name="Group 8">
            <a:extLst>
              <a:ext uri="{FF2B5EF4-FFF2-40B4-BE49-F238E27FC236}">
                <a16:creationId xmlns:a16="http://schemas.microsoft.com/office/drawing/2014/main" id="{079ECCF7-6E4C-4175-A6AF-928437CADFA9}"/>
              </a:ext>
            </a:extLst>
          </p:cNvPr>
          <p:cNvGrpSpPr/>
          <p:nvPr/>
        </p:nvGrpSpPr>
        <p:grpSpPr>
          <a:xfrm>
            <a:off x="247034" y="1219863"/>
            <a:ext cx="9479666" cy="1817189"/>
            <a:chOff x="247034" y="1453765"/>
            <a:chExt cx="9479666" cy="1817189"/>
          </a:xfrm>
        </p:grpSpPr>
        <p:sp>
          <p:nvSpPr>
            <p:cNvPr id="5" name="TextBox 4">
              <a:extLst>
                <a:ext uri="{FF2B5EF4-FFF2-40B4-BE49-F238E27FC236}">
                  <a16:creationId xmlns:a16="http://schemas.microsoft.com/office/drawing/2014/main" id="{61791C32-0205-4E58-A9A3-1F7C7958AB13}"/>
                </a:ext>
              </a:extLst>
            </p:cNvPr>
            <p:cNvSpPr txBox="1"/>
            <p:nvPr/>
          </p:nvSpPr>
          <p:spPr>
            <a:xfrm>
              <a:off x="247034" y="1455072"/>
              <a:ext cx="4955822" cy="1815882"/>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logger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'my name is Jonas'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CDCAA"/>
                  </a:solidFill>
                  <a:effectLst/>
                  <a:latin typeface="Consolas" panose="020B0609020204030204" pitchFamily="49" charset="0"/>
                </a:rPr>
                <a:t>logger</a:t>
              </a:r>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logger</a:t>
              </a:r>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logger</a:t>
              </a:r>
              <a:r>
                <a:rPr lang="en-GB" sz="1600" b="1" dirty="0">
                  <a:solidFill>
                    <a:srgbClr val="D4D4D4"/>
                  </a:solidFill>
                  <a:effectLst/>
                  <a:latin typeface="Consolas" panose="020B0609020204030204" pitchFamily="49" charset="0"/>
                </a:rPr>
                <a:t>();</a:t>
              </a:r>
            </a:p>
          </p:txBody>
        </p:sp>
        <p:sp>
          <p:nvSpPr>
            <p:cNvPr id="7" name="TextBox 6">
              <a:extLst>
                <a:ext uri="{FF2B5EF4-FFF2-40B4-BE49-F238E27FC236}">
                  <a16:creationId xmlns:a16="http://schemas.microsoft.com/office/drawing/2014/main" id="{3E15D7AC-4E50-442E-9EF5-A998BB5F6C70}"/>
                </a:ext>
              </a:extLst>
            </p:cNvPr>
            <p:cNvSpPr txBox="1"/>
            <p:nvPr/>
          </p:nvSpPr>
          <p:spPr>
            <a:xfrm>
              <a:off x="5616222" y="2374302"/>
              <a:ext cx="4042744" cy="830997"/>
            </a:xfrm>
            <a:prstGeom prst="rect">
              <a:avLst/>
            </a:prstGeom>
            <a:noFill/>
          </p:spPr>
          <p:txBody>
            <a:bodyPr wrap="square">
              <a:spAutoFit/>
            </a:bodyPr>
            <a:lstStyle/>
            <a:p>
              <a:r>
                <a:rPr lang="en-GB" sz="1600" b="1" dirty="0">
                  <a:latin typeface="Consolas" panose="020B0609020204030204" pitchFamily="49" charset="0"/>
                </a:rPr>
                <a:t>my name is Jonas		script.js:19 </a:t>
              </a:r>
            </a:p>
            <a:p>
              <a:r>
                <a:rPr lang="en-GB" sz="1600" b="1" dirty="0">
                  <a:latin typeface="Consolas" panose="020B0609020204030204" pitchFamily="49" charset="0"/>
                </a:rPr>
                <a:t>my name is Jonas		script.js:19 </a:t>
              </a:r>
            </a:p>
            <a:p>
              <a:r>
                <a:rPr lang="en-GB" sz="1600" b="1" dirty="0">
                  <a:latin typeface="Consolas" panose="020B0609020204030204" pitchFamily="49" charset="0"/>
                </a:rPr>
                <a:t>my name is Jonas		script.js:19</a:t>
              </a:r>
            </a:p>
          </p:txBody>
        </p:sp>
        <p:sp>
          <p:nvSpPr>
            <p:cNvPr id="8" name="TextBox 7">
              <a:extLst>
                <a:ext uri="{FF2B5EF4-FFF2-40B4-BE49-F238E27FC236}">
                  <a16:creationId xmlns:a16="http://schemas.microsoft.com/office/drawing/2014/main" id="{E7991C4C-2827-4759-A85D-849E9D2C232A}"/>
                </a:ext>
              </a:extLst>
            </p:cNvPr>
            <p:cNvSpPr txBox="1"/>
            <p:nvPr/>
          </p:nvSpPr>
          <p:spPr>
            <a:xfrm>
              <a:off x="4583289" y="1453765"/>
              <a:ext cx="5143411" cy="1200329"/>
            </a:xfrm>
            <a:prstGeom prst="rect">
              <a:avLst/>
            </a:prstGeom>
            <a:noFill/>
          </p:spPr>
          <p:txBody>
            <a:bodyPr wrap="square">
              <a:spAutoFit/>
            </a:bodyPr>
            <a:lstStyle/>
            <a:p>
              <a:pPr>
                <a:spcBef>
                  <a:spcPts val="600"/>
                </a:spcBef>
                <a:spcAft>
                  <a:spcPts val="600"/>
                </a:spcAft>
              </a:pPr>
              <a:r>
                <a:rPr lang="en-GB" dirty="0">
                  <a:effectLst/>
                  <a:latin typeface="Calibri" panose="020F0502020204030204" pitchFamily="34" charset="0"/>
                  <a:cs typeface="Calibri" panose="020F0502020204030204" pitchFamily="34" charset="0"/>
                </a:rPr>
                <a:t>We have a function called logger which performs a console log of a text string. </a:t>
              </a:r>
              <a:r>
                <a:rPr lang="en-GB" dirty="0">
                  <a:latin typeface="Calibri" panose="020F0502020204030204" pitchFamily="34" charset="0"/>
                  <a:cs typeface="Calibri" panose="020F0502020204030204" pitchFamily="34" charset="0"/>
                </a:rPr>
                <a:t>We can then call or run or invoke that function multiple times, in this case three times.</a:t>
              </a:r>
              <a:endParaRPr lang="en-GB" dirty="0">
                <a:effectLst/>
                <a:latin typeface="Calibri" panose="020F0502020204030204" pitchFamily="34" charset="0"/>
                <a:cs typeface="Calibri" panose="020F0502020204030204" pitchFamily="34" charset="0"/>
              </a:endParaRPr>
            </a:p>
          </p:txBody>
        </p:sp>
      </p:grpSp>
      <p:sp>
        <p:nvSpPr>
          <p:cNvPr id="11" name="TextBox 10">
            <a:extLst>
              <a:ext uri="{FF2B5EF4-FFF2-40B4-BE49-F238E27FC236}">
                <a16:creationId xmlns:a16="http://schemas.microsoft.com/office/drawing/2014/main" id="{5B63F666-9351-4313-81E1-DDFB759E1EF3}"/>
              </a:ext>
            </a:extLst>
          </p:cNvPr>
          <p:cNvSpPr txBox="1"/>
          <p:nvPr/>
        </p:nvSpPr>
        <p:spPr>
          <a:xfrm>
            <a:off x="213828" y="3487124"/>
            <a:ext cx="8738922" cy="3293209"/>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fruitProcessor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apples</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oranges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juice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`juice with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apples</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apples and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oranges</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oranges.`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juice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appleJuice</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fruitProcessor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appleJuice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orangeJuice</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fruitProcessor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orangeJuice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mixedJuice</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fruitProcessor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mixedJuice</a:t>
            </a:r>
            <a:r>
              <a:rPr lang="en-GB" sz="1600" b="1" dirty="0">
                <a:solidFill>
                  <a:srgbClr val="D4D4D4"/>
                </a:solidFill>
                <a:effectLst/>
                <a:latin typeface="Consolas" panose="020B0609020204030204" pitchFamily="49" charset="0"/>
              </a:rPr>
              <a:t>);</a:t>
            </a:r>
          </a:p>
        </p:txBody>
      </p:sp>
      <p:sp>
        <p:nvSpPr>
          <p:cNvPr id="12" name="TextBox 11">
            <a:extLst>
              <a:ext uri="{FF2B5EF4-FFF2-40B4-BE49-F238E27FC236}">
                <a16:creationId xmlns:a16="http://schemas.microsoft.com/office/drawing/2014/main" id="{B38F02FC-85FD-4EED-BF61-B30BC0E69CB5}"/>
              </a:ext>
            </a:extLst>
          </p:cNvPr>
          <p:cNvSpPr txBox="1"/>
          <p:nvPr/>
        </p:nvSpPr>
        <p:spPr>
          <a:xfrm>
            <a:off x="213828" y="3160166"/>
            <a:ext cx="8905433" cy="369332"/>
          </a:xfrm>
          <a:prstGeom prst="rect">
            <a:avLst/>
          </a:prstGeom>
          <a:noFill/>
        </p:spPr>
        <p:txBody>
          <a:bodyPr wrap="square">
            <a:spAutoFit/>
          </a:bodyPr>
          <a:lstStyle/>
          <a:p>
            <a:pPr>
              <a:spcBef>
                <a:spcPts val="600"/>
              </a:spcBef>
              <a:spcAft>
                <a:spcPts val="600"/>
              </a:spcAft>
            </a:pPr>
            <a:r>
              <a:rPr lang="en-GB" dirty="0">
                <a:effectLst/>
                <a:latin typeface="Calibri" panose="020F0502020204030204" pitchFamily="34" charset="0"/>
                <a:cs typeface="Calibri" panose="020F0502020204030204" pitchFamily="34" charset="0"/>
              </a:rPr>
              <a:t>We have a fruit processor function that returns apple and orange juice.</a:t>
            </a:r>
          </a:p>
        </p:txBody>
      </p:sp>
      <p:sp>
        <p:nvSpPr>
          <p:cNvPr id="13" name="TextBox 12">
            <a:extLst>
              <a:ext uri="{FF2B5EF4-FFF2-40B4-BE49-F238E27FC236}">
                <a16:creationId xmlns:a16="http://schemas.microsoft.com/office/drawing/2014/main" id="{12503FAE-095E-4A78-863B-F0B1DFB7E5B4}"/>
              </a:ext>
            </a:extLst>
          </p:cNvPr>
          <p:cNvSpPr txBox="1"/>
          <p:nvPr/>
        </p:nvSpPr>
        <p:spPr>
          <a:xfrm>
            <a:off x="5201356" y="4707883"/>
            <a:ext cx="4703144" cy="646331"/>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We can use that function to call an apple juice from 5 apples!</a:t>
            </a:r>
          </a:p>
        </p:txBody>
      </p:sp>
      <p:sp>
        <p:nvSpPr>
          <p:cNvPr id="14" name="TextBox 13">
            <a:extLst>
              <a:ext uri="{FF2B5EF4-FFF2-40B4-BE49-F238E27FC236}">
                <a16:creationId xmlns:a16="http://schemas.microsoft.com/office/drawing/2014/main" id="{73D46FC4-0B59-4795-973C-4CB40A975541}"/>
              </a:ext>
            </a:extLst>
          </p:cNvPr>
          <p:cNvSpPr txBox="1"/>
          <p:nvPr/>
        </p:nvSpPr>
        <p:spPr>
          <a:xfrm>
            <a:off x="5201356" y="5430116"/>
            <a:ext cx="4703143" cy="646331"/>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We can use that function to run an orange juice from 2 oranges!</a:t>
            </a:r>
          </a:p>
        </p:txBody>
      </p:sp>
      <p:sp>
        <p:nvSpPr>
          <p:cNvPr id="15" name="TextBox 14">
            <a:extLst>
              <a:ext uri="{FF2B5EF4-FFF2-40B4-BE49-F238E27FC236}">
                <a16:creationId xmlns:a16="http://schemas.microsoft.com/office/drawing/2014/main" id="{C916D76F-7BA7-482C-875D-4F86E64CCD89}"/>
              </a:ext>
            </a:extLst>
          </p:cNvPr>
          <p:cNvSpPr txBox="1"/>
          <p:nvPr/>
        </p:nvSpPr>
        <p:spPr>
          <a:xfrm>
            <a:off x="5201355" y="6128055"/>
            <a:ext cx="4703144" cy="646331"/>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We can use that function to invoke an orange and apple juice  from 1 apple and 1 orange!</a:t>
            </a:r>
          </a:p>
        </p:txBody>
      </p:sp>
    </p:spTree>
    <p:extLst>
      <p:ext uri="{BB962C8B-B14F-4D97-AF65-F5344CB8AC3E}">
        <p14:creationId xmlns:p14="http://schemas.microsoft.com/office/powerpoint/2010/main" val="299710501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F2A213A-F942-4308-8AC9-C4C91BF8D7AC}"/>
              </a:ext>
            </a:extLst>
          </p:cNvPr>
          <p:cNvSpPr txBox="1"/>
          <p:nvPr/>
        </p:nvSpPr>
        <p:spPr>
          <a:xfrm>
            <a:off x="247034" y="70162"/>
            <a:ext cx="8366388" cy="584775"/>
          </a:xfrm>
          <a:prstGeom prst="rect">
            <a:avLst/>
          </a:prstGeom>
          <a:noFill/>
        </p:spPr>
        <p:txBody>
          <a:bodyPr wrap="square">
            <a:spAutoFit/>
          </a:bodyPr>
          <a:lstStyle/>
          <a:p>
            <a:r>
              <a:rPr lang="en-GB" sz="3200" b="0" i="0" dirty="0">
                <a:solidFill>
                  <a:srgbClr val="1C1D1F"/>
                </a:solidFill>
                <a:effectLst/>
              </a:rPr>
              <a:t>JavaScript Function Declarations vs Expressions</a:t>
            </a:r>
            <a:endParaRPr lang="en-GB" sz="3200" dirty="0"/>
          </a:p>
        </p:txBody>
      </p:sp>
      <p:sp>
        <p:nvSpPr>
          <p:cNvPr id="3" name="TextBox 2">
            <a:extLst>
              <a:ext uri="{FF2B5EF4-FFF2-40B4-BE49-F238E27FC236}">
                <a16:creationId xmlns:a16="http://schemas.microsoft.com/office/drawing/2014/main" id="{9B49D39B-0D1D-423E-B77A-0F2886CD9FF0}"/>
              </a:ext>
            </a:extLst>
          </p:cNvPr>
          <p:cNvSpPr txBox="1"/>
          <p:nvPr/>
        </p:nvSpPr>
        <p:spPr>
          <a:xfrm>
            <a:off x="247034" y="919340"/>
            <a:ext cx="9479666" cy="369332"/>
          </a:xfrm>
          <a:prstGeom prst="rect">
            <a:avLst/>
          </a:prstGeom>
          <a:noFill/>
        </p:spPr>
        <p:txBody>
          <a:bodyPr wrap="square">
            <a:spAutoFit/>
          </a:bodyPr>
          <a:lstStyle/>
          <a:p>
            <a:pPr>
              <a:spcBef>
                <a:spcPts val="600"/>
              </a:spcBef>
              <a:spcAft>
                <a:spcPts val="600"/>
              </a:spcAft>
            </a:pPr>
            <a:r>
              <a:rPr lang="en-GB" dirty="0">
                <a:effectLst/>
                <a:latin typeface="Calibri" panose="020F0502020204030204" pitchFamily="34" charset="0"/>
                <a:cs typeface="Calibri" panose="020F0502020204030204" pitchFamily="34" charset="0"/>
              </a:rPr>
              <a:t>The food processor was a function declaration where we simpl</a:t>
            </a:r>
            <a:r>
              <a:rPr lang="en-GB" dirty="0">
                <a:latin typeface="Calibri" panose="020F0502020204030204" pitchFamily="34" charset="0"/>
                <a:cs typeface="Calibri" panose="020F0502020204030204" pitchFamily="34" charset="0"/>
              </a:rPr>
              <a:t>y declare it as a function</a:t>
            </a:r>
            <a:endParaRPr lang="en-GB" dirty="0">
              <a:effectLst/>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13EF3CB8-F314-4B8C-BE27-516214994424}"/>
              </a:ext>
            </a:extLst>
          </p:cNvPr>
          <p:cNvSpPr txBox="1"/>
          <p:nvPr/>
        </p:nvSpPr>
        <p:spPr>
          <a:xfrm>
            <a:off x="247034" y="1476574"/>
            <a:ext cx="3546033" cy="4031873"/>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calcAge1</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age1</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calcAge1</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age1</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calcAge2</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age2</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calcAge2</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age2</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p:txBody>
      </p:sp>
      <p:sp>
        <p:nvSpPr>
          <p:cNvPr id="6" name="TextBox 5">
            <a:extLst>
              <a:ext uri="{FF2B5EF4-FFF2-40B4-BE49-F238E27FC236}">
                <a16:creationId xmlns:a16="http://schemas.microsoft.com/office/drawing/2014/main" id="{92DD3933-390C-44DF-B675-4BFDB17546D2}"/>
              </a:ext>
            </a:extLst>
          </p:cNvPr>
          <p:cNvSpPr txBox="1"/>
          <p:nvPr/>
        </p:nvSpPr>
        <p:spPr>
          <a:xfrm>
            <a:off x="4481690" y="1476574"/>
            <a:ext cx="4974076" cy="923330"/>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CalcAge1 is also a function declaration where we have a placeholder called birthyear that we can insert values into when we call that function.</a:t>
            </a:r>
          </a:p>
        </p:txBody>
      </p:sp>
      <p:sp>
        <p:nvSpPr>
          <p:cNvPr id="7" name="TextBox 6">
            <a:extLst>
              <a:ext uri="{FF2B5EF4-FFF2-40B4-BE49-F238E27FC236}">
                <a16:creationId xmlns:a16="http://schemas.microsoft.com/office/drawing/2014/main" id="{9FA455BE-E634-448D-B4DD-B5C0B5F0DB3B}"/>
              </a:ext>
            </a:extLst>
          </p:cNvPr>
          <p:cNvSpPr txBox="1"/>
          <p:nvPr/>
        </p:nvSpPr>
        <p:spPr>
          <a:xfrm>
            <a:off x="4481690" y="3520311"/>
            <a:ext cx="4974076" cy="923330"/>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CalcAge2 is also function expression or anonymous function where we define a variable as a function then </a:t>
            </a:r>
            <a:r>
              <a:rPr lang="en-GB" b="1" dirty="0">
                <a:latin typeface="Calibri" panose="020F0502020204030204" pitchFamily="34" charset="0"/>
                <a:cs typeface="Calibri" panose="020F0502020204030204" pitchFamily="34" charset="0"/>
              </a:rPr>
              <a:t>invoke that variable latter.</a:t>
            </a:r>
            <a:endParaRPr lang="en-GB" b="1" dirty="0">
              <a:effectLst/>
              <a:latin typeface="Calibri" panose="020F0502020204030204" pitchFamily="34" charset="0"/>
              <a:cs typeface="Calibri" panose="020F0502020204030204" pitchFamily="34" charset="0"/>
            </a:endParaRPr>
          </a:p>
        </p:txBody>
      </p:sp>
      <p:sp>
        <p:nvSpPr>
          <p:cNvPr id="8" name="TextBox 7">
            <a:extLst>
              <a:ext uri="{FF2B5EF4-FFF2-40B4-BE49-F238E27FC236}">
                <a16:creationId xmlns:a16="http://schemas.microsoft.com/office/drawing/2014/main" id="{5A5A5646-B5C0-4D20-B676-815960D3C793}"/>
              </a:ext>
            </a:extLst>
          </p:cNvPr>
          <p:cNvSpPr txBox="1"/>
          <p:nvPr/>
        </p:nvSpPr>
        <p:spPr>
          <a:xfrm>
            <a:off x="247033" y="5554873"/>
            <a:ext cx="8964699" cy="646331"/>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Remember that expressions produce values to the variable calcAge2 just holds a value such as a number, string or Boolean. </a:t>
            </a:r>
          </a:p>
        </p:txBody>
      </p:sp>
    </p:spTree>
    <p:extLst>
      <p:ext uri="{BB962C8B-B14F-4D97-AF65-F5344CB8AC3E}">
        <p14:creationId xmlns:p14="http://schemas.microsoft.com/office/powerpoint/2010/main" val="188920978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0EBEA4C-0D13-4AAD-92F3-73CB56E0D6AF}"/>
              </a:ext>
            </a:extLst>
          </p:cNvPr>
          <p:cNvSpPr txBox="1"/>
          <p:nvPr/>
        </p:nvSpPr>
        <p:spPr>
          <a:xfrm>
            <a:off x="344311" y="1292496"/>
            <a:ext cx="4955822" cy="4832092"/>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age3</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calcAge1</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age3</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function declaration</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calcAge1</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age4</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calcAge2</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age4</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function expression</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calcAge2</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br>
              <a:rPr lang="en-GB" b="0" dirty="0">
                <a:solidFill>
                  <a:srgbClr val="D4D4D4"/>
                </a:solidFill>
                <a:effectLst/>
                <a:latin typeface="Consolas" panose="020B0609020204030204" pitchFamily="49" charset="0"/>
              </a:rPr>
            </a:br>
            <a:endParaRPr lang="en-GB" b="0"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822E7B92-3251-43DD-AAA3-1429FB00380D}"/>
              </a:ext>
            </a:extLst>
          </p:cNvPr>
          <p:cNvSpPr txBox="1"/>
          <p:nvPr/>
        </p:nvSpPr>
        <p:spPr>
          <a:xfrm>
            <a:off x="344311" y="305535"/>
            <a:ext cx="8964699" cy="923330"/>
          </a:xfrm>
          <a:prstGeom prst="rect">
            <a:avLst/>
          </a:prstGeom>
          <a:noFill/>
        </p:spPr>
        <p:txBody>
          <a:bodyPr wrap="square">
            <a:spAutoFit/>
          </a:bodyPr>
          <a:lstStyle/>
          <a:p>
            <a:pPr>
              <a:spcBef>
                <a:spcPts val="600"/>
              </a:spcBef>
              <a:spcAft>
                <a:spcPts val="600"/>
              </a:spcAft>
            </a:pPr>
            <a:r>
              <a:rPr lang="en-GB" b="1" dirty="0">
                <a:latin typeface="Calibri" panose="020F0502020204030204" pitchFamily="34" charset="0"/>
                <a:cs typeface="Calibri" panose="020F0502020204030204" pitchFamily="34" charset="0"/>
              </a:rPr>
              <a:t>We can call function declarations BEFORE the are defined in the code whereas function expressions cannot be called before they are written in the code. This is due to Hoisting which will be covered in a future lesson.</a:t>
            </a:r>
            <a:endParaRPr lang="en-GB" b="1" dirty="0">
              <a:effectLst/>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6EEF3A2B-C0E6-4E3B-A8EF-9E3B162CA6F0}"/>
              </a:ext>
            </a:extLst>
          </p:cNvPr>
          <p:cNvSpPr txBox="1"/>
          <p:nvPr/>
        </p:nvSpPr>
        <p:spPr>
          <a:xfrm>
            <a:off x="344311" y="5329619"/>
            <a:ext cx="9217378" cy="369332"/>
          </a:xfrm>
          <a:prstGeom prst="rect">
            <a:avLst/>
          </a:prstGeom>
          <a:noFill/>
        </p:spPr>
        <p:txBody>
          <a:bodyPr wrap="square">
            <a:spAutoFit/>
          </a:bodyPr>
          <a:lstStyle/>
          <a:p>
            <a:r>
              <a:rPr lang="en-GB" dirty="0">
                <a:solidFill>
                  <a:srgbClr val="FF0000"/>
                </a:solidFill>
                <a:latin typeface="Consolas" panose="020B0609020204030204" pitchFamily="49" charset="0"/>
              </a:rPr>
              <a:t>Uncaught ReferenceError: Cannot access 'calcAge2' before initialization</a:t>
            </a:r>
          </a:p>
        </p:txBody>
      </p:sp>
      <p:sp>
        <p:nvSpPr>
          <p:cNvPr id="7" name="TextBox 6">
            <a:extLst>
              <a:ext uri="{FF2B5EF4-FFF2-40B4-BE49-F238E27FC236}">
                <a16:creationId xmlns:a16="http://schemas.microsoft.com/office/drawing/2014/main" id="{65FE8573-9C34-4091-B930-A1F163B563AB}"/>
              </a:ext>
            </a:extLst>
          </p:cNvPr>
          <p:cNvSpPr txBox="1"/>
          <p:nvPr/>
        </p:nvSpPr>
        <p:spPr>
          <a:xfrm>
            <a:off x="344310" y="5760915"/>
            <a:ext cx="8964699" cy="923330"/>
          </a:xfrm>
          <a:prstGeom prst="rect">
            <a:avLst/>
          </a:prstGeom>
          <a:noFill/>
        </p:spPr>
        <p:txBody>
          <a:bodyPr wrap="square">
            <a:spAutoFit/>
          </a:bodyPr>
          <a:lstStyle/>
          <a:p>
            <a:pPr>
              <a:spcBef>
                <a:spcPts val="600"/>
              </a:spcBef>
              <a:spcAft>
                <a:spcPts val="600"/>
              </a:spcAft>
            </a:pPr>
            <a:r>
              <a:rPr lang="en-GB" b="1" dirty="0">
                <a:latin typeface="Calibri" panose="020F0502020204030204" pitchFamily="34" charset="0"/>
                <a:cs typeface="Calibri" panose="020F0502020204030204" pitchFamily="34" charset="0"/>
              </a:rPr>
              <a:t>What type of function should be used? Function declaration or Function expression? Well function expression forces you to define all the functions at the top of the code with clearly defined variables but it is really down to personal choice.</a:t>
            </a:r>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88057779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A5AABB1-A2AC-466D-BA9C-B9442567E11A}"/>
              </a:ext>
            </a:extLst>
          </p:cNvPr>
          <p:cNvSpPr txBox="1"/>
          <p:nvPr/>
        </p:nvSpPr>
        <p:spPr>
          <a:xfrm>
            <a:off x="247034" y="36295"/>
            <a:ext cx="8366388" cy="584775"/>
          </a:xfrm>
          <a:prstGeom prst="rect">
            <a:avLst/>
          </a:prstGeom>
          <a:noFill/>
        </p:spPr>
        <p:txBody>
          <a:bodyPr wrap="square">
            <a:spAutoFit/>
          </a:bodyPr>
          <a:lstStyle/>
          <a:p>
            <a:r>
              <a:rPr lang="en-GB" sz="3200" b="0" i="0" dirty="0">
                <a:solidFill>
                  <a:srgbClr val="1C1D1F"/>
                </a:solidFill>
                <a:effectLst/>
              </a:rPr>
              <a:t>Arrow Function (new in Javascript ES6)</a:t>
            </a:r>
            <a:endParaRPr lang="en-GB" sz="3200" dirty="0"/>
          </a:p>
        </p:txBody>
      </p:sp>
      <p:sp>
        <p:nvSpPr>
          <p:cNvPr id="4" name="TextBox 3">
            <a:extLst>
              <a:ext uri="{FF2B5EF4-FFF2-40B4-BE49-F238E27FC236}">
                <a16:creationId xmlns:a16="http://schemas.microsoft.com/office/drawing/2014/main" id="{E266BC95-F28A-4BFE-BD95-121E33A15C9B}"/>
              </a:ext>
            </a:extLst>
          </p:cNvPr>
          <p:cNvSpPr txBox="1"/>
          <p:nvPr/>
        </p:nvSpPr>
        <p:spPr>
          <a:xfrm>
            <a:off x="247034" y="649213"/>
            <a:ext cx="6413410" cy="6001643"/>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calcAge3</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age5</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calcAge3</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age5</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retirement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65</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retirement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retirement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65</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firstName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retires in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retirement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years`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1980</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'Bob'</a:t>
            </a:r>
            <a:r>
              <a:rPr lang="en-GB" sz="1600" b="1" dirty="0">
                <a:solidFill>
                  <a:srgbClr val="D4D4D4"/>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005AADDC-60AF-4263-B89B-30F7C490476E}"/>
              </a:ext>
            </a:extLst>
          </p:cNvPr>
          <p:cNvSpPr txBox="1"/>
          <p:nvPr/>
        </p:nvSpPr>
        <p:spPr>
          <a:xfrm>
            <a:off x="5741723" y="649213"/>
            <a:ext cx="4011877" cy="923330"/>
          </a:xfrm>
          <a:prstGeom prst="rect">
            <a:avLst/>
          </a:prstGeom>
          <a:noFill/>
        </p:spPr>
        <p:txBody>
          <a:bodyPr wrap="square">
            <a:spAutoFit/>
          </a:bodyPr>
          <a:lstStyle/>
          <a:p>
            <a:pPr>
              <a:spcBef>
                <a:spcPts val="600"/>
              </a:spcBef>
              <a:spcAft>
                <a:spcPts val="600"/>
              </a:spcAft>
            </a:pPr>
            <a:r>
              <a:rPr lang="en-GB" b="1" dirty="0">
                <a:latin typeface="Calibri" panose="020F0502020204030204" pitchFamily="34" charset="0"/>
                <a:cs typeface="Calibri" panose="020F0502020204030204" pitchFamily="34" charset="0"/>
              </a:rPr>
              <a:t>An arrow function is a shorthand way of writing a function expression with the return implicitly running.</a:t>
            </a:r>
            <a:endParaRPr lang="en-GB" b="1" dirty="0">
              <a:effectLst/>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52B1358F-4029-4ECE-8681-8027345B9E25}"/>
              </a:ext>
            </a:extLst>
          </p:cNvPr>
          <p:cNvSpPr txBox="1"/>
          <p:nvPr/>
        </p:nvSpPr>
        <p:spPr>
          <a:xfrm>
            <a:off x="5741723" y="2133702"/>
            <a:ext cx="4011877" cy="923330"/>
          </a:xfrm>
          <a:prstGeom prst="rect">
            <a:avLst/>
          </a:prstGeom>
          <a:noFill/>
        </p:spPr>
        <p:txBody>
          <a:bodyPr wrap="square">
            <a:spAutoFit/>
          </a:bodyPr>
          <a:lstStyle/>
          <a:p>
            <a:pPr>
              <a:spcBef>
                <a:spcPts val="600"/>
              </a:spcBef>
              <a:spcAft>
                <a:spcPts val="600"/>
              </a:spcAft>
            </a:pPr>
            <a:r>
              <a:rPr lang="en-GB" b="1" dirty="0">
                <a:latin typeface="Calibri" panose="020F0502020204030204" pitchFamily="34" charset="0"/>
                <a:cs typeface="Calibri" panose="020F0502020204030204" pitchFamily="34" charset="0"/>
              </a:rPr>
              <a:t>If we want the arrow to perform multiple calculations then we need the curly braces.</a:t>
            </a:r>
            <a:endParaRPr lang="en-GB" b="1" dirty="0">
              <a:effectLst/>
              <a:latin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70D0F942-3375-4165-AD9A-08ED0C1D7E65}"/>
              </a:ext>
            </a:extLst>
          </p:cNvPr>
          <p:cNvSpPr txBox="1"/>
          <p:nvPr/>
        </p:nvSpPr>
        <p:spPr>
          <a:xfrm>
            <a:off x="6829778" y="4231202"/>
            <a:ext cx="3076222" cy="1477328"/>
          </a:xfrm>
          <a:prstGeom prst="rect">
            <a:avLst/>
          </a:prstGeom>
          <a:noFill/>
        </p:spPr>
        <p:txBody>
          <a:bodyPr wrap="square">
            <a:spAutoFit/>
          </a:bodyPr>
          <a:lstStyle/>
          <a:p>
            <a:pPr>
              <a:spcBef>
                <a:spcPts val="600"/>
              </a:spcBef>
              <a:spcAft>
                <a:spcPts val="600"/>
              </a:spcAft>
            </a:pPr>
            <a:r>
              <a:rPr lang="en-GB" b="1" dirty="0">
                <a:latin typeface="Calibri" panose="020F0502020204030204" pitchFamily="34" charset="0"/>
                <a:cs typeface="Calibri" panose="020F0502020204030204" pitchFamily="34" charset="0"/>
              </a:rPr>
              <a:t>We can pass multiple parameters into an arrow function but we must wrap them in brackets and separated by a coma.</a:t>
            </a:r>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11121324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608ECAD-434F-45A1-A8E0-3D7525694BBA}"/>
              </a:ext>
            </a:extLst>
          </p:cNvPr>
          <p:cNvSpPr txBox="1"/>
          <p:nvPr/>
        </p:nvSpPr>
        <p:spPr>
          <a:xfrm>
            <a:off x="247034" y="36295"/>
            <a:ext cx="8366388" cy="584775"/>
          </a:xfrm>
          <a:prstGeom prst="rect">
            <a:avLst/>
          </a:prstGeom>
          <a:noFill/>
        </p:spPr>
        <p:txBody>
          <a:bodyPr wrap="square">
            <a:spAutoFit/>
          </a:bodyPr>
          <a:lstStyle/>
          <a:p>
            <a:r>
              <a:rPr lang="en-GB" sz="3200" b="0" i="0" dirty="0">
                <a:solidFill>
                  <a:srgbClr val="1C1D1F"/>
                </a:solidFill>
                <a:effectLst/>
              </a:rPr>
              <a:t>Functions calling other functions</a:t>
            </a:r>
            <a:endParaRPr lang="en-GB" sz="3200" dirty="0"/>
          </a:p>
        </p:txBody>
      </p:sp>
      <p:sp>
        <p:nvSpPr>
          <p:cNvPr id="4" name="TextBox 3">
            <a:extLst>
              <a:ext uri="{FF2B5EF4-FFF2-40B4-BE49-F238E27FC236}">
                <a16:creationId xmlns:a16="http://schemas.microsoft.com/office/drawing/2014/main" id="{EA82D210-81F3-4E72-8597-6A92C06AF3CE}"/>
              </a:ext>
            </a:extLst>
          </p:cNvPr>
          <p:cNvSpPr txBox="1"/>
          <p:nvPr/>
        </p:nvSpPr>
        <p:spPr>
          <a:xfrm>
            <a:off x="327378" y="722670"/>
            <a:ext cx="9076268" cy="5016758"/>
          </a:xfrm>
          <a:prstGeom prst="rect">
            <a:avLst/>
          </a:prstGeom>
          <a:noFill/>
        </p:spPr>
        <p:txBody>
          <a:bodyPr wrap="square">
            <a:spAutoFit/>
          </a:bodyPr>
          <a:lstStyle/>
          <a:p>
            <a:r>
              <a:rPr lang="en-GB" sz="1600" b="1" dirty="0">
                <a:solidFill>
                  <a:srgbClr val="6A9955"/>
                </a:solidFill>
                <a:effectLst/>
                <a:latin typeface="Consolas" panose="020B0609020204030204" pitchFamily="49" charset="0"/>
              </a:rPr>
              <a:t>// The fruit dicer chops fruit into four chunks</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diceFruit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fruit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fruit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4</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The fruit processor can only make juice from diced fruit</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fruitProcessor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apples</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oranges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D4D4D4"/>
                </a:solidFill>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dicedApple</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diceFruit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apples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endParaRPr lang="en-GB" sz="1600" b="1" dirty="0">
              <a:solidFill>
                <a:srgbClr val="D4D4D4"/>
              </a:solidFill>
              <a:effectLst/>
              <a:latin typeface="Consolas" panose="020B0609020204030204" pitchFamily="49" charset="0"/>
            </a:endParaRPr>
          </a:p>
          <a:p>
            <a:r>
              <a:rPr lang="en-GB" sz="1600" b="1" dirty="0">
                <a:solidFill>
                  <a:srgbClr val="D4D4D4"/>
                </a:solidFill>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dicedOrange</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diceFruit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oranges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endParaRPr lang="en-GB" sz="1600" b="1" dirty="0">
              <a:solidFill>
                <a:srgbClr val="D4D4D4"/>
              </a:solidFill>
              <a:effectLst/>
              <a:latin typeface="Consolas" panose="020B0609020204030204" pitchFamily="49" charset="0"/>
            </a:endParaRPr>
          </a:p>
          <a:p>
            <a:r>
              <a:rPr lang="en-GB" sz="1600" b="1" dirty="0">
                <a:solidFill>
                  <a:srgbClr val="D4D4D4"/>
                </a:solidFill>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juice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`juice of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dicedApple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apple chunks and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dicedOrange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orange chunks.`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juice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fruitProcessor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F727CAD8-245F-464A-B58D-A857E151E276}"/>
              </a:ext>
            </a:extLst>
          </p:cNvPr>
          <p:cNvSpPr txBox="1"/>
          <p:nvPr/>
        </p:nvSpPr>
        <p:spPr>
          <a:xfrm>
            <a:off x="4324969" y="5220127"/>
            <a:ext cx="5490721" cy="646331"/>
          </a:xfrm>
          <a:prstGeom prst="rect">
            <a:avLst/>
          </a:prstGeom>
          <a:noFill/>
        </p:spPr>
        <p:txBody>
          <a:bodyPr wrap="square">
            <a:spAutoFit/>
          </a:bodyPr>
          <a:lstStyle/>
          <a:p>
            <a:pPr>
              <a:spcBef>
                <a:spcPts val="600"/>
              </a:spcBef>
              <a:spcAft>
                <a:spcPts val="600"/>
              </a:spcAft>
            </a:pPr>
            <a:r>
              <a:rPr lang="en-GB" b="1" dirty="0">
                <a:latin typeface="Calibri" panose="020F0502020204030204" pitchFamily="34" charset="0"/>
                <a:cs typeface="Calibri" panose="020F0502020204030204" pitchFamily="34" charset="0"/>
              </a:rPr>
              <a:t>1) We pass into the fruitProcessor 2 apples and 5 oranges.</a:t>
            </a:r>
            <a:endParaRPr lang="en-GB" b="1" dirty="0">
              <a:effectLst/>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76CAABE9-A58A-42E5-BCF7-A3F26BF728D5}"/>
              </a:ext>
            </a:extLst>
          </p:cNvPr>
          <p:cNvSpPr txBox="1"/>
          <p:nvPr/>
        </p:nvSpPr>
        <p:spPr>
          <a:xfrm>
            <a:off x="4769556" y="2529744"/>
            <a:ext cx="5017911" cy="646331"/>
          </a:xfrm>
          <a:prstGeom prst="rect">
            <a:avLst/>
          </a:prstGeom>
          <a:noFill/>
        </p:spPr>
        <p:txBody>
          <a:bodyPr wrap="square">
            <a:spAutoFit/>
          </a:bodyPr>
          <a:lstStyle/>
          <a:p>
            <a:pPr>
              <a:spcBef>
                <a:spcPts val="600"/>
              </a:spcBef>
              <a:spcAft>
                <a:spcPts val="600"/>
              </a:spcAft>
            </a:pPr>
            <a:r>
              <a:rPr lang="en-GB" b="1" dirty="0">
                <a:latin typeface="Calibri" panose="020F0502020204030204" pitchFamily="34" charset="0"/>
                <a:cs typeface="Calibri" panose="020F0502020204030204" pitchFamily="34" charset="0"/>
              </a:rPr>
              <a:t>2) 2 apples get diced by the external diceFruit function.</a:t>
            </a:r>
            <a:endParaRPr lang="en-GB" b="1" dirty="0">
              <a:effectLst/>
              <a:latin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B320974F-ECB9-43CD-8198-B882859F57F4}"/>
              </a:ext>
            </a:extLst>
          </p:cNvPr>
          <p:cNvSpPr txBox="1"/>
          <p:nvPr/>
        </p:nvSpPr>
        <p:spPr>
          <a:xfrm>
            <a:off x="4953000" y="3277675"/>
            <a:ext cx="5017911" cy="646331"/>
          </a:xfrm>
          <a:prstGeom prst="rect">
            <a:avLst/>
          </a:prstGeom>
          <a:noFill/>
        </p:spPr>
        <p:txBody>
          <a:bodyPr wrap="square">
            <a:spAutoFit/>
          </a:bodyPr>
          <a:lstStyle/>
          <a:p>
            <a:pPr>
              <a:spcBef>
                <a:spcPts val="600"/>
              </a:spcBef>
              <a:spcAft>
                <a:spcPts val="600"/>
              </a:spcAft>
            </a:pPr>
            <a:r>
              <a:rPr lang="en-GB" b="1" dirty="0">
                <a:latin typeface="Calibri" panose="020F0502020204030204" pitchFamily="34" charset="0"/>
                <a:cs typeface="Calibri" panose="020F0502020204030204" pitchFamily="34" charset="0"/>
              </a:rPr>
              <a:t>4) 5 oranges get diced by the external diceFruit function.</a:t>
            </a:r>
            <a:endParaRPr lang="en-GB" b="1" dirty="0">
              <a:effectLst/>
              <a:latin typeface="Calibri" panose="020F0502020204030204" pitchFamily="34" charset="0"/>
              <a:cs typeface="Calibri" panose="020F0502020204030204" pitchFamily="34" charset="0"/>
            </a:endParaRPr>
          </a:p>
        </p:txBody>
      </p:sp>
      <p:sp>
        <p:nvSpPr>
          <p:cNvPr id="8" name="TextBox 7">
            <a:extLst>
              <a:ext uri="{FF2B5EF4-FFF2-40B4-BE49-F238E27FC236}">
                <a16:creationId xmlns:a16="http://schemas.microsoft.com/office/drawing/2014/main" id="{F0EEA079-DB0F-47DA-A289-3E67AC497DAE}"/>
              </a:ext>
            </a:extLst>
          </p:cNvPr>
          <p:cNvSpPr txBox="1"/>
          <p:nvPr/>
        </p:nvSpPr>
        <p:spPr>
          <a:xfrm>
            <a:off x="3697111" y="1105403"/>
            <a:ext cx="5490721" cy="369332"/>
          </a:xfrm>
          <a:prstGeom prst="rect">
            <a:avLst/>
          </a:prstGeom>
          <a:noFill/>
        </p:spPr>
        <p:txBody>
          <a:bodyPr wrap="square">
            <a:spAutoFit/>
          </a:bodyPr>
          <a:lstStyle/>
          <a:p>
            <a:pPr>
              <a:spcBef>
                <a:spcPts val="600"/>
              </a:spcBef>
              <a:spcAft>
                <a:spcPts val="600"/>
              </a:spcAft>
            </a:pPr>
            <a:r>
              <a:rPr lang="en-GB" b="1" dirty="0">
                <a:latin typeface="Calibri" panose="020F0502020204030204" pitchFamily="34" charset="0"/>
                <a:cs typeface="Calibri" panose="020F0502020204030204" pitchFamily="34" charset="0"/>
              </a:rPr>
              <a:t>3) The diceFruit function dices the fruit into 4 chunks</a:t>
            </a:r>
            <a:endParaRPr lang="en-GB" b="1" dirty="0">
              <a:effectLst/>
              <a:latin typeface="Calibri" panose="020F0502020204030204" pitchFamily="34" charset="0"/>
              <a:cs typeface="Calibri" panose="020F0502020204030204" pitchFamily="34" charset="0"/>
            </a:endParaRPr>
          </a:p>
        </p:txBody>
      </p:sp>
      <p:sp>
        <p:nvSpPr>
          <p:cNvPr id="9" name="TextBox 8">
            <a:extLst>
              <a:ext uri="{FF2B5EF4-FFF2-40B4-BE49-F238E27FC236}">
                <a16:creationId xmlns:a16="http://schemas.microsoft.com/office/drawing/2014/main" id="{7B1B087D-9D80-40FC-B1A1-05C6BE97A05C}"/>
              </a:ext>
            </a:extLst>
          </p:cNvPr>
          <p:cNvSpPr txBox="1"/>
          <p:nvPr/>
        </p:nvSpPr>
        <p:spPr>
          <a:xfrm>
            <a:off x="2437077" y="4609969"/>
            <a:ext cx="6750755" cy="369332"/>
          </a:xfrm>
          <a:prstGeom prst="rect">
            <a:avLst/>
          </a:prstGeom>
          <a:noFill/>
        </p:spPr>
        <p:txBody>
          <a:bodyPr wrap="square">
            <a:spAutoFit/>
          </a:bodyPr>
          <a:lstStyle/>
          <a:p>
            <a:pPr>
              <a:spcBef>
                <a:spcPts val="600"/>
              </a:spcBef>
              <a:spcAft>
                <a:spcPts val="600"/>
              </a:spcAft>
            </a:pPr>
            <a:r>
              <a:rPr lang="en-GB" b="1" dirty="0">
                <a:latin typeface="Calibri" panose="020F0502020204030204" pitchFamily="34" charset="0"/>
                <a:cs typeface="Calibri" panose="020F0502020204030204" pitchFamily="34" charset="0"/>
              </a:rPr>
              <a:t>5) The fruitProcessor returns juice containing many chunks of fruit.</a:t>
            </a:r>
            <a:endParaRPr lang="en-GB" b="1" dirty="0">
              <a:effectLst/>
              <a:latin typeface="Calibri" panose="020F0502020204030204" pitchFamily="34" charset="0"/>
              <a:cs typeface="Calibri" panose="020F0502020204030204" pitchFamily="34" charset="0"/>
            </a:endParaRPr>
          </a:p>
        </p:txBody>
      </p:sp>
      <p:sp>
        <p:nvSpPr>
          <p:cNvPr id="10" name="TextBox 9">
            <a:extLst>
              <a:ext uri="{FF2B5EF4-FFF2-40B4-BE49-F238E27FC236}">
                <a16:creationId xmlns:a16="http://schemas.microsoft.com/office/drawing/2014/main" id="{989CC4A3-DFA9-47D6-98D8-D09DFE2A4108}"/>
              </a:ext>
            </a:extLst>
          </p:cNvPr>
          <p:cNvSpPr txBox="1"/>
          <p:nvPr/>
        </p:nvSpPr>
        <p:spPr>
          <a:xfrm>
            <a:off x="247034" y="6090029"/>
            <a:ext cx="9568656" cy="646331"/>
          </a:xfrm>
          <a:prstGeom prst="rect">
            <a:avLst/>
          </a:prstGeom>
          <a:noFill/>
        </p:spPr>
        <p:txBody>
          <a:bodyPr wrap="square">
            <a:spAutoFit/>
          </a:bodyPr>
          <a:lstStyle/>
          <a:p>
            <a:pPr>
              <a:spcBef>
                <a:spcPts val="600"/>
              </a:spcBef>
              <a:spcAft>
                <a:spcPts val="600"/>
              </a:spcAft>
            </a:pPr>
            <a:r>
              <a:rPr lang="en-GB" b="1" dirty="0">
                <a:latin typeface="Calibri" panose="020F0502020204030204" pitchFamily="34" charset="0"/>
                <a:cs typeface="Calibri" panose="020F0502020204030204" pitchFamily="34" charset="0"/>
              </a:rPr>
              <a:t>This is a good example of DIY. Don’t repeat yourself because we are dicing two fruit into 4. if we were fruitProcessing 10 items of fruit then we would still only need one diceFruit Function.</a:t>
            </a:r>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26069338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1A6D881-D429-40D8-8296-53E5A12A9F2C}"/>
              </a:ext>
            </a:extLst>
          </p:cNvPr>
          <p:cNvSpPr txBox="1"/>
          <p:nvPr/>
        </p:nvSpPr>
        <p:spPr>
          <a:xfrm>
            <a:off x="190589" y="1306815"/>
            <a:ext cx="7800622" cy="5016758"/>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retirement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65</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firstName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retires in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retirement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years`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calcAge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calcAge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retirement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65</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firstName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retires in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retirement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years`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1970</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'Bob'</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7EF746AE-14FB-4099-94BC-7DBDEDDD861D}"/>
              </a:ext>
            </a:extLst>
          </p:cNvPr>
          <p:cNvSpPr txBox="1"/>
          <p:nvPr/>
        </p:nvSpPr>
        <p:spPr>
          <a:xfrm>
            <a:off x="190589" y="126606"/>
            <a:ext cx="8366388" cy="584775"/>
          </a:xfrm>
          <a:prstGeom prst="rect">
            <a:avLst/>
          </a:prstGeom>
          <a:noFill/>
        </p:spPr>
        <p:txBody>
          <a:bodyPr wrap="square">
            <a:spAutoFit/>
          </a:bodyPr>
          <a:lstStyle/>
          <a:p>
            <a:r>
              <a:rPr lang="en-GB" sz="3200" b="0" i="0" dirty="0">
                <a:solidFill>
                  <a:srgbClr val="1C1D1F"/>
                </a:solidFill>
                <a:effectLst/>
              </a:rPr>
              <a:t>Review Functions</a:t>
            </a:r>
            <a:endParaRPr lang="en-GB" sz="3200" dirty="0"/>
          </a:p>
        </p:txBody>
      </p:sp>
      <p:sp>
        <p:nvSpPr>
          <p:cNvPr id="5" name="TextBox 4">
            <a:extLst>
              <a:ext uri="{FF2B5EF4-FFF2-40B4-BE49-F238E27FC236}">
                <a16:creationId xmlns:a16="http://schemas.microsoft.com/office/drawing/2014/main" id="{39D113A7-EAFF-440C-9D26-7EE1BBA9BFFD}"/>
              </a:ext>
            </a:extLst>
          </p:cNvPr>
          <p:cNvSpPr txBox="1"/>
          <p:nvPr/>
        </p:nvSpPr>
        <p:spPr>
          <a:xfrm>
            <a:off x="3471335" y="1295526"/>
            <a:ext cx="999066" cy="369332"/>
          </a:xfrm>
          <a:prstGeom prst="rect">
            <a:avLst/>
          </a:prstGeom>
          <a:noFill/>
        </p:spPr>
        <p:txBody>
          <a:bodyPr wrap="square">
            <a:spAutoFit/>
          </a:bodyPr>
          <a:lstStyle/>
          <a:p>
            <a:pPr>
              <a:spcBef>
                <a:spcPts val="600"/>
              </a:spcBef>
              <a:spcAft>
                <a:spcPts val="600"/>
              </a:spcAft>
            </a:pPr>
            <a:r>
              <a:rPr lang="en-GB" b="1" dirty="0">
                <a:latin typeface="Calibri" panose="020F0502020204030204" pitchFamily="34" charset="0"/>
                <a:cs typeface="Calibri" panose="020F0502020204030204" pitchFamily="34" charset="0"/>
              </a:rPr>
              <a:t>function</a:t>
            </a:r>
            <a:endParaRPr lang="en-GB" b="1" dirty="0">
              <a:effectLst/>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2EA1BEC1-6B2F-4572-86E7-628E499ACC90}"/>
              </a:ext>
            </a:extLst>
          </p:cNvPr>
          <p:cNvSpPr txBox="1"/>
          <p:nvPr/>
        </p:nvSpPr>
        <p:spPr>
          <a:xfrm>
            <a:off x="6883400" y="1295526"/>
            <a:ext cx="285044" cy="369332"/>
          </a:xfrm>
          <a:prstGeom prst="rect">
            <a:avLst/>
          </a:prstGeom>
          <a:noFill/>
        </p:spPr>
        <p:txBody>
          <a:bodyPr wrap="square">
            <a:spAutoFit/>
          </a:bodyPr>
          <a:lstStyle/>
          <a:p>
            <a:pPr>
              <a:spcBef>
                <a:spcPts val="600"/>
              </a:spcBef>
              <a:spcAft>
                <a:spcPts val="600"/>
              </a:spcAft>
            </a:pPr>
            <a:r>
              <a:rPr lang="en-GB" b="1" dirty="0">
                <a:latin typeface="Calibri" panose="020F0502020204030204" pitchFamily="34" charset="0"/>
                <a:cs typeface="Calibri" panose="020F0502020204030204" pitchFamily="34" charset="0"/>
              </a:rPr>
              <a:t>X</a:t>
            </a:r>
            <a:endParaRPr lang="en-GB" b="1" dirty="0">
              <a:effectLst/>
              <a:latin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5FF3E1A0-632A-4BEC-BC0D-B9189375F34A}"/>
              </a:ext>
            </a:extLst>
          </p:cNvPr>
          <p:cNvSpPr txBox="1"/>
          <p:nvPr/>
        </p:nvSpPr>
        <p:spPr>
          <a:xfrm>
            <a:off x="190587" y="2845002"/>
            <a:ext cx="9115777" cy="646331"/>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Now the age is calculated in a separate function called calc age</a:t>
            </a:r>
            <a:r>
              <a:rPr lang="en-GB" b="1" dirty="0">
                <a:latin typeface="Calibri" panose="020F0502020204030204" pitchFamily="34" charset="0"/>
                <a:cs typeface="Calibri" panose="020F0502020204030204" pitchFamily="34" charset="0"/>
              </a:rPr>
              <a:t>. We call the calcAge function from within the yearsUntilRetirement function. </a:t>
            </a:r>
            <a:endParaRPr lang="en-GB" b="1" dirty="0">
              <a:effectLst/>
              <a:latin typeface="Calibri" panose="020F0502020204030204" pitchFamily="34" charset="0"/>
              <a:cs typeface="Calibri" panose="020F0502020204030204" pitchFamily="34" charset="0"/>
            </a:endParaRPr>
          </a:p>
        </p:txBody>
      </p:sp>
      <p:sp>
        <p:nvSpPr>
          <p:cNvPr id="8" name="TextBox 7">
            <a:extLst>
              <a:ext uri="{FF2B5EF4-FFF2-40B4-BE49-F238E27FC236}">
                <a16:creationId xmlns:a16="http://schemas.microsoft.com/office/drawing/2014/main" id="{12547F87-3F8E-47A1-B854-AFCF39C2739A}"/>
              </a:ext>
            </a:extLst>
          </p:cNvPr>
          <p:cNvSpPr txBox="1"/>
          <p:nvPr/>
        </p:nvSpPr>
        <p:spPr>
          <a:xfrm>
            <a:off x="190588" y="722670"/>
            <a:ext cx="9115777" cy="646331"/>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To conve</a:t>
            </a:r>
            <a:r>
              <a:rPr lang="en-GB" b="1" dirty="0">
                <a:latin typeface="Calibri" panose="020F0502020204030204" pitchFamily="34" charset="0"/>
                <a:cs typeface="Calibri" panose="020F0502020204030204" pitchFamily="34" charset="0"/>
              </a:rPr>
              <a:t>rt an arrow function into a function Expression we just remove the arrow and add function before the input params. </a:t>
            </a:r>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43010527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07AD675-B7C9-4D1F-898B-640AD92C7C1D}"/>
              </a:ext>
            </a:extLst>
          </p:cNvPr>
          <p:cNvSpPr txBox="1"/>
          <p:nvPr/>
        </p:nvSpPr>
        <p:spPr>
          <a:xfrm>
            <a:off x="237066" y="1987688"/>
            <a:ext cx="7382934" cy="3785652"/>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calcAge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calcAge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retirement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65</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retirement</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retirement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1970</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'Bob'</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ACBAF557-A6C9-4489-A1DC-C5F8527316DD}"/>
              </a:ext>
            </a:extLst>
          </p:cNvPr>
          <p:cNvSpPr txBox="1"/>
          <p:nvPr/>
        </p:nvSpPr>
        <p:spPr>
          <a:xfrm>
            <a:off x="237066" y="249199"/>
            <a:ext cx="9234312" cy="1631216"/>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Now with a birth year of 1970, bob is already retired by -2 years. We can account for that with an if else statement to return either retirement variable or -1 if retirement is not greater than zero.</a:t>
            </a:r>
          </a:p>
          <a:p>
            <a:pPr>
              <a:spcBef>
                <a:spcPts val="600"/>
              </a:spcBef>
              <a:spcAft>
                <a:spcPts val="600"/>
              </a:spcAft>
            </a:pPr>
            <a:r>
              <a:rPr lang="en-GB" b="1" dirty="0">
                <a:latin typeface="Calibri" panose="020F0502020204030204" pitchFamily="34" charset="0"/>
                <a:cs typeface="Calibri" panose="020F0502020204030204" pitchFamily="34" charset="0"/>
              </a:rPr>
              <a:t>Note that after the return there is an explicit exit. i.e. it does not run any more of the function code.</a:t>
            </a:r>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3432941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39D36C4-95BF-4347-A0B3-817CD371E7D8}"/>
              </a:ext>
            </a:extLst>
          </p:cNvPr>
          <p:cNvSpPr txBox="1"/>
          <p:nvPr/>
        </p:nvSpPr>
        <p:spPr>
          <a:xfrm>
            <a:off x="730364" y="2856929"/>
            <a:ext cx="696013" cy="369332"/>
          </a:xfrm>
          <a:prstGeom prst="rect">
            <a:avLst/>
          </a:prstGeom>
          <a:solidFill>
            <a:srgbClr val="FFFF00"/>
          </a:solidFill>
        </p:spPr>
        <p:txBody>
          <a:bodyPr wrap="square" rtlCol="0">
            <a:spAutoFit/>
          </a:bodyPr>
          <a:lstStyle/>
          <a:p>
            <a:pPr algn="ctr"/>
            <a:r>
              <a:rPr lang="en-GB" b="1" dirty="0"/>
              <a:t>ES5</a:t>
            </a:r>
          </a:p>
        </p:txBody>
      </p:sp>
      <p:sp>
        <p:nvSpPr>
          <p:cNvPr id="3" name="TextBox 2">
            <a:extLst>
              <a:ext uri="{FF2B5EF4-FFF2-40B4-BE49-F238E27FC236}">
                <a16:creationId xmlns:a16="http://schemas.microsoft.com/office/drawing/2014/main" id="{3C9E30F9-2560-4BF0-AB1B-13635B8D9666}"/>
              </a:ext>
            </a:extLst>
          </p:cNvPr>
          <p:cNvSpPr txBox="1"/>
          <p:nvPr/>
        </p:nvSpPr>
        <p:spPr>
          <a:xfrm>
            <a:off x="1817622" y="2707467"/>
            <a:ext cx="890854" cy="646331"/>
          </a:xfrm>
          <a:prstGeom prst="rect">
            <a:avLst/>
          </a:prstGeom>
          <a:solidFill>
            <a:srgbClr val="FFFF00"/>
          </a:solidFill>
        </p:spPr>
        <p:txBody>
          <a:bodyPr wrap="square" rtlCol="0">
            <a:spAutoFit/>
          </a:bodyPr>
          <a:lstStyle/>
          <a:p>
            <a:pPr algn="ctr"/>
            <a:r>
              <a:rPr lang="en-GB" b="1" dirty="0"/>
              <a:t>ES6 / ES2015</a:t>
            </a:r>
          </a:p>
        </p:txBody>
      </p:sp>
      <p:sp>
        <p:nvSpPr>
          <p:cNvPr id="4" name="TextBox 3">
            <a:extLst>
              <a:ext uri="{FF2B5EF4-FFF2-40B4-BE49-F238E27FC236}">
                <a16:creationId xmlns:a16="http://schemas.microsoft.com/office/drawing/2014/main" id="{00F607EB-3405-4AC3-96B5-83497C255EFB}"/>
              </a:ext>
            </a:extLst>
          </p:cNvPr>
          <p:cNvSpPr txBox="1"/>
          <p:nvPr/>
        </p:nvSpPr>
        <p:spPr>
          <a:xfrm>
            <a:off x="3162213" y="2707467"/>
            <a:ext cx="890854" cy="646331"/>
          </a:xfrm>
          <a:prstGeom prst="rect">
            <a:avLst/>
          </a:prstGeom>
          <a:solidFill>
            <a:srgbClr val="FFFF00"/>
          </a:solidFill>
        </p:spPr>
        <p:txBody>
          <a:bodyPr wrap="square" rtlCol="0">
            <a:spAutoFit/>
          </a:bodyPr>
          <a:lstStyle/>
          <a:p>
            <a:pPr algn="ctr"/>
            <a:r>
              <a:rPr lang="en-GB" b="1" dirty="0"/>
              <a:t>ES7 / ES2016</a:t>
            </a:r>
          </a:p>
        </p:txBody>
      </p:sp>
      <p:sp>
        <p:nvSpPr>
          <p:cNvPr id="5" name="TextBox 4">
            <a:extLst>
              <a:ext uri="{FF2B5EF4-FFF2-40B4-BE49-F238E27FC236}">
                <a16:creationId xmlns:a16="http://schemas.microsoft.com/office/drawing/2014/main" id="{5FAF56F5-4E33-4641-8B64-3D4346C5A5B0}"/>
              </a:ext>
            </a:extLst>
          </p:cNvPr>
          <p:cNvSpPr txBox="1"/>
          <p:nvPr/>
        </p:nvSpPr>
        <p:spPr>
          <a:xfrm>
            <a:off x="4518379" y="2707467"/>
            <a:ext cx="890854" cy="646331"/>
          </a:xfrm>
          <a:prstGeom prst="rect">
            <a:avLst/>
          </a:prstGeom>
          <a:solidFill>
            <a:srgbClr val="FFFF00"/>
          </a:solidFill>
        </p:spPr>
        <p:txBody>
          <a:bodyPr wrap="square" rtlCol="0">
            <a:spAutoFit/>
          </a:bodyPr>
          <a:lstStyle/>
          <a:p>
            <a:pPr algn="ctr"/>
            <a:r>
              <a:rPr lang="en-GB" b="1" dirty="0"/>
              <a:t>ES8 / ES2017</a:t>
            </a:r>
          </a:p>
        </p:txBody>
      </p:sp>
      <p:sp>
        <p:nvSpPr>
          <p:cNvPr id="6" name="TextBox 5">
            <a:extLst>
              <a:ext uri="{FF2B5EF4-FFF2-40B4-BE49-F238E27FC236}">
                <a16:creationId xmlns:a16="http://schemas.microsoft.com/office/drawing/2014/main" id="{D7108A39-4E6B-4011-B4E3-D6D9A694F887}"/>
              </a:ext>
            </a:extLst>
          </p:cNvPr>
          <p:cNvSpPr txBox="1"/>
          <p:nvPr/>
        </p:nvSpPr>
        <p:spPr>
          <a:xfrm>
            <a:off x="5834034" y="2707467"/>
            <a:ext cx="890854" cy="646331"/>
          </a:xfrm>
          <a:prstGeom prst="rect">
            <a:avLst/>
          </a:prstGeom>
          <a:solidFill>
            <a:srgbClr val="FFFF00"/>
          </a:solidFill>
        </p:spPr>
        <p:txBody>
          <a:bodyPr wrap="square" rtlCol="0">
            <a:spAutoFit/>
          </a:bodyPr>
          <a:lstStyle/>
          <a:p>
            <a:pPr algn="ctr"/>
            <a:r>
              <a:rPr lang="en-GB" b="1" dirty="0"/>
              <a:t>ES9 / ES2018</a:t>
            </a:r>
          </a:p>
        </p:txBody>
      </p:sp>
      <p:sp>
        <p:nvSpPr>
          <p:cNvPr id="7" name="TextBox 6">
            <a:extLst>
              <a:ext uri="{FF2B5EF4-FFF2-40B4-BE49-F238E27FC236}">
                <a16:creationId xmlns:a16="http://schemas.microsoft.com/office/drawing/2014/main" id="{0D49278D-4E89-4A79-A56F-1246BB9ED003}"/>
              </a:ext>
            </a:extLst>
          </p:cNvPr>
          <p:cNvSpPr txBox="1"/>
          <p:nvPr/>
        </p:nvSpPr>
        <p:spPr>
          <a:xfrm>
            <a:off x="7172841" y="2707466"/>
            <a:ext cx="890854" cy="646331"/>
          </a:xfrm>
          <a:prstGeom prst="rect">
            <a:avLst/>
          </a:prstGeom>
          <a:solidFill>
            <a:srgbClr val="FFFF00"/>
          </a:solidFill>
        </p:spPr>
        <p:txBody>
          <a:bodyPr wrap="square" rtlCol="0">
            <a:spAutoFit/>
          </a:bodyPr>
          <a:lstStyle/>
          <a:p>
            <a:pPr algn="ctr"/>
            <a:r>
              <a:rPr lang="en-GB" b="1" dirty="0"/>
              <a:t>ES10 / ES2019</a:t>
            </a:r>
          </a:p>
        </p:txBody>
      </p:sp>
      <p:sp>
        <p:nvSpPr>
          <p:cNvPr id="8" name="TextBox 7">
            <a:extLst>
              <a:ext uri="{FF2B5EF4-FFF2-40B4-BE49-F238E27FC236}">
                <a16:creationId xmlns:a16="http://schemas.microsoft.com/office/drawing/2014/main" id="{D9029CE0-3CBF-4109-964F-7DE7DE4AF3DD}"/>
              </a:ext>
            </a:extLst>
          </p:cNvPr>
          <p:cNvSpPr txBox="1"/>
          <p:nvPr/>
        </p:nvSpPr>
        <p:spPr>
          <a:xfrm>
            <a:off x="8498345" y="2707465"/>
            <a:ext cx="890854" cy="646331"/>
          </a:xfrm>
          <a:prstGeom prst="rect">
            <a:avLst/>
          </a:prstGeom>
          <a:solidFill>
            <a:srgbClr val="FFFF00"/>
          </a:solidFill>
        </p:spPr>
        <p:txBody>
          <a:bodyPr wrap="square" rtlCol="0">
            <a:spAutoFit/>
          </a:bodyPr>
          <a:lstStyle/>
          <a:p>
            <a:pPr algn="ctr"/>
            <a:r>
              <a:rPr lang="en-GB" b="1" dirty="0"/>
              <a:t>ES11 / ES2020</a:t>
            </a:r>
          </a:p>
        </p:txBody>
      </p:sp>
      <p:sp>
        <p:nvSpPr>
          <p:cNvPr id="9" name="Arrow: Right 8">
            <a:extLst>
              <a:ext uri="{FF2B5EF4-FFF2-40B4-BE49-F238E27FC236}">
                <a16:creationId xmlns:a16="http://schemas.microsoft.com/office/drawing/2014/main" id="{DBE14FC8-70BE-410C-AC8E-381C0D633141}"/>
              </a:ext>
            </a:extLst>
          </p:cNvPr>
          <p:cNvSpPr/>
          <p:nvPr/>
        </p:nvSpPr>
        <p:spPr>
          <a:xfrm>
            <a:off x="1465741" y="2938032"/>
            <a:ext cx="312516" cy="18519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0" name="Arrow: Right 9">
            <a:extLst>
              <a:ext uri="{FF2B5EF4-FFF2-40B4-BE49-F238E27FC236}">
                <a16:creationId xmlns:a16="http://schemas.microsoft.com/office/drawing/2014/main" id="{F2A1C556-51A0-484A-9D65-FC66307FCD59}"/>
              </a:ext>
            </a:extLst>
          </p:cNvPr>
          <p:cNvSpPr/>
          <p:nvPr/>
        </p:nvSpPr>
        <p:spPr>
          <a:xfrm>
            <a:off x="352058" y="2938031"/>
            <a:ext cx="312516" cy="18519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1" name="Arrow: Right 10">
            <a:extLst>
              <a:ext uri="{FF2B5EF4-FFF2-40B4-BE49-F238E27FC236}">
                <a16:creationId xmlns:a16="http://schemas.microsoft.com/office/drawing/2014/main" id="{786F7BF4-7826-42FD-88E0-89DDD63AED56}"/>
              </a:ext>
            </a:extLst>
          </p:cNvPr>
          <p:cNvSpPr/>
          <p:nvPr/>
        </p:nvSpPr>
        <p:spPr>
          <a:xfrm>
            <a:off x="2800203" y="2938031"/>
            <a:ext cx="312516" cy="18519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Arrow: Right 11">
            <a:extLst>
              <a:ext uri="{FF2B5EF4-FFF2-40B4-BE49-F238E27FC236}">
                <a16:creationId xmlns:a16="http://schemas.microsoft.com/office/drawing/2014/main" id="{280EC6EE-2C56-432C-8CE7-88DD2B6CFB2A}"/>
              </a:ext>
            </a:extLst>
          </p:cNvPr>
          <p:cNvSpPr/>
          <p:nvPr/>
        </p:nvSpPr>
        <p:spPr>
          <a:xfrm>
            <a:off x="4123416" y="2948997"/>
            <a:ext cx="312516" cy="18519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Arrow: Right 12">
            <a:extLst>
              <a:ext uri="{FF2B5EF4-FFF2-40B4-BE49-F238E27FC236}">
                <a16:creationId xmlns:a16="http://schemas.microsoft.com/office/drawing/2014/main" id="{21A37C47-9686-4075-98C9-6CCA10EA28B9}"/>
              </a:ext>
            </a:extLst>
          </p:cNvPr>
          <p:cNvSpPr/>
          <p:nvPr/>
        </p:nvSpPr>
        <p:spPr>
          <a:xfrm>
            <a:off x="5461396" y="2938031"/>
            <a:ext cx="312516" cy="18519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Arrow: Right 13">
            <a:extLst>
              <a:ext uri="{FF2B5EF4-FFF2-40B4-BE49-F238E27FC236}">
                <a16:creationId xmlns:a16="http://schemas.microsoft.com/office/drawing/2014/main" id="{B31E0026-F474-4A82-AFC1-8A5171A927EB}"/>
              </a:ext>
            </a:extLst>
          </p:cNvPr>
          <p:cNvSpPr/>
          <p:nvPr/>
        </p:nvSpPr>
        <p:spPr>
          <a:xfrm>
            <a:off x="6796066" y="2948997"/>
            <a:ext cx="312516" cy="18519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Arrow: Right 14">
            <a:extLst>
              <a:ext uri="{FF2B5EF4-FFF2-40B4-BE49-F238E27FC236}">
                <a16:creationId xmlns:a16="http://schemas.microsoft.com/office/drawing/2014/main" id="{25CB8FFB-E2A5-48FF-996C-14FF3AC6583B}"/>
              </a:ext>
            </a:extLst>
          </p:cNvPr>
          <p:cNvSpPr/>
          <p:nvPr/>
        </p:nvSpPr>
        <p:spPr>
          <a:xfrm>
            <a:off x="8142124" y="2938030"/>
            <a:ext cx="312516" cy="18519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6" name="Arrow: Right 15">
            <a:extLst>
              <a:ext uri="{FF2B5EF4-FFF2-40B4-BE49-F238E27FC236}">
                <a16:creationId xmlns:a16="http://schemas.microsoft.com/office/drawing/2014/main" id="{873A3CCB-B670-4C93-BD56-56503446E250}"/>
              </a:ext>
            </a:extLst>
          </p:cNvPr>
          <p:cNvSpPr/>
          <p:nvPr/>
        </p:nvSpPr>
        <p:spPr>
          <a:xfrm>
            <a:off x="9432904" y="2948997"/>
            <a:ext cx="312516" cy="18519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7" name="Arc 16">
            <a:extLst>
              <a:ext uri="{FF2B5EF4-FFF2-40B4-BE49-F238E27FC236}">
                <a16:creationId xmlns:a16="http://schemas.microsoft.com/office/drawing/2014/main" id="{5576B883-4157-4E8B-A8C6-7A5CBB8D58A6}"/>
              </a:ext>
            </a:extLst>
          </p:cNvPr>
          <p:cNvSpPr/>
          <p:nvPr/>
        </p:nvSpPr>
        <p:spPr>
          <a:xfrm flipH="1" flipV="1">
            <a:off x="1020313" y="1768362"/>
            <a:ext cx="550744" cy="2968715"/>
          </a:xfrm>
          <a:prstGeom prst="arc">
            <a:avLst/>
          </a:prstGeom>
          <a:ln w="28575">
            <a:solidFill>
              <a:srgbClr val="FF0000"/>
            </a:solidFill>
            <a:headEnd type="none" w="med" len="lg"/>
            <a:tail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18" name="TextBox 17">
            <a:extLst>
              <a:ext uri="{FF2B5EF4-FFF2-40B4-BE49-F238E27FC236}">
                <a16:creationId xmlns:a16="http://schemas.microsoft.com/office/drawing/2014/main" id="{F9CBB301-08EC-46F2-A222-8630E3A1CA14}"/>
              </a:ext>
            </a:extLst>
          </p:cNvPr>
          <p:cNvSpPr txBox="1"/>
          <p:nvPr/>
        </p:nvSpPr>
        <p:spPr>
          <a:xfrm>
            <a:off x="1273223" y="4552411"/>
            <a:ext cx="1317589" cy="369332"/>
          </a:xfrm>
          <a:prstGeom prst="rect">
            <a:avLst/>
          </a:prstGeom>
          <a:noFill/>
        </p:spPr>
        <p:txBody>
          <a:bodyPr wrap="square" rtlCol="0">
            <a:spAutoFit/>
          </a:bodyPr>
          <a:lstStyle/>
          <a:p>
            <a:r>
              <a:rPr lang="en-GB" dirty="0"/>
              <a:t>ECMAscript</a:t>
            </a:r>
          </a:p>
        </p:txBody>
      </p:sp>
      <p:sp>
        <p:nvSpPr>
          <p:cNvPr id="19" name="Left Brace 18">
            <a:extLst>
              <a:ext uri="{FF2B5EF4-FFF2-40B4-BE49-F238E27FC236}">
                <a16:creationId xmlns:a16="http://schemas.microsoft.com/office/drawing/2014/main" id="{36215F2E-CBAE-4160-8EBC-938B9E453EF7}"/>
              </a:ext>
            </a:extLst>
          </p:cNvPr>
          <p:cNvSpPr/>
          <p:nvPr/>
        </p:nvSpPr>
        <p:spPr>
          <a:xfrm rot="16200000">
            <a:off x="5367368" y="-37910"/>
            <a:ext cx="732238" cy="7910459"/>
          </a:xfrm>
          <a:prstGeom prst="leftBrace">
            <a:avLst>
              <a:gd name="adj1" fmla="val 63658"/>
              <a:gd name="adj2" fmla="val 50000"/>
            </a:avLst>
          </a:prstGeom>
          <a:ln w="190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20" name="TextBox 19">
            <a:extLst>
              <a:ext uri="{FF2B5EF4-FFF2-40B4-BE49-F238E27FC236}">
                <a16:creationId xmlns:a16="http://schemas.microsoft.com/office/drawing/2014/main" id="{06FBEF6F-CBC1-41FD-A2E1-BEFAD85F9844}"/>
              </a:ext>
            </a:extLst>
          </p:cNvPr>
          <p:cNvSpPr txBox="1"/>
          <p:nvPr/>
        </p:nvSpPr>
        <p:spPr>
          <a:xfrm>
            <a:off x="4867362" y="4296175"/>
            <a:ext cx="1933343" cy="369332"/>
          </a:xfrm>
          <a:prstGeom prst="rect">
            <a:avLst/>
          </a:prstGeom>
          <a:noFill/>
        </p:spPr>
        <p:txBody>
          <a:bodyPr wrap="square" rtlCol="0">
            <a:spAutoFit/>
          </a:bodyPr>
          <a:lstStyle/>
          <a:p>
            <a:r>
              <a:rPr lang="en-GB" dirty="0"/>
              <a:t>Modern JavaScript</a:t>
            </a:r>
          </a:p>
        </p:txBody>
      </p:sp>
      <p:sp>
        <p:nvSpPr>
          <p:cNvPr id="21" name="Arc 20">
            <a:extLst>
              <a:ext uri="{FF2B5EF4-FFF2-40B4-BE49-F238E27FC236}">
                <a16:creationId xmlns:a16="http://schemas.microsoft.com/office/drawing/2014/main" id="{BA5A10E1-7108-4B48-933B-21DF83E7D763}"/>
              </a:ext>
            </a:extLst>
          </p:cNvPr>
          <p:cNvSpPr/>
          <p:nvPr/>
        </p:nvSpPr>
        <p:spPr>
          <a:xfrm flipH="1">
            <a:off x="2266719" y="2012123"/>
            <a:ext cx="550744" cy="1276784"/>
          </a:xfrm>
          <a:prstGeom prst="arc">
            <a:avLst/>
          </a:prstGeom>
          <a:ln w="28575">
            <a:solidFill>
              <a:srgbClr val="FF0000"/>
            </a:solidFill>
            <a:headEnd type="none" w="med" len="lg"/>
            <a:tail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22" name="TextBox 21">
            <a:extLst>
              <a:ext uri="{FF2B5EF4-FFF2-40B4-BE49-F238E27FC236}">
                <a16:creationId xmlns:a16="http://schemas.microsoft.com/office/drawing/2014/main" id="{7F9253E0-F7BE-4BBA-85F2-F5CA62C99783}"/>
              </a:ext>
            </a:extLst>
          </p:cNvPr>
          <p:cNvSpPr txBox="1"/>
          <p:nvPr/>
        </p:nvSpPr>
        <p:spPr>
          <a:xfrm>
            <a:off x="2519283" y="1681808"/>
            <a:ext cx="2176713" cy="646331"/>
          </a:xfrm>
          <a:prstGeom prst="rect">
            <a:avLst/>
          </a:prstGeom>
          <a:noFill/>
        </p:spPr>
        <p:txBody>
          <a:bodyPr wrap="square" rtlCol="0">
            <a:spAutoFit/>
          </a:bodyPr>
          <a:lstStyle/>
          <a:p>
            <a:r>
              <a:rPr lang="en-GB" b="1" dirty="0">
                <a:solidFill>
                  <a:srgbClr val="FF0000"/>
                </a:solidFill>
              </a:rPr>
              <a:t>Biggest ever update to the language</a:t>
            </a:r>
          </a:p>
        </p:txBody>
      </p:sp>
      <p:sp>
        <p:nvSpPr>
          <p:cNvPr id="23" name="TextBox 22">
            <a:extLst>
              <a:ext uri="{FF2B5EF4-FFF2-40B4-BE49-F238E27FC236}">
                <a16:creationId xmlns:a16="http://schemas.microsoft.com/office/drawing/2014/main" id="{E383ADB2-EB2F-415B-94B5-1153AA0654F2}"/>
              </a:ext>
            </a:extLst>
          </p:cNvPr>
          <p:cNvSpPr txBox="1"/>
          <p:nvPr/>
        </p:nvSpPr>
        <p:spPr>
          <a:xfrm>
            <a:off x="7053767" y="1175062"/>
            <a:ext cx="2176713" cy="646331"/>
          </a:xfrm>
          <a:prstGeom prst="rect">
            <a:avLst/>
          </a:prstGeom>
          <a:noFill/>
        </p:spPr>
        <p:txBody>
          <a:bodyPr wrap="square" rtlCol="0">
            <a:spAutoFit/>
          </a:bodyPr>
          <a:lstStyle/>
          <a:p>
            <a:r>
              <a:rPr lang="en-GB" b="1" dirty="0">
                <a:solidFill>
                  <a:srgbClr val="FF0000"/>
                </a:solidFill>
              </a:rPr>
              <a:t>Minor updates to Javascript every year</a:t>
            </a:r>
          </a:p>
        </p:txBody>
      </p:sp>
      <p:sp>
        <p:nvSpPr>
          <p:cNvPr id="24" name="Arc 23">
            <a:extLst>
              <a:ext uri="{FF2B5EF4-FFF2-40B4-BE49-F238E27FC236}">
                <a16:creationId xmlns:a16="http://schemas.microsoft.com/office/drawing/2014/main" id="{359D4506-8062-4155-A896-D351DF73CACE}"/>
              </a:ext>
            </a:extLst>
          </p:cNvPr>
          <p:cNvSpPr/>
          <p:nvPr/>
        </p:nvSpPr>
        <p:spPr>
          <a:xfrm>
            <a:off x="8789754" y="1651340"/>
            <a:ext cx="787236" cy="2411177"/>
          </a:xfrm>
          <a:prstGeom prst="arc">
            <a:avLst/>
          </a:prstGeom>
          <a:ln w="28575">
            <a:solidFill>
              <a:srgbClr val="FF0000"/>
            </a:solidFill>
            <a:headEnd type="none" w="med" len="lg"/>
            <a:tail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25" name="Title 1">
            <a:extLst>
              <a:ext uri="{FF2B5EF4-FFF2-40B4-BE49-F238E27FC236}">
                <a16:creationId xmlns:a16="http://schemas.microsoft.com/office/drawing/2014/main" id="{83B2F9FB-1F60-45CD-AAD3-07A6454C1EED}"/>
              </a:ext>
            </a:extLst>
          </p:cNvPr>
          <p:cNvSpPr txBox="1">
            <a:spLocks/>
          </p:cNvSpPr>
          <p:nvPr/>
        </p:nvSpPr>
        <p:spPr>
          <a:xfrm>
            <a:off x="3162213" y="223877"/>
            <a:ext cx="5710173"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l"/>
            <a:r>
              <a:rPr lang="en-GB" sz="3200" dirty="0">
                <a:latin typeface="+mn-lt"/>
              </a:rPr>
              <a:t>Javascript Releases</a:t>
            </a:r>
            <a:br>
              <a:rPr lang="en-GB" sz="3200" dirty="0">
                <a:latin typeface="+mn-lt"/>
              </a:rPr>
            </a:br>
            <a:br>
              <a:rPr lang="en-GB" sz="3200" dirty="0">
                <a:latin typeface="+mn-lt"/>
              </a:rPr>
            </a:br>
            <a:endParaRPr lang="en-GB" sz="3200" dirty="0">
              <a:latin typeface="+mn-lt"/>
            </a:endParaRPr>
          </a:p>
        </p:txBody>
      </p:sp>
    </p:spTree>
    <p:extLst>
      <p:ext uri="{BB962C8B-B14F-4D97-AF65-F5344CB8AC3E}">
        <p14:creationId xmlns:p14="http://schemas.microsoft.com/office/powerpoint/2010/main" val="87047968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381317E-48A3-4497-8C21-60398DD156CC}"/>
              </a:ext>
            </a:extLst>
          </p:cNvPr>
          <p:cNvSpPr txBox="1"/>
          <p:nvPr/>
        </p:nvSpPr>
        <p:spPr>
          <a:xfrm>
            <a:off x="237066" y="895530"/>
            <a:ext cx="8658577" cy="3293209"/>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calcAge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retirement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65</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retirement</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retirement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firstName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retires in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retirement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years`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firstName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is already </a:t>
            </a:r>
            <a:r>
              <a:rPr lang="en-GB" sz="1600" b="1" dirty="0">
                <a:solidFill>
                  <a:srgbClr val="CE9178"/>
                </a:solidFill>
                <a:latin typeface="Consolas" panose="020B0609020204030204" pitchFamily="49" charset="0"/>
              </a:rPr>
              <a:t>r</a:t>
            </a:r>
            <a:r>
              <a:rPr lang="en-GB" sz="1600" b="1" dirty="0">
                <a:solidFill>
                  <a:srgbClr val="CE9178"/>
                </a:solidFill>
                <a:effectLst/>
                <a:latin typeface="Consolas" panose="020B0609020204030204" pitchFamily="49" charset="0"/>
              </a:rPr>
              <a:t>etired`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1970</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'Bob'</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2D280176-5F47-4B1A-9FF9-5C06E70F95D9}"/>
              </a:ext>
            </a:extLst>
          </p:cNvPr>
          <p:cNvSpPr txBox="1"/>
          <p:nvPr/>
        </p:nvSpPr>
        <p:spPr>
          <a:xfrm>
            <a:off x="237066" y="249199"/>
            <a:ext cx="9234312" cy="646331"/>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If I now add a console log after each of the return lines will it show in the browser? No – because it is after the return which has an explicit exit so the console log line is simply ignored.</a:t>
            </a:r>
          </a:p>
        </p:txBody>
      </p:sp>
    </p:spTree>
    <p:extLst>
      <p:ext uri="{BB962C8B-B14F-4D97-AF65-F5344CB8AC3E}">
        <p14:creationId xmlns:p14="http://schemas.microsoft.com/office/powerpoint/2010/main" val="283339538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02CE663-5B1A-475E-BC5B-C35D520A5F83}"/>
              </a:ext>
            </a:extLst>
          </p:cNvPr>
          <p:cNvSpPr txBox="1"/>
          <p:nvPr/>
        </p:nvSpPr>
        <p:spPr>
          <a:xfrm>
            <a:off x="256822" y="1140179"/>
            <a:ext cx="9392355" cy="4801314"/>
          </a:xfrm>
          <a:prstGeom prst="rect">
            <a:avLst/>
          </a:prstGeom>
          <a:noFill/>
        </p:spPr>
        <p:txBody>
          <a:bodyPr wrap="square">
            <a:spAutoFit/>
          </a:bodyPr>
          <a:lstStyle/>
          <a:p>
            <a:r>
              <a:rPr lang="en-GB" b="0" dirty="0">
                <a:solidFill>
                  <a:srgbClr val="569CD6"/>
                </a:solidFill>
                <a:effectLst/>
                <a:latin typeface="Consolas" panose="020B0609020204030204" pitchFamily="49" charset="0"/>
              </a:rPr>
              <a:t>const</a:t>
            </a:r>
            <a:r>
              <a:rPr lang="en-GB" b="0" dirty="0">
                <a:solidFill>
                  <a:srgbClr val="D4D4D4"/>
                </a:solidFill>
                <a:effectLst/>
                <a:latin typeface="Consolas" panose="020B0609020204030204" pitchFamily="49" charset="0"/>
              </a:rPr>
              <a:t> </a:t>
            </a:r>
            <a:r>
              <a:rPr lang="en-GB" b="0" dirty="0">
                <a:solidFill>
                  <a:srgbClr val="DCDCAA"/>
                </a:solidFill>
                <a:effectLst/>
                <a:latin typeface="Consolas" panose="020B0609020204030204" pitchFamily="49" charset="0"/>
              </a:rPr>
              <a:t>calcAge</a:t>
            </a:r>
            <a:r>
              <a:rPr lang="en-GB" b="0" dirty="0">
                <a:solidFill>
                  <a:srgbClr val="D4D4D4"/>
                </a:solidFill>
                <a:effectLst/>
                <a:latin typeface="Consolas" panose="020B0609020204030204" pitchFamily="49" charset="0"/>
              </a:rPr>
              <a:t> = </a:t>
            </a:r>
            <a:r>
              <a:rPr lang="en-GB" b="0" dirty="0">
                <a:solidFill>
                  <a:srgbClr val="569CD6"/>
                </a:solidFill>
                <a:effectLst/>
                <a:latin typeface="Consolas" panose="020B0609020204030204" pitchFamily="49" charset="0"/>
              </a:rPr>
              <a:t>function</a:t>
            </a:r>
            <a:r>
              <a:rPr lang="en-GB" b="0" dirty="0">
                <a:solidFill>
                  <a:srgbClr val="D4D4D4"/>
                </a:solidFill>
                <a:effectLst/>
                <a:latin typeface="Consolas" panose="020B0609020204030204" pitchFamily="49" charset="0"/>
              </a:rPr>
              <a:t> (</a:t>
            </a:r>
            <a:r>
              <a:rPr lang="en-GB" b="0" dirty="0">
                <a:solidFill>
                  <a:srgbClr val="9CDCFE"/>
                </a:solidFill>
                <a:effectLst/>
                <a:latin typeface="Consolas" panose="020B0609020204030204" pitchFamily="49" charset="0"/>
              </a:rPr>
              <a:t>birthYear</a:t>
            </a:r>
            <a:r>
              <a:rPr lang="en-GB" b="0" dirty="0">
                <a:solidFill>
                  <a:srgbClr val="D4D4D4"/>
                </a:solidFill>
                <a:effectLst/>
                <a:latin typeface="Consolas" panose="020B0609020204030204" pitchFamily="49" charset="0"/>
              </a:rPr>
              <a:t>) {</a:t>
            </a:r>
          </a:p>
          <a:p>
            <a:r>
              <a:rPr lang="en-GB" b="0" dirty="0">
                <a:solidFill>
                  <a:srgbClr val="D4D4D4"/>
                </a:solidFill>
                <a:effectLst/>
                <a:latin typeface="Consolas" panose="020B0609020204030204" pitchFamily="49" charset="0"/>
              </a:rPr>
              <a:t>    </a:t>
            </a:r>
            <a:r>
              <a:rPr lang="en-GB" b="0" dirty="0">
                <a:solidFill>
                  <a:srgbClr val="C586C0"/>
                </a:solidFill>
                <a:effectLst/>
                <a:latin typeface="Consolas" panose="020B0609020204030204" pitchFamily="49" charset="0"/>
              </a:rPr>
              <a:t>return</a:t>
            </a:r>
            <a:r>
              <a:rPr lang="en-GB" b="0" dirty="0">
                <a:solidFill>
                  <a:srgbClr val="D4D4D4"/>
                </a:solidFill>
                <a:effectLst/>
                <a:latin typeface="Consolas" panose="020B0609020204030204" pitchFamily="49" charset="0"/>
              </a:rPr>
              <a:t> </a:t>
            </a:r>
            <a:r>
              <a:rPr lang="en-GB" b="0" dirty="0">
                <a:solidFill>
                  <a:srgbClr val="B5CEA8"/>
                </a:solidFill>
                <a:effectLst/>
                <a:latin typeface="Consolas" panose="020B0609020204030204" pitchFamily="49" charset="0"/>
              </a:rPr>
              <a:t>2037</a:t>
            </a:r>
            <a:r>
              <a:rPr lang="en-GB" b="0" dirty="0">
                <a:solidFill>
                  <a:srgbClr val="D4D4D4"/>
                </a:solidFill>
                <a:effectLst/>
                <a:latin typeface="Consolas" panose="020B0609020204030204" pitchFamily="49" charset="0"/>
              </a:rPr>
              <a:t> - </a:t>
            </a:r>
            <a:r>
              <a:rPr lang="en-GB" b="0" dirty="0">
                <a:solidFill>
                  <a:srgbClr val="9CDCFE"/>
                </a:solidFill>
                <a:effectLst/>
                <a:latin typeface="Consolas" panose="020B0609020204030204" pitchFamily="49" charset="0"/>
              </a:rPr>
              <a:t>birthYear</a:t>
            </a:r>
            <a:r>
              <a:rPr lang="en-GB" b="0" dirty="0">
                <a:solidFill>
                  <a:srgbClr val="D4D4D4"/>
                </a:solidFill>
                <a:effectLst/>
                <a:latin typeface="Consolas" panose="020B0609020204030204" pitchFamily="49" charset="0"/>
              </a:rPr>
              <a:t>;</a:t>
            </a:r>
          </a:p>
          <a:p>
            <a:r>
              <a:rPr lang="en-GB" b="0" dirty="0">
                <a:solidFill>
                  <a:srgbClr val="D4D4D4"/>
                </a:solidFill>
                <a:effectLst/>
                <a:latin typeface="Consolas" panose="020B0609020204030204" pitchFamily="49" charset="0"/>
              </a:rPr>
              <a:t>}</a:t>
            </a:r>
          </a:p>
          <a:p>
            <a:br>
              <a:rPr lang="en-GB" b="0" dirty="0">
                <a:solidFill>
                  <a:srgbClr val="D4D4D4"/>
                </a:solidFill>
                <a:effectLst/>
                <a:latin typeface="Consolas" panose="020B0609020204030204" pitchFamily="49" charset="0"/>
              </a:rPr>
            </a:br>
            <a:r>
              <a:rPr lang="en-GB" b="0" dirty="0">
                <a:solidFill>
                  <a:srgbClr val="569CD6"/>
                </a:solidFill>
                <a:effectLst/>
                <a:latin typeface="Consolas" panose="020B0609020204030204" pitchFamily="49" charset="0"/>
              </a:rPr>
              <a:t>const</a:t>
            </a:r>
            <a:r>
              <a:rPr lang="en-GB" b="0" dirty="0">
                <a:solidFill>
                  <a:srgbClr val="D4D4D4"/>
                </a:solidFill>
                <a:effectLst/>
                <a:latin typeface="Consolas" panose="020B0609020204030204" pitchFamily="49" charset="0"/>
              </a:rPr>
              <a:t> </a:t>
            </a:r>
            <a:r>
              <a:rPr lang="en-GB" b="0" dirty="0">
                <a:solidFill>
                  <a:srgbClr val="DCDCAA"/>
                </a:solidFill>
                <a:effectLst/>
                <a:latin typeface="Consolas" panose="020B0609020204030204" pitchFamily="49" charset="0"/>
              </a:rPr>
              <a:t>yearsUntilRetirement</a:t>
            </a:r>
            <a:r>
              <a:rPr lang="en-GB" b="0" dirty="0">
                <a:solidFill>
                  <a:srgbClr val="D4D4D4"/>
                </a:solidFill>
                <a:effectLst/>
                <a:latin typeface="Consolas" panose="020B0609020204030204" pitchFamily="49" charset="0"/>
              </a:rPr>
              <a:t> = </a:t>
            </a:r>
            <a:r>
              <a:rPr lang="en-GB" b="0" dirty="0">
                <a:solidFill>
                  <a:srgbClr val="569CD6"/>
                </a:solidFill>
                <a:effectLst/>
                <a:latin typeface="Consolas" panose="020B0609020204030204" pitchFamily="49" charset="0"/>
              </a:rPr>
              <a:t>function</a:t>
            </a:r>
            <a:r>
              <a:rPr lang="en-GB" b="0" dirty="0">
                <a:solidFill>
                  <a:srgbClr val="D4D4D4"/>
                </a:solidFill>
                <a:effectLst/>
                <a:latin typeface="Consolas" panose="020B0609020204030204" pitchFamily="49" charset="0"/>
              </a:rPr>
              <a:t> (</a:t>
            </a:r>
            <a:r>
              <a:rPr lang="en-GB" b="0" dirty="0">
                <a:solidFill>
                  <a:srgbClr val="9CDCFE"/>
                </a:solidFill>
                <a:effectLst/>
                <a:latin typeface="Consolas" panose="020B0609020204030204" pitchFamily="49" charset="0"/>
              </a:rPr>
              <a:t>birthYear</a:t>
            </a:r>
            <a:r>
              <a:rPr lang="en-GB" b="0" dirty="0">
                <a:solidFill>
                  <a:srgbClr val="D4D4D4"/>
                </a:solidFill>
                <a:effectLst/>
                <a:latin typeface="Consolas" panose="020B0609020204030204" pitchFamily="49" charset="0"/>
              </a:rPr>
              <a:t>, </a:t>
            </a:r>
            <a:r>
              <a:rPr lang="en-GB" b="0" dirty="0">
                <a:solidFill>
                  <a:srgbClr val="9CDCFE"/>
                </a:solidFill>
                <a:effectLst/>
                <a:latin typeface="Consolas" panose="020B0609020204030204" pitchFamily="49" charset="0"/>
              </a:rPr>
              <a:t>firstName</a:t>
            </a:r>
            <a:r>
              <a:rPr lang="en-GB" b="0" dirty="0">
                <a:solidFill>
                  <a:srgbClr val="D4D4D4"/>
                </a:solidFill>
                <a:effectLst/>
                <a:latin typeface="Consolas" panose="020B0609020204030204" pitchFamily="49" charset="0"/>
              </a:rPr>
              <a:t>) {</a:t>
            </a:r>
          </a:p>
          <a:p>
            <a:r>
              <a:rPr lang="en-GB" b="0" dirty="0">
                <a:solidFill>
                  <a:srgbClr val="D4D4D4"/>
                </a:solidFill>
                <a:effectLst/>
                <a:latin typeface="Consolas" panose="020B0609020204030204" pitchFamily="49" charset="0"/>
              </a:rPr>
              <a:t>    </a:t>
            </a:r>
            <a:r>
              <a:rPr lang="en-GB" b="0" dirty="0">
                <a:solidFill>
                  <a:srgbClr val="569CD6"/>
                </a:solidFill>
                <a:effectLst/>
                <a:latin typeface="Consolas" panose="020B0609020204030204" pitchFamily="49" charset="0"/>
              </a:rPr>
              <a:t>const</a:t>
            </a:r>
            <a:r>
              <a:rPr lang="en-GB" b="0" dirty="0">
                <a:solidFill>
                  <a:srgbClr val="D4D4D4"/>
                </a:solidFill>
                <a:effectLst/>
                <a:latin typeface="Consolas" panose="020B0609020204030204" pitchFamily="49" charset="0"/>
              </a:rPr>
              <a:t> </a:t>
            </a:r>
            <a:r>
              <a:rPr lang="en-GB" b="0" dirty="0">
                <a:solidFill>
                  <a:srgbClr val="4FC1FF"/>
                </a:solidFill>
                <a:effectLst/>
                <a:latin typeface="Consolas" panose="020B0609020204030204" pitchFamily="49" charset="0"/>
              </a:rPr>
              <a:t>age</a:t>
            </a:r>
            <a:r>
              <a:rPr lang="en-GB" b="0" dirty="0">
                <a:solidFill>
                  <a:srgbClr val="D4D4D4"/>
                </a:solidFill>
                <a:effectLst/>
                <a:latin typeface="Consolas" panose="020B0609020204030204" pitchFamily="49" charset="0"/>
              </a:rPr>
              <a:t> = </a:t>
            </a:r>
            <a:r>
              <a:rPr lang="en-GB" b="0" dirty="0">
                <a:solidFill>
                  <a:srgbClr val="DCDCAA"/>
                </a:solidFill>
                <a:effectLst/>
                <a:latin typeface="Consolas" panose="020B0609020204030204" pitchFamily="49" charset="0"/>
              </a:rPr>
              <a:t>calcAge</a:t>
            </a:r>
            <a:r>
              <a:rPr lang="en-GB" b="0" dirty="0">
                <a:solidFill>
                  <a:srgbClr val="D4D4D4"/>
                </a:solidFill>
                <a:effectLst/>
                <a:latin typeface="Consolas" panose="020B0609020204030204" pitchFamily="49" charset="0"/>
              </a:rPr>
              <a:t>(</a:t>
            </a:r>
            <a:r>
              <a:rPr lang="en-GB" b="0" dirty="0">
                <a:solidFill>
                  <a:srgbClr val="9CDCFE"/>
                </a:solidFill>
                <a:effectLst/>
                <a:latin typeface="Consolas" panose="020B0609020204030204" pitchFamily="49" charset="0"/>
              </a:rPr>
              <a:t>birthYear</a:t>
            </a:r>
            <a:r>
              <a:rPr lang="en-GB" b="0" dirty="0">
                <a:solidFill>
                  <a:srgbClr val="D4D4D4"/>
                </a:solidFill>
                <a:effectLst/>
                <a:latin typeface="Consolas" panose="020B0609020204030204" pitchFamily="49" charset="0"/>
              </a:rPr>
              <a:t>);</a:t>
            </a:r>
          </a:p>
          <a:p>
            <a:r>
              <a:rPr lang="en-GB" b="0" dirty="0">
                <a:solidFill>
                  <a:srgbClr val="D4D4D4"/>
                </a:solidFill>
                <a:effectLst/>
                <a:latin typeface="Consolas" panose="020B0609020204030204" pitchFamily="49" charset="0"/>
              </a:rPr>
              <a:t>    </a:t>
            </a:r>
            <a:r>
              <a:rPr lang="en-GB" b="0" dirty="0">
                <a:solidFill>
                  <a:srgbClr val="569CD6"/>
                </a:solidFill>
                <a:effectLst/>
                <a:latin typeface="Consolas" panose="020B0609020204030204" pitchFamily="49" charset="0"/>
              </a:rPr>
              <a:t>const</a:t>
            </a:r>
            <a:r>
              <a:rPr lang="en-GB" b="0" dirty="0">
                <a:solidFill>
                  <a:srgbClr val="D4D4D4"/>
                </a:solidFill>
                <a:effectLst/>
                <a:latin typeface="Consolas" panose="020B0609020204030204" pitchFamily="49" charset="0"/>
              </a:rPr>
              <a:t> </a:t>
            </a:r>
            <a:r>
              <a:rPr lang="en-GB" b="0" dirty="0">
                <a:solidFill>
                  <a:srgbClr val="4FC1FF"/>
                </a:solidFill>
                <a:effectLst/>
                <a:latin typeface="Consolas" panose="020B0609020204030204" pitchFamily="49" charset="0"/>
              </a:rPr>
              <a:t>retirement</a:t>
            </a:r>
            <a:r>
              <a:rPr lang="en-GB" b="0" dirty="0">
                <a:solidFill>
                  <a:srgbClr val="D4D4D4"/>
                </a:solidFill>
                <a:effectLst/>
                <a:latin typeface="Consolas" panose="020B0609020204030204" pitchFamily="49" charset="0"/>
              </a:rPr>
              <a:t> = </a:t>
            </a:r>
            <a:r>
              <a:rPr lang="en-GB" b="0" dirty="0">
                <a:solidFill>
                  <a:srgbClr val="B5CEA8"/>
                </a:solidFill>
                <a:effectLst/>
                <a:latin typeface="Consolas" panose="020B0609020204030204" pitchFamily="49" charset="0"/>
              </a:rPr>
              <a:t>65</a:t>
            </a:r>
            <a:r>
              <a:rPr lang="en-GB" b="0" dirty="0">
                <a:solidFill>
                  <a:srgbClr val="D4D4D4"/>
                </a:solidFill>
                <a:effectLst/>
                <a:latin typeface="Consolas" panose="020B0609020204030204" pitchFamily="49" charset="0"/>
              </a:rPr>
              <a:t> - </a:t>
            </a:r>
            <a:r>
              <a:rPr lang="en-GB" b="0" dirty="0">
                <a:solidFill>
                  <a:srgbClr val="4FC1FF"/>
                </a:solidFill>
                <a:effectLst/>
                <a:latin typeface="Consolas" panose="020B0609020204030204" pitchFamily="49" charset="0"/>
              </a:rPr>
              <a:t>age</a:t>
            </a:r>
            <a:r>
              <a:rPr lang="en-GB" b="0" dirty="0">
                <a:solidFill>
                  <a:srgbClr val="D4D4D4"/>
                </a:solidFill>
                <a:effectLst/>
                <a:latin typeface="Consolas" panose="020B0609020204030204" pitchFamily="49" charset="0"/>
              </a:rPr>
              <a:t>;</a:t>
            </a:r>
          </a:p>
          <a:p>
            <a:r>
              <a:rPr lang="en-GB" b="0" dirty="0">
                <a:solidFill>
                  <a:srgbClr val="D4D4D4"/>
                </a:solidFill>
                <a:effectLst/>
                <a:latin typeface="Consolas" panose="020B0609020204030204" pitchFamily="49" charset="0"/>
              </a:rPr>
              <a:t>    </a:t>
            </a:r>
            <a:r>
              <a:rPr lang="en-GB" b="0" dirty="0">
                <a:solidFill>
                  <a:srgbClr val="C586C0"/>
                </a:solidFill>
                <a:effectLst/>
                <a:latin typeface="Consolas" panose="020B0609020204030204" pitchFamily="49" charset="0"/>
              </a:rPr>
              <a:t>if</a:t>
            </a:r>
            <a:r>
              <a:rPr lang="en-GB" b="0" dirty="0">
                <a:solidFill>
                  <a:srgbClr val="D4D4D4"/>
                </a:solidFill>
                <a:effectLst/>
                <a:latin typeface="Consolas" panose="020B0609020204030204" pitchFamily="49" charset="0"/>
              </a:rPr>
              <a:t> (</a:t>
            </a:r>
            <a:r>
              <a:rPr lang="en-GB" b="0" dirty="0">
                <a:solidFill>
                  <a:srgbClr val="4FC1FF"/>
                </a:solidFill>
                <a:effectLst/>
                <a:latin typeface="Consolas" panose="020B0609020204030204" pitchFamily="49" charset="0"/>
              </a:rPr>
              <a:t>retirement</a:t>
            </a:r>
            <a:r>
              <a:rPr lang="en-GB" b="0" dirty="0">
                <a:solidFill>
                  <a:srgbClr val="D4D4D4"/>
                </a:solidFill>
                <a:effectLst/>
                <a:latin typeface="Consolas" panose="020B0609020204030204" pitchFamily="49" charset="0"/>
              </a:rPr>
              <a:t> &gt; </a:t>
            </a:r>
            <a:r>
              <a:rPr lang="en-GB" b="0" dirty="0">
                <a:solidFill>
                  <a:srgbClr val="B5CEA8"/>
                </a:solidFill>
                <a:effectLst/>
                <a:latin typeface="Consolas" panose="020B0609020204030204" pitchFamily="49" charset="0"/>
              </a:rPr>
              <a:t>0</a:t>
            </a:r>
            <a:r>
              <a:rPr lang="en-GB" b="0" dirty="0">
                <a:solidFill>
                  <a:srgbClr val="D4D4D4"/>
                </a:solidFill>
                <a:effectLst/>
                <a:latin typeface="Consolas" panose="020B0609020204030204" pitchFamily="49" charset="0"/>
              </a:rPr>
              <a:t>) {</a:t>
            </a:r>
          </a:p>
          <a:p>
            <a:r>
              <a:rPr lang="en-GB" b="0" dirty="0">
                <a:solidFill>
                  <a:srgbClr val="D4D4D4"/>
                </a:solidFill>
                <a:effectLst/>
                <a:latin typeface="Consolas" panose="020B0609020204030204" pitchFamily="49" charset="0"/>
              </a:rPr>
              <a:t>        </a:t>
            </a:r>
            <a:r>
              <a:rPr lang="en-GB" b="0" dirty="0">
                <a:solidFill>
                  <a:srgbClr val="9CDCFE"/>
                </a:solidFill>
                <a:effectLst/>
                <a:latin typeface="Consolas" panose="020B0609020204030204" pitchFamily="49" charset="0"/>
              </a:rPr>
              <a:t>console</a:t>
            </a:r>
            <a:r>
              <a:rPr lang="en-GB" b="0" dirty="0">
                <a:solidFill>
                  <a:srgbClr val="D4D4D4"/>
                </a:solidFill>
                <a:effectLst/>
                <a:latin typeface="Consolas" panose="020B0609020204030204" pitchFamily="49" charset="0"/>
              </a:rPr>
              <a:t>.</a:t>
            </a:r>
            <a:r>
              <a:rPr lang="en-GB" b="0" dirty="0">
                <a:solidFill>
                  <a:srgbClr val="DCDCAA"/>
                </a:solidFill>
                <a:effectLst/>
                <a:latin typeface="Consolas" panose="020B0609020204030204" pitchFamily="49" charset="0"/>
              </a:rPr>
              <a:t>log</a:t>
            </a:r>
            <a:r>
              <a:rPr lang="en-GB" b="0" dirty="0">
                <a:solidFill>
                  <a:srgbClr val="D4D4D4"/>
                </a:solidFill>
                <a:effectLst/>
                <a:latin typeface="Consolas" panose="020B0609020204030204" pitchFamily="49" charset="0"/>
              </a:rPr>
              <a:t>(</a:t>
            </a:r>
            <a:r>
              <a:rPr lang="en-GB" b="0" dirty="0">
                <a:solidFill>
                  <a:srgbClr val="CE9178"/>
                </a:solidFill>
                <a:effectLst/>
                <a:latin typeface="Consolas" panose="020B0609020204030204" pitchFamily="49" charset="0"/>
              </a:rPr>
              <a:t>`</a:t>
            </a:r>
            <a:r>
              <a:rPr lang="en-GB" b="0" dirty="0">
                <a:solidFill>
                  <a:srgbClr val="569CD6"/>
                </a:solidFill>
                <a:effectLst/>
                <a:latin typeface="Consolas" panose="020B0609020204030204" pitchFamily="49" charset="0"/>
              </a:rPr>
              <a:t>${</a:t>
            </a:r>
            <a:r>
              <a:rPr lang="en-GB" b="0" dirty="0">
                <a:solidFill>
                  <a:srgbClr val="9CDCFE"/>
                </a:solidFill>
                <a:effectLst/>
                <a:latin typeface="Consolas" panose="020B0609020204030204" pitchFamily="49" charset="0"/>
              </a:rPr>
              <a:t>firstName</a:t>
            </a:r>
            <a:r>
              <a:rPr lang="en-GB" b="0" dirty="0">
                <a:solidFill>
                  <a:srgbClr val="569CD6"/>
                </a:solidFill>
                <a:effectLst/>
                <a:latin typeface="Consolas" panose="020B0609020204030204" pitchFamily="49" charset="0"/>
              </a:rPr>
              <a:t>}</a:t>
            </a:r>
            <a:r>
              <a:rPr lang="en-GB" b="0" dirty="0">
                <a:solidFill>
                  <a:srgbClr val="CE9178"/>
                </a:solidFill>
                <a:effectLst/>
                <a:latin typeface="Consolas" panose="020B0609020204030204" pitchFamily="49" charset="0"/>
              </a:rPr>
              <a:t> retires in </a:t>
            </a:r>
            <a:r>
              <a:rPr lang="en-GB" b="0" dirty="0">
                <a:solidFill>
                  <a:srgbClr val="569CD6"/>
                </a:solidFill>
                <a:effectLst/>
                <a:latin typeface="Consolas" panose="020B0609020204030204" pitchFamily="49" charset="0"/>
              </a:rPr>
              <a:t>${</a:t>
            </a:r>
            <a:r>
              <a:rPr lang="en-GB" b="0" dirty="0">
                <a:solidFill>
                  <a:srgbClr val="4FC1FF"/>
                </a:solidFill>
                <a:effectLst/>
                <a:latin typeface="Consolas" panose="020B0609020204030204" pitchFamily="49" charset="0"/>
              </a:rPr>
              <a:t>retirement</a:t>
            </a:r>
            <a:r>
              <a:rPr lang="en-GB" b="0" dirty="0">
                <a:solidFill>
                  <a:srgbClr val="569CD6"/>
                </a:solidFill>
                <a:effectLst/>
                <a:latin typeface="Consolas" panose="020B0609020204030204" pitchFamily="49" charset="0"/>
              </a:rPr>
              <a:t>}</a:t>
            </a:r>
            <a:r>
              <a:rPr lang="en-GB" b="0" dirty="0">
                <a:solidFill>
                  <a:srgbClr val="CE9178"/>
                </a:solidFill>
                <a:effectLst/>
                <a:latin typeface="Consolas" panose="020B0609020204030204" pitchFamily="49" charset="0"/>
              </a:rPr>
              <a:t> years`</a:t>
            </a:r>
            <a:r>
              <a:rPr lang="en-GB" b="0" dirty="0">
                <a:solidFill>
                  <a:srgbClr val="D4D4D4"/>
                </a:solidFill>
                <a:effectLst/>
                <a:latin typeface="Consolas" panose="020B0609020204030204" pitchFamily="49" charset="0"/>
              </a:rPr>
              <a:t>);</a:t>
            </a:r>
          </a:p>
          <a:p>
            <a:r>
              <a:rPr lang="en-GB" b="0" dirty="0">
                <a:solidFill>
                  <a:srgbClr val="D4D4D4"/>
                </a:solidFill>
                <a:effectLst/>
                <a:latin typeface="Consolas" panose="020B0609020204030204" pitchFamily="49" charset="0"/>
              </a:rPr>
              <a:t>        </a:t>
            </a:r>
            <a:r>
              <a:rPr lang="en-GB" b="0" dirty="0">
                <a:solidFill>
                  <a:srgbClr val="C586C0"/>
                </a:solidFill>
                <a:effectLst/>
                <a:latin typeface="Consolas" panose="020B0609020204030204" pitchFamily="49" charset="0"/>
              </a:rPr>
              <a:t>return</a:t>
            </a:r>
            <a:r>
              <a:rPr lang="en-GB" b="0" dirty="0">
                <a:solidFill>
                  <a:srgbClr val="D4D4D4"/>
                </a:solidFill>
                <a:effectLst/>
                <a:latin typeface="Consolas" panose="020B0609020204030204" pitchFamily="49" charset="0"/>
              </a:rPr>
              <a:t> </a:t>
            </a:r>
            <a:r>
              <a:rPr lang="en-GB" b="0" dirty="0">
                <a:solidFill>
                  <a:srgbClr val="4FC1FF"/>
                </a:solidFill>
                <a:effectLst/>
                <a:latin typeface="Consolas" panose="020B0609020204030204" pitchFamily="49" charset="0"/>
              </a:rPr>
              <a:t>retirement</a:t>
            </a:r>
            <a:r>
              <a:rPr lang="en-GB" b="0" dirty="0">
                <a:solidFill>
                  <a:srgbClr val="D4D4D4"/>
                </a:solidFill>
                <a:effectLst/>
                <a:latin typeface="Consolas" panose="020B0609020204030204" pitchFamily="49" charset="0"/>
              </a:rPr>
              <a:t>;</a:t>
            </a:r>
          </a:p>
          <a:p>
            <a:r>
              <a:rPr lang="en-GB" b="0" dirty="0">
                <a:solidFill>
                  <a:srgbClr val="D4D4D4"/>
                </a:solidFill>
                <a:effectLst/>
                <a:latin typeface="Consolas" panose="020B0609020204030204" pitchFamily="49" charset="0"/>
              </a:rPr>
              <a:t>    } </a:t>
            </a:r>
            <a:r>
              <a:rPr lang="en-GB" b="0" dirty="0">
                <a:solidFill>
                  <a:srgbClr val="C586C0"/>
                </a:solidFill>
                <a:effectLst/>
                <a:latin typeface="Consolas" panose="020B0609020204030204" pitchFamily="49" charset="0"/>
              </a:rPr>
              <a:t>else</a:t>
            </a:r>
            <a:r>
              <a:rPr lang="en-GB" b="0" dirty="0">
                <a:solidFill>
                  <a:srgbClr val="D4D4D4"/>
                </a:solidFill>
                <a:effectLst/>
                <a:latin typeface="Consolas" panose="020B0609020204030204" pitchFamily="49" charset="0"/>
              </a:rPr>
              <a:t> {</a:t>
            </a:r>
          </a:p>
          <a:p>
            <a:r>
              <a:rPr lang="en-GB" b="0" dirty="0">
                <a:solidFill>
                  <a:srgbClr val="D4D4D4"/>
                </a:solidFill>
                <a:effectLst/>
                <a:latin typeface="Consolas" panose="020B0609020204030204" pitchFamily="49" charset="0"/>
              </a:rPr>
              <a:t>        </a:t>
            </a:r>
            <a:r>
              <a:rPr lang="en-GB" b="0" dirty="0">
                <a:solidFill>
                  <a:srgbClr val="9CDCFE"/>
                </a:solidFill>
                <a:effectLst/>
                <a:latin typeface="Consolas" panose="020B0609020204030204" pitchFamily="49" charset="0"/>
              </a:rPr>
              <a:t>console</a:t>
            </a:r>
            <a:r>
              <a:rPr lang="en-GB" b="0" dirty="0">
                <a:solidFill>
                  <a:srgbClr val="D4D4D4"/>
                </a:solidFill>
                <a:effectLst/>
                <a:latin typeface="Consolas" panose="020B0609020204030204" pitchFamily="49" charset="0"/>
              </a:rPr>
              <a:t>.</a:t>
            </a:r>
            <a:r>
              <a:rPr lang="en-GB" b="0" dirty="0">
                <a:solidFill>
                  <a:srgbClr val="DCDCAA"/>
                </a:solidFill>
                <a:effectLst/>
                <a:latin typeface="Consolas" panose="020B0609020204030204" pitchFamily="49" charset="0"/>
              </a:rPr>
              <a:t>log</a:t>
            </a:r>
            <a:r>
              <a:rPr lang="en-GB" b="0" dirty="0">
                <a:solidFill>
                  <a:srgbClr val="D4D4D4"/>
                </a:solidFill>
                <a:effectLst/>
                <a:latin typeface="Consolas" panose="020B0609020204030204" pitchFamily="49" charset="0"/>
              </a:rPr>
              <a:t>(</a:t>
            </a:r>
            <a:r>
              <a:rPr lang="en-GB" b="0" dirty="0">
                <a:solidFill>
                  <a:srgbClr val="CE9178"/>
                </a:solidFill>
                <a:effectLst/>
                <a:latin typeface="Consolas" panose="020B0609020204030204" pitchFamily="49" charset="0"/>
              </a:rPr>
              <a:t>`</a:t>
            </a:r>
            <a:r>
              <a:rPr lang="en-GB" b="0" dirty="0">
                <a:solidFill>
                  <a:srgbClr val="569CD6"/>
                </a:solidFill>
                <a:effectLst/>
                <a:latin typeface="Consolas" panose="020B0609020204030204" pitchFamily="49" charset="0"/>
              </a:rPr>
              <a:t>${</a:t>
            </a:r>
            <a:r>
              <a:rPr lang="en-GB" b="0" dirty="0">
                <a:solidFill>
                  <a:srgbClr val="9CDCFE"/>
                </a:solidFill>
                <a:effectLst/>
                <a:latin typeface="Consolas" panose="020B0609020204030204" pitchFamily="49" charset="0"/>
              </a:rPr>
              <a:t>firstName</a:t>
            </a:r>
            <a:r>
              <a:rPr lang="en-GB" b="0" dirty="0">
                <a:solidFill>
                  <a:srgbClr val="569CD6"/>
                </a:solidFill>
                <a:effectLst/>
                <a:latin typeface="Consolas" panose="020B0609020204030204" pitchFamily="49" charset="0"/>
              </a:rPr>
              <a:t>}</a:t>
            </a:r>
            <a:r>
              <a:rPr lang="en-GB" b="0" dirty="0">
                <a:solidFill>
                  <a:srgbClr val="CE9178"/>
                </a:solidFill>
                <a:effectLst/>
                <a:latin typeface="Consolas" panose="020B0609020204030204" pitchFamily="49" charset="0"/>
              </a:rPr>
              <a:t> is already Retured`</a:t>
            </a:r>
            <a:r>
              <a:rPr lang="en-GB" b="0" dirty="0">
                <a:solidFill>
                  <a:srgbClr val="D4D4D4"/>
                </a:solidFill>
                <a:effectLst/>
                <a:latin typeface="Consolas" panose="020B0609020204030204" pitchFamily="49" charset="0"/>
              </a:rPr>
              <a:t>);</a:t>
            </a:r>
          </a:p>
          <a:p>
            <a:r>
              <a:rPr lang="en-GB" b="0" dirty="0">
                <a:solidFill>
                  <a:srgbClr val="D4D4D4"/>
                </a:solidFill>
                <a:effectLst/>
                <a:latin typeface="Consolas" panose="020B0609020204030204" pitchFamily="49" charset="0"/>
              </a:rPr>
              <a:t>        </a:t>
            </a:r>
            <a:r>
              <a:rPr lang="en-GB" b="0" dirty="0">
                <a:solidFill>
                  <a:srgbClr val="C586C0"/>
                </a:solidFill>
                <a:effectLst/>
                <a:latin typeface="Consolas" panose="020B0609020204030204" pitchFamily="49" charset="0"/>
              </a:rPr>
              <a:t>return</a:t>
            </a:r>
            <a:r>
              <a:rPr lang="en-GB" b="0" dirty="0">
                <a:solidFill>
                  <a:srgbClr val="D4D4D4"/>
                </a:solidFill>
                <a:effectLst/>
                <a:latin typeface="Consolas" panose="020B0609020204030204" pitchFamily="49" charset="0"/>
              </a:rPr>
              <a:t> -</a:t>
            </a:r>
            <a:r>
              <a:rPr lang="en-GB" b="0" dirty="0">
                <a:solidFill>
                  <a:srgbClr val="B5CEA8"/>
                </a:solidFill>
                <a:effectLst/>
                <a:latin typeface="Consolas" panose="020B0609020204030204" pitchFamily="49" charset="0"/>
              </a:rPr>
              <a:t>1</a:t>
            </a:r>
            <a:r>
              <a:rPr lang="en-GB" b="0" dirty="0">
                <a:solidFill>
                  <a:srgbClr val="D4D4D4"/>
                </a:solidFill>
                <a:effectLst/>
                <a:latin typeface="Consolas" panose="020B0609020204030204" pitchFamily="49" charset="0"/>
              </a:rPr>
              <a:t>;</a:t>
            </a:r>
          </a:p>
          <a:p>
            <a:r>
              <a:rPr lang="en-GB" b="0" dirty="0">
                <a:solidFill>
                  <a:srgbClr val="D4D4D4"/>
                </a:solidFill>
                <a:effectLst/>
                <a:latin typeface="Consolas" panose="020B0609020204030204" pitchFamily="49" charset="0"/>
              </a:rPr>
              <a:t>    }</a:t>
            </a:r>
          </a:p>
          <a:p>
            <a:r>
              <a:rPr lang="en-GB" b="0" dirty="0">
                <a:solidFill>
                  <a:srgbClr val="D4D4D4"/>
                </a:solidFill>
                <a:effectLst/>
                <a:latin typeface="Consolas" panose="020B0609020204030204" pitchFamily="49" charset="0"/>
              </a:rPr>
              <a:t>}</a:t>
            </a:r>
          </a:p>
          <a:p>
            <a:r>
              <a:rPr lang="en-GB" b="0" dirty="0">
                <a:solidFill>
                  <a:srgbClr val="9CDCFE"/>
                </a:solidFill>
                <a:effectLst/>
                <a:latin typeface="Consolas" panose="020B0609020204030204" pitchFamily="49" charset="0"/>
              </a:rPr>
              <a:t>console</a:t>
            </a:r>
            <a:r>
              <a:rPr lang="en-GB" b="0" dirty="0">
                <a:solidFill>
                  <a:srgbClr val="D4D4D4"/>
                </a:solidFill>
                <a:effectLst/>
                <a:latin typeface="Consolas" panose="020B0609020204030204" pitchFamily="49" charset="0"/>
              </a:rPr>
              <a:t>.</a:t>
            </a:r>
            <a:r>
              <a:rPr lang="en-GB" b="0" dirty="0">
                <a:solidFill>
                  <a:srgbClr val="DCDCAA"/>
                </a:solidFill>
                <a:effectLst/>
                <a:latin typeface="Consolas" panose="020B0609020204030204" pitchFamily="49" charset="0"/>
              </a:rPr>
              <a:t>log</a:t>
            </a:r>
            <a:r>
              <a:rPr lang="en-GB" b="0" dirty="0">
                <a:solidFill>
                  <a:srgbClr val="D4D4D4"/>
                </a:solidFill>
                <a:effectLst/>
                <a:latin typeface="Consolas" panose="020B0609020204030204" pitchFamily="49" charset="0"/>
              </a:rPr>
              <a:t>(</a:t>
            </a:r>
            <a:r>
              <a:rPr lang="en-GB" b="0" dirty="0">
                <a:solidFill>
                  <a:srgbClr val="DCDCAA"/>
                </a:solidFill>
                <a:effectLst/>
                <a:latin typeface="Consolas" panose="020B0609020204030204" pitchFamily="49" charset="0"/>
              </a:rPr>
              <a:t>yearsUntilRetirement</a:t>
            </a:r>
            <a:r>
              <a:rPr lang="en-GB" b="0" dirty="0">
                <a:solidFill>
                  <a:srgbClr val="D4D4D4"/>
                </a:solidFill>
                <a:effectLst/>
                <a:latin typeface="Consolas" panose="020B0609020204030204" pitchFamily="49" charset="0"/>
              </a:rPr>
              <a:t>(</a:t>
            </a:r>
            <a:r>
              <a:rPr lang="en-GB" b="0" dirty="0">
                <a:solidFill>
                  <a:srgbClr val="B5CEA8"/>
                </a:solidFill>
                <a:effectLst/>
                <a:latin typeface="Consolas" panose="020B0609020204030204" pitchFamily="49" charset="0"/>
              </a:rPr>
              <a:t>1991</a:t>
            </a:r>
            <a:r>
              <a:rPr lang="en-GB" b="0" dirty="0">
                <a:solidFill>
                  <a:srgbClr val="D4D4D4"/>
                </a:solidFill>
                <a:effectLst/>
                <a:latin typeface="Consolas" panose="020B0609020204030204" pitchFamily="49" charset="0"/>
              </a:rPr>
              <a:t>, </a:t>
            </a:r>
            <a:r>
              <a:rPr lang="en-GB" b="0" dirty="0">
                <a:solidFill>
                  <a:srgbClr val="CE9178"/>
                </a:solidFill>
                <a:effectLst/>
                <a:latin typeface="Consolas" panose="020B0609020204030204" pitchFamily="49" charset="0"/>
              </a:rPr>
              <a:t>'Jonas'</a:t>
            </a:r>
            <a:r>
              <a:rPr lang="en-GB" b="0" dirty="0">
                <a:solidFill>
                  <a:srgbClr val="D4D4D4"/>
                </a:solidFill>
                <a:effectLst/>
                <a:latin typeface="Consolas" panose="020B0609020204030204" pitchFamily="49" charset="0"/>
              </a:rPr>
              <a:t>));</a:t>
            </a:r>
          </a:p>
          <a:p>
            <a:r>
              <a:rPr lang="en-GB" b="0" dirty="0">
                <a:solidFill>
                  <a:srgbClr val="9CDCFE"/>
                </a:solidFill>
                <a:effectLst/>
                <a:latin typeface="Consolas" panose="020B0609020204030204" pitchFamily="49" charset="0"/>
              </a:rPr>
              <a:t>console</a:t>
            </a:r>
            <a:r>
              <a:rPr lang="en-GB" b="0" dirty="0">
                <a:solidFill>
                  <a:srgbClr val="D4D4D4"/>
                </a:solidFill>
                <a:effectLst/>
                <a:latin typeface="Consolas" panose="020B0609020204030204" pitchFamily="49" charset="0"/>
              </a:rPr>
              <a:t>.</a:t>
            </a:r>
            <a:r>
              <a:rPr lang="en-GB" b="0" dirty="0">
                <a:solidFill>
                  <a:srgbClr val="DCDCAA"/>
                </a:solidFill>
                <a:effectLst/>
                <a:latin typeface="Consolas" panose="020B0609020204030204" pitchFamily="49" charset="0"/>
              </a:rPr>
              <a:t>log</a:t>
            </a:r>
            <a:r>
              <a:rPr lang="en-GB" b="0" dirty="0">
                <a:solidFill>
                  <a:srgbClr val="D4D4D4"/>
                </a:solidFill>
                <a:effectLst/>
                <a:latin typeface="Consolas" panose="020B0609020204030204" pitchFamily="49" charset="0"/>
              </a:rPr>
              <a:t>(</a:t>
            </a:r>
            <a:r>
              <a:rPr lang="en-GB" b="0" dirty="0">
                <a:solidFill>
                  <a:srgbClr val="DCDCAA"/>
                </a:solidFill>
                <a:effectLst/>
                <a:latin typeface="Consolas" panose="020B0609020204030204" pitchFamily="49" charset="0"/>
              </a:rPr>
              <a:t>yearsUntilRetirement</a:t>
            </a:r>
            <a:r>
              <a:rPr lang="en-GB" b="0" dirty="0">
                <a:solidFill>
                  <a:srgbClr val="D4D4D4"/>
                </a:solidFill>
                <a:effectLst/>
                <a:latin typeface="Consolas" panose="020B0609020204030204" pitchFamily="49" charset="0"/>
              </a:rPr>
              <a:t>(</a:t>
            </a:r>
            <a:r>
              <a:rPr lang="en-GB" b="0" dirty="0">
                <a:solidFill>
                  <a:srgbClr val="B5CEA8"/>
                </a:solidFill>
                <a:effectLst/>
                <a:latin typeface="Consolas" panose="020B0609020204030204" pitchFamily="49" charset="0"/>
              </a:rPr>
              <a:t>1970</a:t>
            </a:r>
            <a:r>
              <a:rPr lang="en-GB" b="0" dirty="0">
                <a:solidFill>
                  <a:srgbClr val="D4D4D4"/>
                </a:solidFill>
                <a:effectLst/>
                <a:latin typeface="Consolas" panose="020B0609020204030204" pitchFamily="49" charset="0"/>
              </a:rPr>
              <a:t>, </a:t>
            </a:r>
            <a:r>
              <a:rPr lang="en-GB" b="0" dirty="0">
                <a:solidFill>
                  <a:srgbClr val="CE9178"/>
                </a:solidFill>
                <a:effectLst/>
                <a:latin typeface="Consolas" panose="020B0609020204030204" pitchFamily="49" charset="0"/>
              </a:rPr>
              <a:t>'Bob'</a:t>
            </a:r>
            <a:r>
              <a:rPr lang="en-GB" b="0"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A3977EA1-9E21-4438-A18A-A51610C0AC79}"/>
              </a:ext>
            </a:extLst>
          </p:cNvPr>
          <p:cNvSpPr txBox="1"/>
          <p:nvPr/>
        </p:nvSpPr>
        <p:spPr>
          <a:xfrm>
            <a:off x="237066" y="249199"/>
            <a:ext cx="9234312" cy="646331"/>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In Visual studio code you can highlight the line and use alt and up arrow to move the highlighted line up 1. Now we see the console.log is before the return so it will be executed.</a:t>
            </a:r>
          </a:p>
        </p:txBody>
      </p:sp>
    </p:spTree>
    <p:extLst>
      <p:ext uri="{BB962C8B-B14F-4D97-AF65-F5344CB8AC3E}">
        <p14:creationId xmlns:p14="http://schemas.microsoft.com/office/powerpoint/2010/main" val="288658277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596C1D5-AE44-499F-A35A-806E5CD19B17}"/>
              </a:ext>
            </a:extLst>
          </p:cNvPr>
          <p:cNvSpPr txBox="1"/>
          <p:nvPr/>
        </p:nvSpPr>
        <p:spPr>
          <a:xfrm>
            <a:off x="3510845" y="614321"/>
            <a:ext cx="6067778" cy="3416320"/>
          </a:xfrm>
          <a:prstGeom prst="rect">
            <a:avLst/>
          </a:prstGeom>
          <a:noFill/>
        </p:spPr>
        <p:txBody>
          <a:bodyPr wrap="square">
            <a:spAutoFit/>
          </a:bodyPr>
          <a:lstStyle/>
          <a:p>
            <a:r>
              <a:rPr lang="en-GB" b="1" dirty="0">
                <a:solidFill>
                  <a:srgbClr val="6A9955"/>
                </a:solidFill>
                <a:effectLst/>
                <a:latin typeface="Consolas" panose="020B0609020204030204" pitchFamily="49" charset="0"/>
              </a:rPr>
              <a:t>// Function Declaration</a:t>
            </a:r>
            <a:endParaRPr lang="en-GB" b="1" dirty="0">
              <a:solidFill>
                <a:srgbClr val="D4D4D4"/>
              </a:solidFill>
              <a:effectLst/>
              <a:latin typeface="Consolas" panose="020B0609020204030204" pitchFamily="49" charset="0"/>
            </a:endParaRPr>
          </a:p>
          <a:p>
            <a:r>
              <a:rPr lang="en-GB" b="1" dirty="0">
                <a:solidFill>
                  <a:srgbClr val="569CD6"/>
                </a:solidFill>
                <a:effectLst/>
                <a:latin typeface="Consolas" panose="020B0609020204030204" pitchFamily="49" charset="0"/>
              </a:rPr>
              <a:t>function</a:t>
            </a:r>
            <a:r>
              <a:rPr lang="en-GB" b="1" dirty="0">
                <a:solidFill>
                  <a:srgbClr val="D4D4D4"/>
                </a:solidFill>
                <a:effectLst/>
                <a:latin typeface="Consolas" panose="020B0609020204030204" pitchFamily="49" charset="0"/>
              </a:rPr>
              <a:t> </a:t>
            </a:r>
            <a:r>
              <a:rPr lang="en-GB" b="1" dirty="0">
                <a:solidFill>
                  <a:srgbClr val="DCDCAA"/>
                </a:solidFill>
                <a:effectLst/>
                <a:latin typeface="Consolas" panose="020B0609020204030204" pitchFamily="49" charset="0"/>
              </a:rPr>
              <a:t>calcAge</a:t>
            </a:r>
            <a:r>
              <a:rPr lang="en-GB" b="1" dirty="0">
                <a:solidFill>
                  <a:srgbClr val="D4D4D4"/>
                </a:solidFill>
                <a:effectLst/>
                <a:latin typeface="Consolas" panose="020B0609020204030204" pitchFamily="49" charset="0"/>
              </a:rPr>
              <a:t> (</a:t>
            </a:r>
            <a:r>
              <a:rPr lang="en-GB" b="1" dirty="0">
                <a:solidFill>
                  <a:srgbClr val="9CDCFE"/>
                </a:solidFill>
                <a:effectLst/>
                <a:latin typeface="Consolas" panose="020B0609020204030204" pitchFamily="49" charset="0"/>
              </a:rPr>
              <a:t>birthYear</a:t>
            </a:r>
            <a:r>
              <a:rPr lang="en-GB" b="1" dirty="0">
                <a:solidFill>
                  <a:srgbClr val="D4D4D4"/>
                </a:solidFill>
                <a:effectLst/>
                <a:latin typeface="Consolas" panose="020B0609020204030204" pitchFamily="49" charset="0"/>
              </a:rPr>
              <a:t>) {</a:t>
            </a:r>
          </a:p>
          <a:p>
            <a:r>
              <a:rPr lang="en-GB" b="1" dirty="0">
                <a:solidFill>
                  <a:srgbClr val="D4D4D4"/>
                </a:solidFill>
                <a:effectLst/>
                <a:latin typeface="Consolas" panose="020B0609020204030204" pitchFamily="49" charset="0"/>
              </a:rPr>
              <a:t>    </a:t>
            </a:r>
            <a:r>
              <a:rPr lang="en-GB" b="1" dirty="0">
                <a:solidFill>
                  <a:srgbClr val="C586C0"/>
                </a:solidFill>
                <a:effectLst/>
                <a:latin typeface="Consolas" panose="020B0609020204030204" pitchFamily="49" charset="0"/>
              </a:rPr>
              <a:t>return</a:t>
            </a:r>
            <a:r>
              <a:rPr lang="en-GB" b="1" dirty="0">
                <a:solidFill>
                  <a:srgbClr val="D4D4D4"/>
                </a:solidFill>
                <a:effectLst/>
                <a:latin typeface="Consolas" panose="020B0609020204030204" pitchFamily="49" charset="0"/>
              </a:rPr>
              <a:t> </a:t>
            </a:r>
            <a:r>
              <a:rPr lang="en-GB" b="1" dirty="0">
                <a:solidFill>
                  <a:srgbClr val="B5CEA8"/>
                </a:solidFill>
                <a:effectLst/>
                <a:latin typeface="Consolas" panose="020B0609020204030204" pitchFamily="49" charset="0"/>
              </a:rPr>
              <a:t>2037</a:t>
            </a:r>
            <a:r>
              <a:rPr lang="en-GB" b="1" dirty="0">
                <a:solidFill>
                  <a:srgbClr val="D4D4D4"/>
                </a:solidFill>
                <a:effectLst/>
                <a:latin typeface="Consolas" panose="020B0609020204030204" pitchFamily="49" charset="0"/>
              </a:rPr>
              <a:t> - </a:t>
            </a:r>
            <a:r>
              <a:rPr lang="en-GB" b="1" dirty="0">
                <a:solidFill>
                  <a:srgbClr val="9CDCFE"/>
                </a:solidFill>
                <a:effectLst/>
                <a:latin typeface="Consolas" panose="020B0609020204030204" pitchFamily="49" charset="0"/>
              </a:rPr>
              <a:t>birthYear</a:t>
            </a:r>
            <a:r>
              <a:rPr lang="en-GB" b="1" dirty="0">
                <a:solidFill>
                  <a:srgbClr val="D4D4D4"/>
                </a:solidFill>
                <a:effectLst/>
                <a:latin typeface="Consolas" panose="020B0609020204030204" pitchFamily="49" charset="0"/>
              </a:rPr>
              <a:t>;</a:t>
            </a:r>
          </a:p>
          <a:p>
            <a:r>
              <a:rPr lang="en-GB" b="1" dirty="0">
                <a:solidFill>
                  <a:srgbClr val="D4D4D4"/>
                </a:solidFill>
                <a:effectLst/>
                <a:latin typeface="Consolas" panose="020B0609020204030204" pitchFamily="49" charset="0"/>
              </a:rPr>
              <a:t>}</a:t>
            </a:r>
          </a:p>
          <a:p>
            <a:br>
              <a:rPr lang="en-GB" b="1" dirty="0">
                <a:solidFill>
                  <a:srgbClr val="D4D4D4"/>
                </a:solidFill>
                <a:effectLst/>
                <a:latin typeface="Consolas" panose="020B0609020204030204" pitchFamily="49" charset="0"/>
              </a:rPr>
            </a:br>
            <a:r>
              <a:rPr lang="en-GB" b="1" dirty="0">
                <a:solidFill>
                  <a:srgbClr val="6A9955"/>
                </a:solidFill>
                <a:effectLst/>
                <a:latin typeface="Consolas" panose="020B0609020204030204" pitchFamily="49" charset="0"/>
              </a:rPr>
              <a:t>// Function Expression</a:t>
            </a:r>
            <a:endParaRPr lang="en-GB" b="1" dirty="0">
              <a:solidFill>
                <a:srgbClr val="D4D4D4"/>
              </a:solidFill>
              <a:effectLst/>
              <a:latin typeface="Consolas" panose="020B0609020204030204" pitchFamily="49" charset="0"/>
            </a:endParaRPr>
          </a:p>
          <a:p>
            <a:r>
              <a:rPr lang="en-GB" b="1" dirty="0">
                <a:solidFill>
                  <a:srgbClr val="569CD6"/>
                </a:solidFill>
                <a:effectLst/>
                <a:latin typeface="Consolas" panose="020B0609020204030204" pitchFamily="49" charset="0"/>
              </a:rPr>
              <a:t>const</a:t>
            </a:r>
            <a:r>
              <a:rPr lang="en-GB" b="1" dirty="0">
                <a:solidFill>
                  <a:srgbClr val="D4D4D4"/>
                </a:solidFill>
                <a:effectLst/>
                <a:latin typeface="Consolas" panose="020B0609020204030204" pitchFamily="49" charset="0"/>
              </a:rPr>
              <a:t> </a:t>
            </a:r>
            <a:r>
              <a:rPr lang="en-GB" b="1" dirty="0">
                <a:solidFill>
                  <a:srgbClr val="DCDCAA"/>
                </a:solidFill>
                <a:effectLst/>
                <a:latin typeface="Consolas" panose="020B0609020204030204" pitchFamily="49" charset="0"/>
              </a:rPr>
              <a:t>calcAge</a:t>
            </a:r>
            <a:r>
              <a:rPr lang="en-GB" b="1" dirty="0">
                <a:solidFill>
                  <a:srgbClr val="D4D4D4"/>
                </a:solidFill>
                <a:effectLst/>
                <a:latin typeface="Consolas" panose="020B0609020204030204" pitchFamily="49" charset="0"/>
              </a:rPr>
              <a:t> = </a:t>
            </a:r>
            <a:r>
              <a:rPr lang="en-GB" b="1" dirty="0">
                <a:solidFill>
                  <a:srgbClr val="569CD6"/>
                </a:solidFill>
                <a:effectLst/>
                <a:latin typeface="Consolas" panose="020B0609020204030204" pitchFamily="49" charset="0"/>
              </a:rPr>
              <a:t>function</a:t>
            </a:r>
            <a:r>
              <a:rPr lang="en-GB" b="1" dirty="0">
                <a:solidFill>
                  <a:srgbClr val="D4D4D4"/>
                </a:solidFill>
                <a:effectLst/>
                <a:latin typeface="Consolas" panose="020B0609020204030204" pitchFamily="49" charset="0"/>
              </a:rPr>
              <a:t> (</a:t>
            </a:r>
            <a:r>
              <a:rPr lang="en-GB" b="1" dirty="0">
                <a:solidFill>
                  <a:srgbClr val="9CDCFE"/>
                </a:solidFill>
                <a:effectLst/>
                <a:latin typeface="Consolas" panose="020B0609020204030204" pitchFamily="49" charset="0"/>
              </a:rPr>
              <a:t>birthYear</a:t>
            </a:r>
            <a:r>
              <a:rPr lang="en-GB" b="1" dirty="0">
                <a:solidFill>
                  <a:srgbClr val="D4D4D4"/>
                </a:solidFill>
                <a:effectLst/>
                <a:latin typeface="Consolas" panose="020B0609020204030204" pitchFamily="49" charset="0"/>
              </a:rPr>
              <a:t>) {</a:t>
            </a:r>
          </a:p>
          <a:p>
            <a:r>
              <a:rPr lang="en-GB" b="1" dirty="0">
                <a:solidFill>
                  <a:srgbClr val="D4D4D4"/>
                </a:solidFill>
                <a:effectLst/>
                <a:latin typeface="Consolas" panose="020B0609020204030204" pitchFamily="49" charset="0"/>
              </a:rPr>
              <a:t>    </a:t>
            </a:r>
            <a:r>
              <a:rPr lang="en-GB" b="1" dirty="0">
                <a:solidFill>
                  <a:srgbClr val="C586C0"/>
                </a:solidFill>
                <a:effectLst/>
                <a:latin typeface="Consolas" panose="020B0609020204030204" pitchFamily="49" charset="0"/>
              </a:rPr>
              <a:t>return</a:t>
            </a:r>
            <a:r>
              <a:rPr lang="en-GB" b="1" dirty="0">
                <a:solidFill>
                  <a:srgbClr val="D4D4D4"/>
                </a:solidFill>
                <a:effectLst/>
                <a:latin typeface="Consolas" panose="020B0609020204030204" pitchFamily="49" charset="0"/>
              </a:rPr>
              <a:t> </a:t>
            </a:r>
            <a:r>
              <a:rPr lang="en-GB" b="1" dirty="0">
                <a:solidFill>
                  <a:srgbClr val="B5CEA8"/>
                </a:solidFill>
                <a:effectLst/>
                <a:latin typeface="Consolas" panose="020B0609020204030204" pitchFamily="49" charset="0"/>
              </a:rPr>
              <a:t>2037</a:t>
            </a:r>
            <a:r>
              <a:rPr lang="en-GB" b="1" dirty="0">
                <a:solidFill>
                  <a:srgbClr val="D4D4D4"/>
                </a:solidFill>
                <a:effectLst/>
                <a:latin typeface="Consolas" panose="020B0609020204030204" pitchFamily="49" charset="0"/>
              </a:rPr>
              <a:t> - </a:t>
            </a:r>
            <a:r>
              <a:rPr lang="en-GB" b="1" dirty="0">
                <a:solidFill>
                  <a:srgbClr val="9CDCFE"/>
                </a:solidFill>
                <a:effectLst/>
                <a:latin typeface="Consolas" panose="020B0609020204030204" pitchFamily="49" charset="0"/>
              </a:rPr>
              <a:t>birthYear</a:t>
            </a:r>
            <a:r>
              <a:rPr lang="en-GB" b="1" dirty="0">
                <a:solidFill>
                  <a:srgbClr val="D4D4D4"/>
                </a:solidFill>
                <a:effectLst/>
                <a:latin typeface="Consolas" panose="020B0609020204030204" pitchFamily="49" charset="0"/>
              </a:rPr>
              <a:t>;</a:t>
            </a:r>
          </a:p>
          <a:p>
            <a:r>
              <a:rPr lang="en-GB" b="1" dirty="0">
                <a:solidFill>
                  <a:srgbClr val="D4D4D4"/>
                </a:solidFill>
                <a:effectLst/>
                <a:latin typeface="Consolas" panose="020B0609020204030204" pitchFamily="49" charset="0"/>
              </a:rPr>
              <a:t>}</a:t>
            </a:r>
          </a:p>
          <a:p>
            <a:br>
              <a:rPr lang="en-GB" b="1" dirty="0">
                <a:solidFill>
                  <a:srgbClr val="D4D4D4"/>
                </a:solidFill>
                <a:effectLst/>
                <a:latin typeface="Consolas" panose="020B0609020204030204" pitchFamily="49" charset="0"/>
              </a:rPr>
            </a:br>
            <a:r>
              <a:rPr lang="en-GB" b="1" dirty="0">
                <a:solidFill>
                  <a:srgbClr val="6A9955"/>
                </a:solidFill>
                <a:effectLst/>
                <a:latin typeface="Consolas" panose="020B0609020204030204" pitchFamily="49" charset="0"/>
              </a:rPr>
              <a:t>// Arrow Function</a:t>
            </a:r>
            <a:endParaRPr lang="en-GB" b="1" dirty="0">
              <a:solidFill>
                <a:srgbClr val="D4D4D4"/>
              </a:solidFill>
              <a:effectLst/>
              <a:latin typeface="Consolas" panose="020B0609020204030204" pitchFamily="49" charset="0"/>
            </a:endParaRPr>
          </a:p>
          <a:p>
            <a:r>
              <a:rPr lang="en-GB" b="1" dirty="0">
                <a:solidFill>
                  <a:srgbClr val="569CD6"/>
                </a:solidFill>
                <a:effectLst/>
                <a:latin typeface="Consolas" panose="020B0609020204030204" pitchFamily="49" charset="0"/>
              </a:rPr>
              <a:t>const</a:t>
            </a:r>
            <a:r>
              <a:rPr lang="en-GB" b="1" dirty="0">
                <a:solidFill>
                  <a:srgbClr val="D4D4D4"/>
                </a:solidFill>
                <a:effectLst/>
                <a:latin typeface="Consolas" panose="020B0609020204030204" pitchFamily="49" charset="0"/>
              </a:rPr>
              <a:t> </a:t>
            </a:r>
            <a:r>
              <a:rPr lang="en-GB" b="1" dirty="0">
                <a:solidFill>
                  <a:srgbClr val="DCDCAA"/>
                </a:solidFill>
                <a:effectLst/>
                <a:latin typeface="Consolas" panose="020B0609020204030204" pitchFamily="49" charset="0"/>
              </a:rPr>
              <a:t>calcAge</a:t>
            </a:r>
            <a:r>
              <a:rPr lang="en-GB" b="1" dirty="0">
                <a:solidFill>
                  <a:srgbClr val="D4D4D4"/>
                </a:solidFill>
                <a:effectLst/>
                <a:latin typeface="Consolas" panose="020B0609020204030204" pitchFamily="49" charset="0"/>
              </a:rPr>
              <a:t> = </a:t>
            </a:r>
            <a:r>
              <a:rPr lang="en-GB" b="1" dirty="0">
                <a:solidFill>
                  <a:srgbClr val="9CDCFE"/>
                </a:solidFill>
                <a:effectLst/>
                <a:latin typeface="Consolas" panose="020B0609020204030204" pitchFamily="49" charset="0"/>
              </a:rPr>
              <a:t>birthYear</a:t>
            </a:r>
            <a:r>
              <a:rPr lang="en-GB" b="1" dirty="0">
                <a:solidFill>
                  <a:srgbClr val="D4D4D4"/>
                </a:solidFill>
                <a:effectLst/>
                <a:latin typeface="Consolas" panose="020B0609020204030204" pitchFamily="49" charset="0"/>
              </a:rPr>
              <a:t> </a:t>
            </a:r>
            <a:r>
              <a:rPr lang="en-GB" b="1" dirty="0">
                <a:solidFill>
                  <a:srgbClr val="569CD6"/>
                </a:solidFill>
                <a:effectLst/>
                <a:latin typeface="Consolas" panose="020B0609020204030204" pitchFamily="49" charset="0"/>
              </a:rPr>
              <a:t>=&gt;</a:t>
            </a:r>
            <a:r>
              <a:rPr lang="en-GB" b="1" dirty="0">
                <a:solidFill>
                  <a:srgbClr val="D4D4D4"/>
                </a:solidFill>
                <a:effectLst/>
                <a:latin typeface="Consolas" panose="020B0609020204030204" pitchFamily="49" charset="0"/>
              </a:rPr>
              <a:t> </a:t>
            </a:r>
            <a:r>
              <a:rPr lang="en-GB" b="1" dirty="0">
                <a:solidFill>
                  <a:srgbClr val="B5CEA8"/>
                </a:solidFill>
                <a:effectLst/>
                <a:latin typeface="Consolas" panose="020B0609020204030204" pitchFamily="49" charset="0"/>
              </a:rPr>
              <a:t>2037</a:t>
            </a:r>
            <a:r>
              <a:rPr lang="en-GB" b="1" dirty="0">
                <a:solidFill>
                  <a:srgbClr val="D4D4D4"/>
                </a:solidFill>
                <a:effectLst/>
                <a:latin typeface="Consolas" panose="020B0609020204030204" pitchFamily="49" charset="0"/>
              </a:rPr>
              <a:t> - </a:t>
            </a:r>
            <a:r>
              <a:rPr lang="en-GB" b="1" dirty="0">
                <a:solidFill>
                  <a:srgbClr val="9CDCFE"/>
                </a:solidFill>
                <a:effectLst/>
                <a:latin typeface="Consolas" panose="020B0609020204030204" pitchFamily="49" charset="0"/>
              </a:rPr>
              <a:t>birthYear</a:t>
            </a:r>
            <a:r>
              <a:rPr lang="en-GB"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3A278F30-7328-4BEF-87FF-713EBD7FBBFC}"/>
              </a:ext>
            </a:extLst>
          </p:cNvPr>
          <p:cNvSpPr txBox="1"/>
          <p:nvPr/>
        </p:nvSpPr>
        <p:spPr>
          <a:xfrm>
            <a:off x="327377" y="614321"/>
            <a:ext cx="3005667" cy="646331"/>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Function Declaration, can be used before it is declared.</a:t>
            </a:r>
          </a:p>
        </p:txBody>
      </p:sp>
      <p:sp>
        <p:nvSpPr>
          <p:cNvPr id="5" name="TextBox 4">
            <a:extLst>
              <a:ext uri="{FF2B5EF4-FFF2-40B4-BE49-F238E27FC236}">
                <a16:creationId xmlns:a16="http://schemas.microsoft.com/office/drawing/2014/main" id="{3C1DC6E7-B7C8-45CE-8658-03742939F87E}"/>
              </a:ext>
            </a:extLst>
          </p:cNvPr>
          <p:cNvSpPr txBox="1"/>
          <p:nvPr/>
        </p:nvSpPr>
        <p:spPr>
          <a:xfrm>
            <a:off x="327377" y="1999315"/>
            <a:ext cx="3005667" cy="923330"/>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Function Expression, essentially a function stored inside a variable</a:t>
            </a:r>
          </a:p>
        </p:txBody>
      </p:sp>
      <p:sp>
        <p:nvSpPr>
          <p:cNvPr id="6" name="TextBox 5">
            <a:extLst>
              <a:ext uri="{FF2B5EF4-FFF2-40B4-BE49-F238E27FC236}">
                <a16:creationId xmlns:a16="http://schemas.microsoft.com/office/drawing/2014/main" id="{1B9AC86C-7C50-4900-A7FA-9A43C82BEF51}"/>
              </a:ext>
            </a:extLst>
          </p:cNvPr>
          <p:cNvSpPr txBox="1"/>
          <p:nvPr/>
        </p:nvSpPr>
        <p:spPr>
          <a:xfrm>
            <a:off x="327377" y="3181826"/>
            <a:ext cx="3005667" cy="1200329"/>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Arrow Function, good for quick one line functions. Has no This keyword. More about this later.</a:t>
            </a:r>
          </a:p>
        </p:txBody>
      </p:sp>
      <p:sp>
        <p:nvSpPr>
          <p:cNvPr id="7" name="TextBox 6">
            <a:extLst>
              <a:ext uri="{FF2B5EF4-FFF2-40B4-BE49-F238E27FC236}">
                <a16:creationId xmlns:a16="http://schemas.microsoft.com/office/drawing/2014/main" id="{FC21637F-373C-41C3-9D57-44C0E3F3C766}"/>
              </a:ext>
            </a:extLst>
          </p:cNvPr>
          <p:cNvSpPr txBox="1"/>
          <p:nvPr/>
        </p:nvSpPr>
        <p:spPr>
          <a:xfrm>
            <a:off x="327376" y="4710670"/>
            <a:ext cx="9251247" cy="646331"/>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All three types of function work in the same way, they receive input data, transform the data and then output the data.</a:t>
            </a:r>
          </a:p>
        </p:txBody>
      </p:sp>
    </p:spTree>
    <p:extLst>
      <p:ext uri="{BB962C8B-B14F-4D97-AF65-F5344CB8AC3E}">
        <p14:creationId xmlns:p14="http://schemas.microsoft.com/office/powerpoint/2010/main" val="24397926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8F03D28-360C-4A73-9A7F-0C68A872F5EA}"/>
              </a:ext>
            </a:extLst>
          </p:cNvPr>
          <p:cNvSpPr txBox="1"/>
          <p:nvPr/>
        </p:nvSpPr>
        <p:spPr>
          <a:xfrm>
            <a:off x="1343377" y="2254239"/>
            <a:ext cx="7349067" cy="2062103"/>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retirement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65</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firstName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retires in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retirement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years`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1980</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'Bob'</a:t>
            </a:r>
            <a:r>
              <a:rPr lang="en-GB" sz="1600" b="1" dirty="0">
                <a:solidFill>
                  <a:srgbClr val="D4D4D4"/>
                </a:solidFill>
                <a:effectLst/>
                <a:latin typeface="Consolas" panose="020B0609020204030204" pitchFamily="49" charset="0"/>
              </a:rPr>
              <a:t>));</a:t>
            </a:r>
          </a:p>
        </p:txBody>
      </p:sp>
      <p:sp>
        <p:nvSpPr>
          <p:cNvPr id="6" name="Arc 5">
            <a:extLst>
              <a:ext uri="{FF2B5EF4-FFF2-40B4-BE49-F238E27FC236}">
                <a16:creationId xmlns:a16="http://schemas.microsoft.com/office/drawing/2014/main" id="{0148EB0F-1AEA-46D8-9F16-985FB2B59F80}"/>
              </a:ext>
            </a:extLst>
          </p:cNvPr>
          <p:cNvSpPr/>
          <p:nvPr/>
        </p:nvSpPr>
        <p:spPr>
          <a:xfrm flipH="1" flipV="1">
            <a:off x="2149756" y="1741465"/>
            <a:ext cx="550744" cy="1025547"/>
          </a:xfrm>
          <a:prstGeom prst="arc">
            <a:avLst>
              <a:gd name="adj1" fmla="val 5645827"/>
              <a:gd name="adj2" fmla="val 11375458"/>
            </a:avLst>
          </a:prstGeom>
          <a:ln w="28575">
            <a:solidFill>
              <a:srgbClr val="FF0000"/>
            </a:solidFill>
            <a:headEnd type="none" w="med" len="lg"/>
            <a:tail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7" name="TextBox 6">
            <a:extLst>
              <a:ext uri="{FF2B5EF4-FFF2-40B4-BE49-F238E27FC236}">
                <a16:creationId xmlns:a16="http://schemas.microsoft.com/office/drawing/2014/main" id="{F2C82289-9AD3-44D4-BFF3-40DDADC703BC}"/>
              </a:ext>
            </a:extLst>
          </p:cNvPr>
          <p:cNvSpPr txBox="1"/>
          <p:nvPr/>
        </p:nvSpPr>
        <p:spPr>
          <a:xfrm>
            <a:off x="861104" y="1556799"/>
            <a:ext cx="1640284" cy="369332"/>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Function name</a:t>
            </a:r>
          </a:p>
        </p:txBody>
      </p:sp>
      <p:sp>
        <p:nvSpPr>
          <p:cNvPr id="8" name="Arc 7">
            <a:extLst>
              <a:ext uri="{FF2B5EF4-FFF2-40B4-BE49-F238E27FC236}">
                <a16:creationId xmlns:a16="http://schemas.microsoft.com/office/drawing/2014/main" id="{E2DC834E-94F4-43D4-B7F8-1A8D0586FB48}"/>
              </a:ext>
            </a:extLst>
          </p:cNvPr>
          <p:cNvSpPr/>
          <p:nvPr/>
        </p:nvSpPr>
        <p:spPr>
          <a:xfrm flipH="1" flipV="1">
            <a:off x="5221988" y="1556799"/>
            <a:ext cx="550744" cy="1525234"/>
          </a:xfrm>
          <a:prstGeom prst="arc">
            <a:avLst>
              <a:gd name="adj1" fmla="val 5992427"/>
              <a:gd name="adj2" fmla="val 11375458"/>
            </a:avLst>
          </a:prstGeom>
          <a:ln w="28575">
            <a:solidFill>
              <a:srgbClr val="FF0000"/>
            </a:solidFill>
            <a:headEnd type="none" w="med" len="lg"/>
            <a:tail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9" name="TextBox 8">
            <a:extLst>
              <a:ext uri="{FF2B5EF4-FFF2-40B4-BE49-F238E27FC236}">
                <a16:creationId xmlns:a16="http://schemas.microsoft.com/office/drawing/2014/main" id="{1CFEC2F8-2608-4A98-9686-4C3142520AC6}"/>
              </a:ext>
            </a:extLst>
          </p:cNvPr>
          <p:cNvSpPr txBox="1"/>
          <p:nvPr/>
        </p:nvSpPr>
        <p:spPr>
          <a:xfrm>
            <a:off x="3188700" y="1028356"/>
            <a:ext cx="5168063" cy="646331"/>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Parameter names. These are placeholders for the parameters we input into the function.</a:t>
            </a:r>
          </a:p>
        </p:txBody>
      </p:sp>
      <p:sp>
        <p:nvSpPr>
          <p:cNvPr id="10" name="TextBox 9">
            <a:extLst>
              <a:ext uri="{FF2B5EF4-FFF2-40B4-BE49-F238E27FC236}">
                <a16:creationId xmlns:a16="http://schemas.microsoft.com/office/drawing/2014/main" id="{8FF6F266-255B-4E2F-B6AC-4243AA5BEB0F}"/>
              </a:ext>
            </a:extLst>
          </p:cNvPr>
          <p:cNvSpPr txBox="1"/>
          <p:nvPr/>
        </p:nvSpPr>
        <p:spPr>
          <a:xfrm>
            <a:off x="1830416" y="5012070"/>
            <a:ext cx="6925732" cy="646331"/>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We call or invoke or run the function with parenthesis (), In this case we are calling the function with two parameters inside the parenthesis.</a:t>
            </a:r>
          </a:p>
        </p:txBody>
      </p:sp>
      <p:sp>
        <p:nvSpPr>
          <p:cNvPr id="11" name="Arc 10">
            <a:extLst>
              <a:ext uri="{FF2B5EF4-FFF2-40B4-BE49-F238E27FC236}">
                <a16:creationId xmlns:a16="http://schemas.microsoft.com/office/drawing/2014/main" id="{EC463342-A3A5-4D8E-A7FA-B780B7B4FE4F}"/>
              </a:ext>
            </a:extLst>
          </p:cNvPr>
          <p:cNvSpPr/>
          <p:nvPr/>
        </p:nvSpPr>
        <p:spPr>
          <a:xfrm flipH="1">
            <a:off x="5017910" y="3457866"/>
            <a:ext cx="550744" cy="1716951"/>
          </a:xfrm>
          <a:prstGeom prst="arc">
            <a:avLst>
              <a:gd name="adj1" fmla="val 5992427"/>
              <a:gd name="adj2" fmla="val 11375458"/>
            </a:avLst>
          </a:prstGeom>
          <a:ln w="28575">
            <a:solidFill>
              <a:srgbClr val="FF0000"/>
            </a:solidFill>
            <a:headEnd type="none" w="med" len="lg"/>
            <a:tail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Tree>
    <p:extLst>
      <p:ext uri="{BB962C8B-B14F-4D97-AF65-F5344CB8AC3E}">
        <p14:creationId xmlns:p14="http://schemas.microsoft.com/office/powerpoint/2010/main" val="159028046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149D32B-89C3-4A17-8281-D2A883E80D67}"/>
              </a:ext>
            </a:extLst>
          </p:cNvPr>
          <p:cNvSpPr txBox="1"/>
          <p:nvPr/>
        </p:nvSpPr>
        <p:spPr>
          <a:xfrm>
            <a:off x="190589" y="126606"/>
            <a:ext cx="8366388" cy="584775"/>
          </a:xfrm>
          <a:prstGeom prst="rect">
            <a:avLst/>
          </a:prstGeom>
          <a:noFill/>
        </p:spPr>
        <p:txBody>
          <a:bodyPr wrap="square">
            <a:spAutoFit/>
          </a:bodyPr>
          <a:lstStyle/>
          <a:p>
            <a:r>
              <a:rPr lang="en-GB" sz="3200" b="0" i="0" dirty="0">
                <a:solidFill>
                  <a:srgbClr val="1C1D1F"/>
                </a:solidFill>
                <a:effectLst/>
              </a:rPr>
              <a:t>Introduction to Arrays</a:t>
            </a:r>
            <a:endParaRPr lang="en-GB" sz="3200" dirty="0"/>
          </a:p>
        </p:txBody>
      </p:sp>
      <p:sp>
        <p:nvSpPr>
          <p:cNvPr id="4" name="TextBox 3">
            <a:extLst>
              <a:ext uri="{FF2B5EF4-FFF2-40B4-BE49-F238E27FC236}">
                <a16:creationId xmlns:a16="http://schemas.microsoft.com/office/drawing/2014/main" id="{9A8FA92F-3D03-4B7B-9DB5-5FE69C104693}"/>
              </a:ext>
            </a:extLst>
          </p:cNvPr>
          <p:cNvSpPr txBox="1"/>
          <p:nvPr/>
        </p:nvSpPr>
        <p:spPr>
          <a:xfrm>
            <a:off x="304800" y="799322"/>
            <a:ext cx="6790266" cy="5509200"/>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friend1</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'Michael'</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friend2</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friend3</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Create array using littoral syntax</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'Michael'</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Create array using the inbuilt array function</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yearsArr</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Array</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1984</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2008</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2020</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yearsArr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retrieve a value from within the array</a:t>
            </a:r>
            <a:endParaRPr lang="en-GB" sz="1600" b="1" dirty="0">
              <a:solidFill>
                <a:srgbClr val="D4D4D4"/>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yearsArr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sz="1600" b="1" dirty="0">
                <a:solidFill>
                  <a:srgbClr val="6A9955"/>
                </a:solidFill>
                <a:effectLst/>
                <a:latin typeface="Consolas" panose="020B0609020204030204" pitchFamily="49" charset="0"/>
              </a:rPr>
              <a:t>// To determine array length</a:t>
            </a:r>
            <a:endParaRPr lang="en-GB" sz="1600" b="1" dirty="0">
              <a:solidFill>
                <a:srgbClr val="D4D4D4"/>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To get the last value from the array</a:t>
            </a:r>
            <a:endParaRPr lang="en-GB" sz="1600" b="1" dirty="0">
              <a:solidFill>
                <a:srgbClr val="D4D4D4"/>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endParaRPr lang="en-GB" sz="1600" b="1" dirty="0">
              <a:solidFill>
                <a:srgbClr val="D4D4D4"/>
              </a:solidFill>
              <a:effectLst/>
              <a:latin typeface="Consolas" panose="020B0609020204030204" pitchFamily="49" charset="0"/>
            </a:endParaRPr>
          </a:p>
        </p:txBody>
      </p:sp>
      <p:sp>
        <p:nvSpPr>
          <p:cNvPr id="5" name="TextBox 4">
            <a:extLst>
              <a:ext uri="{FF2B5EF4-FFF2-40B4-BE49-F238E27FC236}">
                <a16:creationId xmlns:a16="http://schemas.microsoft.com/office/drawing/2014/main" id="{948497F7-4805-41A8-A11F-BA2BE09443AA}"/>
              </a:ext>
            </a:extLst>
          </p:cNvPr>
          <p:cNvSpPr txBox="1"/>
          <p:nvPr/>
        </p:nvSpPr>
        <p:spPr>
          <a:xfrm>
            <a:off x="4953000" y="641459"/>
            <a:ext cx="4443588" cy="923330"/>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An array is a means to store multiple values of the same thing i.e. friends or years, rather than a variable for each one.</a:t>
            </a:r>
          </a:p>
        </p:txBody>
      </p:sp>
      <p:sp>
        <p:nvSpPr>
          <p:cNvPr id="6" name="TextBox 5">
            <a:extLst>
              <a:ext uri="{FF2B5EF4-FFF2-40B4-BE49-F238E27FC236}">
                <a16:creationId xmlns:a16="http://schemas.microsoft.com/office/drawing/2014/main" id="{EE851F80-7145-46C1-976D-8BC1A7DB6CD5}"/>
              </a:ext>
            </a:extLst>
          </p:cNvPr>
          <p:cNvSpPr txBox="1"/>
          <p:nvPr/>
        </p:nvSpPr>
        <p:spPr>
          <a:xfrm>
            <a:off x="6254043" y="1797417"/>
            <a:ext cx="3431823" cy="923330"/>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An array can be defined by using the littoral method or the inbuilt array function.</a:t>
            </a:r>
          </a:p>
        </p:txBody>
      </p:sp>
      <p:sp>
        <p:nvSpPr>
          <p:cNvPr id="7" name="TextBox 6">
            <a:extLst>
              <a:ext uri="{FF2B5EF4-FFF2-40B4-BE49-F238E27FC236}">
                <a16:creationId xmlns:a16="http://schemas.microsoft.com/office/drawing/2014/main" id="{133E795A-D93A-4D49-BE19-B32EED8EF9BB}"/>
              </a:ext>
            </a:extLst>
          </p:cNvPr>
          <p:cNvSpPr txBox="1"/>
          <p:nvPr/>
        </p:nvSpPr>
        <p:spPr>
          <a:xfrm>
            <a:off x="6254043" y="2890585"/>
            <a:ext cx="3431823" cy="1477328"/>
          </a:xfrm>
          <a:prstGeom prst="rect">
            <a:avLst/>
          </a:prstGeom>
          <a:noFill/>
        </p:spPr>
        <p:txBody>
          <a:bodyPr wrap="square">
            <a:spAutoFit/>
          </a:bodyPr>
          <a:lstStyle/>
          <a:p>
            <a:pPr>
              <a:spcBef>
                <a:spcPts val="600"/>
              </a:spcBef>
              <a:spcAft>
                <a:spcPts val="600"/>
              </a:spcAft>
            </a:pPr>
            <a:r>
              <a:rPr lang="en-GB" b="1" dirty="0">
                <a:latin typeface="Calibri" panose="020F0502020204030204" pitchFamily="34" charset="0"/>
                <a:cs typeface="Calibri" panose="020F0502020204030204" pitchFamily="34" charset="0"/>
              </a:rPr>
              <a:t>The position of values in ana array start from zero. i.e. the first value in the array is [0], the second position in the array is [1], third position [2], etc….</a:t>
            </a:r>
            <a:endParaRPr lang="en-GB" b="1" dirty="0">
              <a:effectLst/>
              <a:latin typeface="Calibri" panose="020F0502020204030204" pitchFamily="34" charset="0"/>
              <a:cs typeface="Calibri" panose="020F0502020204030204" pitchFamily="34" charset="0"/>
            </a:endParaRPr>
          </a:p>
        </p:txBody>
      </p:sp>
      <p:sp>
        <p:nvSpPr>
          <p:cNvPr id="8" name="TextBox 7">
            <a:extLst>
              <a:ext uri="{FF2B5EF4-FFF2-40B4-BE49-F238E27FC236}">
                <a16:creationId xmlns:a16="http://schemas.microsoft.com/office/drawing/2014/main" id="{8183C00A-A1AC-45BE-8835-DD0C8BF2F06A}"/>
              </a:ext>
            </a:extLst>
          </p:cNvPr>
          <p:cNvSpPr txBox="1"/>
          <p:nvPr/>
        </p:nvSpPr>
        <p:spPr>
          <a:xfrm>
            <a:off x="5633157" y="4455854"/>
            <a:ext cx="4052710" cy="923330"/>
          </a:xfrm>
          <a:prstGeom prst="rect">
            <a:avLst/>
          </a:prstGeom>
          <a:noFill/>
        </p:spPr>
        <p:txBody>
          <a:bodyPr wrap="square">
            <a:spAutoFit/>
          </a:bodyPr>
          <a:lstStyle/>
          <a:p>
            <a:pPr>
              <a:spcBef>
                <a:spcPts val="600"/>
              </a:spcBef>
              <a:spcAft>
                <a:spcPts val="600"/>
              </a:spcAft>
            </a:pPr>
            <a:r>
              <a:rPr lang="en-GB" b="1" dirty="0">
                <a:latin typeface="Calibri" panose="020F0502020204030204" pitchFamily="34" charset="0"/>
                <a:cs typeface="Calibri" panose="020F0502020204030204" pitchFamily="34" charset="0"/>
              </a:rPr>
              <a:t>Array.length will always output the length counting from 1, i.e. the quantity of values inside the array.</a:t>
            </a:r>
            <a:endParaRPr lang="en-GB" b="1" dirty="0">
              <a:effectLst/>
              <a:latin typeface="Calibri" panose="020F0502020204030204" pitchFamily="34" charset="0"/>
              <a:cs typeface="Calibri" panose="020F0502020204030204" pitchFamily="34" charset="0"/>
            </a:endParaRPr>
          </a:p>
        </p:txBody>
      </p:sp>
      <p:sp>
        <p:nvSpPr>
          <p:cNvPr id="9" name="TextBox 8">
            <a:extLst>
              <a:ext uri="{FF2B5EF4-FFF2-40B4-BE49-F238E27FC236}">
                <a16:creationId xmlns:a16="http://schemas.microsoft.com/office/drawing/2014/main" id="{797C9D90-28EA-4078-A3F0-42E55C6C9159}"/>
              </a:ext>
            </a:extLst>
          </p:cNvPr>
          <p:cNvSpPr txBox="1"/>
          <p:nvPr/>
        </p:nvSpPr>
        <p:spPr>
          <a:xfrm>
            <a:off x="5633156" y="5473133"/>
            <a:ext cx="4052710" cy="923330"/>
          </a:xfrm>
          <a:prstGeom prst="rect">
            <a:avLst/>
          </a:prstGeom>
          <a:noFill/>
        </p:spPr>
        <p:txBody>
          <a:bodyPr wrap="square">
            <a:spAutoFit/>
          </a:bodyPr>
          <a:lstStyle/>
          <a:p>
            <a:pPr>
              <a:spcBef>
                <a:spcPts val="600"/>
              </a:spcBef>
              <a:spcAft>
                <a:spcPts val="600"/>
              </a:spcAft>
            </a:pPr>
            <a:r>
              <a:rPr lang="en-GB" b="1" dirty="0">
                <a:latin typeface="Calibri" panose="020F0502020204030204" pitchFamily="34" charset="0"/>
                <a:cs typeface="Calibri" panose="020F0502020204030204" pitchFamily="34" charset="0"/>
              </a:rPr>
              <a:t>Because the values in the array are numbered from zero the last value in the array will be length minus 1.</a:t>
            </a:r>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86065406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576BF71-ADDE-4655-BBBE-5295DB4B8468}"/>
              </a:ext>
            </a:extLst>
          </p:cNvPr>
          <p:cNvSpPr txBox="1"/>
          <p:nvPr/>
        </p:nvSpPr>
        <p:spPr>
          <a:xfrm>
            <a:off x="304799" y="404547"/>
            <a:ext cx="8094134" cy="6278642"/>
          </a:xfrm>
          <a:prstGeom prst="rect">
            <a:avLst/>
          </a:prstGeom>
          <a:noFill/>
        </p:spPr>
        <p:txBody>
          <a:bodyPr wrap="square">
            <a:spAutoFit/>
          </a:bodyPr>
          <a:lstStyle/>
          <a:p>
            <a:r>
              <a:rPr lang="en-GB" sz="1600" b="1" dirty="0">
                <a:solidFill>
                  <a:srgbClr val="6A9955"/>
                </a:solidFill>
                <a:effectLst/>
                <a:latin typeface="Consolas" panose="020B0609020204030204" pitchFamily="49" charset="0"/>
              </a:rPr>
              <a:t>// Mutate array by replacing Peter with Jay</a:t>
            </a:r>
            <a:endParaRPr lang="en-GB" sz="1600" b="1" dirty="0">
              <a:solidFill>
                <a:srgbClr val="D4D4D4"/>
              </a:solidFill>
              <a:effectLst/>
              <a:latin typeface="Consolas" panose="020B0609020204030204" pitchFamily="49" charset="0"/>
            </a:endParaRPr>
          </a:p>
          <a:p>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'Jay'</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r>
              <a:rPr lang="en-GB" sz="1600" b="1" dirty="0">
                <a:solidFill>
                  <a:srgbClr val="6A9955"/>
                </a:solidFill>
                <a:effectLst/>
                <a:latin typeface="Consolas" panose="020B0609020204030204" pitchFamily="49" charset="0"/>
              </a:rPr>
              <a:t>// We cannot overwrite the contents of the entire array</a:t>
            </a:r>
            <a:endParaRPr lang="en-GB" sz="1600" b="1" dirty="0">
              <a:solidFill>
                <a:srgbClr val="D4D4D4"/>
              </a:solidFill>
              <a:effectLst/>
              <a:latin typeface="Consolas" panose="020B0609020204030204" pitchFamily="49" charset="0"/>
            </a:endParaRPr>
          </a:p>
          <a:p>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'Bob'</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'Alice’</a:t>
            </a:r>
            <a:r>
              <a:rPr lang="en-GB" sz="1600" b="1" dirty="0">
                <a:solidFill>
                  <a:srgbClr val="D4D4D4"/>
                </a:solidFill>
                <a:effectLst/>
                <a:latin typeface="Consolas" panose="020B0609020204030204" pitchFamily="49" charset="0"/>
              </a:rPr>
              <a:t>];</a:t>
            </a:r>
          </a:p>
          <a:p>
            <a:endParaRPr lang="en-GB" sz="1600" b="1" dirty="0">
              <a:solidFill>
                <a:srgbClr val="FF0000"/>
              </a:solidFill>
              <a:effectLst/>
              <a:latin typeface="Consolas" panose="020B0609020204030204" pitchFamily="49" charset="0"/>
              <a:cs typeface="Calibri" panose="020F0502020204030204" pitchFamily="34" charset="0"/>
            </a:endParaRPr>
          </a:p>
          <a:p>
            <a:r>
              <a:rPr lang="en-GB" sz="1600" b="1" dirty="0">
                <a:solidFill>
                  <a:srgbClr val="FF0000"/>
                </a:solidFill>
                <a:effectLst/>
                <a:latin typeface="Consolas" panose="020B0609020204030204" pitchFamily="49" charset="0"/>
                <a:cs typeface="Calibri" panose="020F0502020204030204" pitchFamily="34" charset="0"/>
              </a:rPr>
              <a:t>Uncaught TypeError: Assignment to constant variable.</a:t>
            </a:r>
          </a:p>
          <a:p>
            <a:endParaRPr lang="en-GB" sz="1600" b="1" dirty="0">
              <a:solidFill>
                <a:srgbClr val="D4D4D4"/>
              </a:solidFill>
              <a:latin typeface="Consolas" panose="020B0609020204030204" pitchFamily="49" charset="0"/>
            </a:endParaRPr>
          </a:p>
          <a:p>
            <a:endParaRPr lang="en-GB" sz="1600" b="1" dirty="0">
              <a:solidFill>
                <a:srgbClr val="D4D4D4"/>
              </a:solidFill>
              <a:effectLst/>
              <a:latin typeface="Consolas" panose="020B0609020204030204" pitchFamily="49" charset="0"/>
            </a:endParaRPr>
          </a:p>
          <a:p>
            <a:r>
              <a:rPr lang="en-GB" sz="1600" b="1" dirty="0">
                <a:solidFill>
                  <a:srgbClr val="6A9955"/>
                </a:solidFill>
                <a:effectLst/>
                <a:latin typeface="Consolas" panose="020B0609020204030204" pitchFamily="49" charset="0"/>
              </a:rPr>
              <a:t>// We can populate an array with any data type. string, number etc..</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personArr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'Schmedtmann'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personArr</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r>
              <a:rPr lang="en-GB" sz="1600" b="1" dirty="0">
                <a:solidFill>
                  <a:srgbClr val="6A9955"/>
                </a:solidFill>
                <a:effectLst/>
                <a:latin typeface="Consolas" panose="020B0609020204030204" pitchFamily="49" charset="0"/>
              </a:rPr>
              <a:t>// We can insert variables into an array</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lastname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'Schmedtmann'</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varArr</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lastname</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varArr</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endParaRPr lang="en-GB" sz="1600" b="1" dirty="0">
              <a:solidFill>
                <a:srgbClr val="D4D4D4"/>
              </a:solidFill>
              <a:effectLst/>
              <a:latin typeface="Consolas" panose="020B0609020204030204" pitchFamily="49" charset="0"/>
            </a:endParaRPr>
          </a:p>
          <a:p>
            <a:endParaRPr lang="en-GB" b="1"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1EC4EA02-0E6C-479C-B8B5-C8576E38DA8C}"/>
              </a:ext>
            </a:extLst>
          </p:cNvPr>
          <p:cNvSpPr txBox="1"/>
          <p:nvPr/>
        </p:nvSpPr>
        <p:spPr>
          <a:xfrm>
            <a:off x="5317066" y="314235"/>
            <a:ext cx="4284134" cy="923330"/>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We can overwrite a position in an array with a new value by specifying it’s position number starting from zero.</a:t>
            </a:r>
          </a:p>
        </p:txBody>
      </p:sp>
      <p:sp>
        <p:nvSpPr>
          <p:cNvPr id="5" name="TextBox 4">
            <a:extLst>
              <a:ext uri="{FF2B5EF4-FFF2-40B4-BE49-F238E27FC236}">
                <a16:creationId xmlns:a16="http://schemas.microsoft.com/office/drawing/2014/main" id="{98F2C14F-BBA6-4634-B234-88E454C1C887}"/>
              </a:ext>
            </a:extLst>
          </p:cNvPr>
          <p:cNvSpPr txBox="1"/>
          <p:nvPr/>
        </p:nvSpPr>
        <p:spPr>
          <a:xfrm>
            <a:off x="6660443" y="1387410"/>
            <a:ext cx="2940757" cy="923330"/>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But we cannot overwrite the entire contents of the array. This is illegal.</a:t>
            </a:r>
          </a:p>
        </p:txBody>
      </p:sp>
      <p:sp>
        <p:nvSpPr>
          <p:cNvPr id="7" name="TextBox 6">
            <a:extLst>
              <a:ext uri="{FF2B5EF4-FFF2-40B4-BE49-F238E27FC236}">
                <a16:creationId xmlns:a16="http://schemas.microsoft.com/office/drawing/2014/main" id="{92237794-870D-421D-B5A8-3404DE8FCF11}"/>
              </a:ext>
            </a:extLst>
          </p:cNvPr>
          <p:cNvSpPr txBox="1"/>
          <p:nvPr/>
        </p:nvSpPr>
        <p:spPr>
          <a:xfrm>
            <a:off x="8001000" y="2667253"/>
            <a:ext cx="1797756" cy="1200329"/>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An array can be populated with more than one data type.</a:t>
            </a:r>
          </a:p>
        </p:txBody>
      </p:sp>
      <p:sp>
        <p:nvSpPr>
          <p:cNvPr id="8" name="TextBox 7">
            <a:extLst>
              <a:ext uri="{FF2B5EF4-FFF2-40B4-BE49-F238E27FC236}">
                <a16:creationId xmlns:a16="http://schemas.microsoft.com/office/drawing/2014/main" id="{903BADC4-66BC-4458-B918-DB880D73E5A5}"/>
              </a:ext>
            </a:extLst>
          </p:cNvPr>
          <p:cNvSpPr txBox="1"/>
          <p:nvPr/>
        </p:nvSpPr>
        <p:spPr>
          <a:xfrm>
            <a:off x="6630104" y="4547261"/>
            <a:ext cx="3198989" cy="646331"/>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Variables can even be inserted into an array.</a:t>
            </a:r>
          </a:p>
        </p:txBody>
      </p:sp>
    </p:spTree>
    <p:extLst>
      <p:ext uri="{BB962C8B-B14F-4D97-AF65-F5344CB8AC3E}">
        <p14:creationId xmlns:p14="http://schemas.microsoft.com/office/powerpoint/2010/main" val="425236273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42DF49A-E220-4D88-A926-33F064E54819}"/>
              </a:ext>
            </a:extLst>
          </p:cNvPr>
          <p:cNvSpPr txBox="1"/>
          <p:nvPr/>
        </p:nvSpPr>
        <p:spPr>
          <a:xfrm>
            <a:off x="299156" y="213429"/>
            <a:ext cx="5748161" cy="1477328"/>
          </a:xfrm>
          <a:prstGeom prst="rect">
            <a:avLst/>
          </a:prstGeom>
          <a:noFill/>
        </p:spPr>
        <p:txBody>
          <a:bodyPr wrap="square">
            <a:spAutoFit/>
          </a:bodyPr>
          <a:lstStyle/>
          <a:p>
            <a:r>
              <a:rPr lang="en-GB" b="0" dirty="0">
                <a:solidFill>
                  <a:srgbClr val="6A9955"/>
                </a:solidFill>
                <a:effectLst/>
                <a:latin typeface="Consolas" panose="020B0609020204030204" pitchFamily="49" charset="0"/>
              </a:rPr>
              <a:t>// An array can be inserted into an array</a:t>
            </a:r>
            <a:endParaRPr lang="en-GB" b="0" dirty="0">
              <a:solidFill>
                <a:srgbClr val="D4D4D4"/>
              </a:solidFill>
              <a:effectLst/>
              <a:latin typeface="Consolas" panose="020B0609020204030204" pitchFamily="49" charset="0"/>
            </a:endParaRPr>
          </a:p>
          <a:p>
            <a:r>
              <a:rPr lang="en-GB" b="0" dirty="0">
                <a:solidFill>
                  <a:srgbClr val="569CD6"/>
                </a:solidFill>
                <a:effectLst/>
                <a:latin typeface="Consolas" panose="020B0609020204030204" pitchFamily="49" charset="0"/>
              </a:rPr>
              <a:t>const</a:t>
            </a:r>
            <a:r>
              <a:rPr lang="en-GB" b="0" dirty="0">
                <a:solidFill>
                  <a:srgbClr val="D4D4D4"/>
                </a:solidFill>
                <a:effectLst/>
                <a:latin typeface="Consolas" panose="020B0609020204030204" pitchFamily="49" charset="0"/>
              </a:rPr>
              <a:t> </a:t>
            </a:r>
            <a:r>
              <a:rPr lang="en-GB" b="0" dirty="0">
                <a:solidFill>
                  <a:srgbClr val="4FC1FF"/>
                </a:solidFill>
                <a:effectLst/>
                <a:latin typeface="Consolas" panose="020B0609020204030204" pitchFamily="49" charset="0"/>
              </a:rPr>
              <a:t>profession</a:t>
            </a:r>
            <a:r>
              <a:rPr lang="en-GB" b="0" dirty="0">
                <a:solidFill>
                  <a:srgbClr val="D4D4D4"/>
                </a:solidFill>
                <a:effectLst/>
                <a:latin typeface="Consolas" panose="020B0609020204030204" pitchFamily="49" charset="0"/>
              </a:rPr>
              <a:t> = </a:t>
            </a:r>
            <a:r>
              <a:rPr lang="en-GB" b="0" dirty="0">
                <a:solidFill>
                  <a:srgbClr val="CE9178"/>
                </a:solidFill>
                <a:effectLst/>
                <a:latin typeface="Consolas" panose="020B0609020204030204" pitchFamily="49" charset="0"/>
              </a:rPr>
              <a:t>'teacher'</a:t>
            </a:r>
            <a:r>
              <a:rPr lang="en-GB" b="0" dirty="0">
                <a:solidFill>
                  <a:srgbClr val="D4D4D4"/>
                </a:solidFill>
                <a:effectLst/>
                <a:latin typeface="Consolas" panose="020B0609020204030204" pitchFamily="49" charset="0"/>
              </a:rPr>
              <a:t>;</a:t>
            </a:r>
          </a:p>
          <a:p>
            <a:r>
              <a:rPr lang="en-GB" b="0" dirty="0">
                <a:solidFill>
                  <a:srgbClr val="569CD6"/>
                </a:solidFill>
                <a:effectLst/>
                <a:latin typeface="Consolas" panose="020B0609020204030204" pitchFamily="49" charset="0"/>
              </a:rPr>
              <a:t>const</a:t>
            </a:r>
            <a:r>
              <a:rPr lang="en-GB" b="0" dirty="0">
                <a:solidFill>
                  <a:srgbClr val="D4D4D4"/>
                </a:solidFill>
                <a:effectLst/>
                <a:latin typeface="Consolas" panose="020B0609020204030204" pitchFamily="49" charset="0"/>
              </a:rPr>
              <a:t> </a:t>
            </a:r>
            <a:r>
              <a:rPr lang="en-GB" b="0" dirty="0">
                <a:solidFill>
                  <a:srgbClr val="4FC1FF"/>
                </a:solidFill>
                <a:effectLst/>
                <a:latin typeface="Consolas" panose="020B0609020204030204" pitchFamily="49" charset="0"/>
              </a:rPr>
              <a:t>multiArr</a:t>
            </a:r>
            <a:r>
              <a:rPr lang="en-GB" b="0" dirty="0">
                <a:solidFill>
                  <a:srgbClr val="D4D4D4"/>
                </a:solidFill>
                <a:effectLst/>
                <a:latin typeface="Consolas" panose="020B0609020204030204" pitchFamily="49" charset="0"/>
              </a:rPr>
              <a:t> = [</a:t>
            </a:r>
            <a:r>
              <a:rPr lang="en-GB" b="0" dirty="0">
                <a:solidFill>
                  <a:srgbClr val="4FC1FF"/>
                </a:solidFill>
                <a:effectLst/>
                <a:latin typeface="Consolas" panose="020B0609020204030204" pitchFamily="49" charset="0"/>
              </a:rPr>
              <a:t>firstName</a:t>
            </a:r>
            <a:r>
              <a:rPr lang="en-GB" b="0" dirty="0">
                <a:solidFill>
                  <a:srgbClr val="D4D4D4"/>
                </a:solidFill>
                <a:effectLst/>
                <a:latin typeface="Consolas" panose="020B0609020204030204" pitchFamily="49" charset="0"/>
              </a:rPr>
              <a:t>, </a:t>
            </a:r>
            <a:r>
              <a:rPr lang="en-GB" b="0" dirty="0">
                <a:solidFill>
                  <a:srgbClr val="4FC1FF"/>
                </a:solidFill>
                <a:effectLst/>
                <a:latin typeface="Consolas" panose="020B0609020204030204" pitchFamily="49" charset="0"/>
              </a:rPr>
              <a:t>lastname</a:t>
            </a:r>
            <a:r>
              <a:rPr lang="en-GB" b="0" dirty="0">
                <a:solidFill>
                  <a:srgbClr val="D4D4D4"/>
                </a:solidFill>
                <a:effectLst/>
                <a:latin typeface="Consolas" panose="020B0609020204030204" pitchFamily="49" charset="0"/>
              </a:rPr>
              <a:t>, </a:t>
            </a:r>
            <a:r>
              <a:rPr lang="en-GB" b="0" dirty="0">
                <a:solidFill>
                  <a:srgbClr val="4FC1FF"/>
                </a:solidFill>
                <a:effectLst/>
                <a:latin typeface="Consolas" panose="020B0609020204030204" pitchFamily="49" charset="0"/>
              </a:rPr>
              <a:t>age</a:t>
            </a:r>
            <a:r>
              <a:rPr lang="en-GB" b="0" dirty="0">
                <a:solidFill>
                  <a:srgbClr val="D4D4D4"/>
                </a:solidFill>
                <a:effectLst/>
                <a:latin typeface="Consolas" panose="020B0609020204030204" pitchFamily="49" charset="0"/>
              </a:rPr>
              <a:t>, </a:t>
            </a:r>
            <a:r>
              <a:rPr lang="en-GB" b="0" dirty="0">
                <a:solidFill>
                  <a:srgbClr val="4FC1FF"/>
                </a:solidFill>
                <a:effectLst/>
                <a:latin typeface="Consolas" panose="020B0609020204030204" pitchFamily="49" charset="0"/>
              </a:rPr>
              <a:t>profession</a:t>
            </a:r>
            <a:r>
              <a:rPr lang="en-GB" b="0" dirty="0">
                <a:solidFill>
                  <a:srgbClr val="D4D4D4"/>
                </a:solidFill>
                <a:effectLst/>
                <a:latin typeface="Consolas" panose="020B0609020204030204" pitchFamily="49" charset="0"/>
              </a:rPr>
              <a:t>, </a:t>
            </a:r>
            <a:r>
              <a:rPr lang="en-GB" b="0" dirty="0">
                <a:solidFill>
                  <a:srgbClr val="4FC1FF"/>
                </a:solidFill>
                <a:effectLst/>
                <a:latin typeface="Consolas" panose="020B0609020204030204" pitchFamily="49" charset="0"/>
              </a:rPr>
              <a:t>friendArr</a:t>
            </a:r>
            <a:r>
              <a:rPr lang="en-GB" b="0" dirty="0">
                <a:solidFill>
                  <a:srgbClr val="D4D4D4"/>
                </a:solidFill>
                <a:effectLst/>
                <a:latin typeface="Consolas" panose="020B0609020204030204" pitchFamily="49" charset="0"/>
              </a:rPr>
              <a:t>];</a:t>
            </a:r>
          </a:p>
          <a:p>
            <a:r>
              <a:rPr lang="en-GB" b="0" dirty="0">
                <a:solidFill>
                  <a:srgbClr val="9CDCFE"/>
                </a:solidFill>
                <a:effectLst/>
                <a:latin typeface="Consolas" panose="020B0609020204030204" pitchFamily="49" charset="0"/>
              </a:rPr>
              <a:t>console</a:t>
            </a:r>
            <a:r>
              <a:rPr lang="en-GB" b="0" dirty="0">
                <a:solidFill>
                  <a:srgbClr val="D4D4D4"/>
                </a:solidFill>
                <a:effectLst/>
                <a:latin typeface="Consolas" panose="020B0609020204030204" pitchFamily="49" charset="0"/>
              </a:rPr>
              <a:t>.</a:t>
            </a:r>
            <a:r>
              <a:rPr lang="en-GB" b="0" dirty="0">
                <a:solidFill>
                  <a:srgbClr val="DCDCAA"/>
                </a:solidFill>
                <a:effectLst/>
                <a:latin typeface="Consolas" panose="020B0609020204030204" pitchFamily="49" charset="0"/>
              </a:rPr>
              <a:t>log</a:t>
            </a:r>
            <a:r>
              <a:rPr lang="en-GB" b="0" dirty="0">
                <a:solidFill>
                  <a:srgbClr val="D4D4D4"/>
                </a:solidFill>
                <a:effectLst/>
                <a:latin typeface="Consolas" panose="020B0609020204030204" pitchFamily="49" charset="0"/>
              </a:rPr>
              <a:t>(</a:t>
            </a:r>
            <a:r>
              <a:rPr lang="en-GB" b="0" dirty="0">
                <a:solidFill>
                  <a:srgbClr val="4FC1FF"/>
                </a:solidFill>
                <a:effectLst/>
                <a:latin typeface="Consolas" panose="020B0609020204030204" pitchFamily="49" charset="0"/>
              </a:rPr>
              <a:t>multiArr</a:t>
            </a:r>
            <a:r>
              <a:rPr lang="en-GB" b="0" dirty="0">
                <a:solidFill>
                  <a:srgbClr val="D4D4D4"/>
                </a:solidFill>
                <a:effectLst/>
                <a:latin typeface="Consolas" panose="020B0609020204030204" pitchFamily="49" charset="0"/>
              </a:rPr>
              <a:t>);</a:t>
            </a:r>
          </a:p>
        </p:txBody>
      </p:sp>
      <p:pic>
        <p:nvPicPr>
          <p:cNvPr id="5" name="Picture 4">
            <a:extLst>
              <a:ext uri="{FF2B5EF4-FFF2-40B4-BE49-F238E27FC236}">
                <a16:creationId xmlns:a16="http://schemas.microsoft.com/office/drawing/2014/main" id="{E771FE7A-882F-437B-93C2-38A12872BDC3}"/>
              </a:ext>
            </a:extLst>
          </p:cNvPr>
          <p:cNvPicPr>
            <a:picLocks noChangeAspect="1"/>
          </p:cNvPicPr>
          <p:nvPr/>
        </p:nvPicPr>
        <p:blipFill>
          <a:blip r:embed="rId2"/>
          <a:stretch>
            <a:fillRect/>
          </a:stretch>
        </p:blipFill>
        <p:spPr>
          <a:xfrm>
            <a:off x="6047317" y="213429"/>
            <a:ext cx="3771900" cy="1238250"/>
          </a:xfrm>
          <a:prstGeom prst="rect">
            <a:avLst/>
          </a:prstGeom>
        </p:spPr>
      </p:pic>
      <p:sp>
        <p:nvSpPr>
          <p:cNvPr id="6" name="TextBox 5">
            <a:extLst>
              <a:ext uri="{FF2B5EF4-FFF2-40B4-BE49-F238E27FC236}">
                <a16:creationId xmlns:a16="http://schemas.microsoft.com/office/drawing/2014/main" id="{F50C2796-09C3-4D4C-9FF6-045D2F9AE6F6}"/>
              </a:ext>
            </a:extLst>
          </p:cNvPr>
          <p:cNvSpPr txBox="1"/>
          <p:nvPr/>
        </p:nvSpPr>
        <p:spPr>
          <a:xfrm>
            <a:off x="299156" y="1690757"/>
            <a:ext cx="9307688" cy="646331"/>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Note how the array length is 5. [0] is firstName, [1] is lastName, [2] is age, [3] is profession and [4] is the friendArr. This array contains a total of five </a:t>
            </a:r>
            <a:r>
              <a:rPr lang="en-GB" b="1" dirty="0">
                <a:latin typeface="Calibri" panose="020F0502020204030204" pitchFamily="34" charset="0"/>
                <a:cs typeface="Calibri" panose="020F0502020204030204" pitchFamily="34" charset="0"/>
              </a:rPr>
              <a:t>values with the fifth value being an array.</a:t>
            </a:r>
            <a:endParaRPr lang="en-GB" b="1" dirty="0">
              <a:effectLst/>
              <a:latin typeface="Calibri" panose="020F0502020204030204" pitchFamily="34" charset="0"/>
              <a:cs typeface="Calibri" panose="020F0502020204030204" pitchFamily="34" charset="0"/>
            </a:endParaRPr>
          </a:p>
        </p:txBody>
      </p:sp>
      <p:sp>
        <p:nvSpPr>
          <p:cNvPr id="8" name="TextBox 7">
            <a:extLst>
              <a:ext uri="{FF2B5EF4-FFF2-40B4-BE49-F238E27FC236}">
                <a16:creationId xmlns:a16="http://schemas.microsoft.com/office/drawing/2014/main" id="{4429E26E-C7C4-46EA-8862-2BA68C9CB378}"/>
              </a:ext>
            </a:extLst>
          </p:cNvPr>
          <p:cNvSpPr txBox="1"/>
          <p:nvPr/>
        </p:nvSpPr>
        <p:spPr>
          <a:xfrm>
            <a:off x="378178" y="2433149"/>
            <a:ext cx="6451600" cy="4278094"/>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calcAge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yearArr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1990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1967</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2002</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2010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2018</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calcAge</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yearArr</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age1</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calcAge</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yearArr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age2</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calcAge</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yearArr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age3</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calcAge</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yearArr</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yearArr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age1</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age2</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age3</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agesArr</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calcAge</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yearArr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calcAge</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yearArr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yearArr</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yearArr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agesArr</a:t>
            </a:r>
            <a:r>
              <a:rPr lang="en-GB" sz="1600" b="1" dirty="0">
                <a:solidFill>
                  <a:srgbClr val="D4D4D4"/>
                </a:solidFill>
                <a:effectLst/>
                <a:latin typeface="Consolas" panose="020B0609020204030204" pitchFamily="49" charset="0"/>
              </a:rPr>
              <a:t>);</a:t>
            </a:r>
          </a:p>
        </p:txBody>
      </p:sp>
      <p:sp>
        <p:nvSpPr>
          <p:cNvPr id="9" name="TextBox 8">
            <a:extLst>
              <a:ext uri="{FF2B5EF4-FFF2-40B4-BE49-F238E27FC236}">
                <a16:creationId xmlns:a16="http://schemas.microsoft.com/office/drawing/2014/main" id="{93E873A5-8E8D-4315-A63D-A6A5A081C50C}"/>
              </a:ext>
            </a:extLst>
          </p:cNvPr>
          <p:cNvSpPr txBox="1"/>
          <p:nvPr/>
        </p:nvSpPr>
        <p:spPr>
          <a:xfrm>
            <a:off x="6161617" y="3671918"/>
            <a:ext cx="3657600" cy="1631216"/>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If I try and run an array through a function I get a NaN error, Not a number.</a:t>
            </a:r>
          </a:p>
          <a:p>
            <a:pPr>
              <a:spcBef>
                <a:spcPts val="600"/>
              </a:spcBef>
              <a:spcAft>
                <a:spcPts val="600"/>
              </a:spcAft>
            </a:pPr>
            <a:r>
              <a:rPr lang="en-GB" b="1" dirty="0">
                <a:latin typeface="Calibri" panose="020F0502020204030204" pitchFamily="34" charset="0"/>
                <a:cs typeface="Calibri" panose="020F0502020204030204" pitchFamily="34" charset="0"/>
              </a:rPr>
              <a:t>But I can run individual values from the array through the function.</a:t>
            </a:r>
          </a:p>
        </p:txBody>
      </p:sp>
      <p:sp>
        <p:nvSpPr>
          <p:cNvPr id="10" name="TextBox 9">
            <a:extLst>
              <a:ext uri="{FF2B5EF4-FFF2-40B4-BE49-F238E27FC236}">
                <a16:creationId xmlns:a16="http://schemas.microsoft.com/office/drawing/2014/main" id="{919C54F0-116A-4E3B-A5B0-3D7F76FF92CE}"/>
              </a:ext>
            </a:extLst>
          </p:cNvPr>
          <p:cNvSpPr txBox="1"/>
          <p:nvPr/>
        </p:nvSpPr>
        <p:spPr>
          <a:xfrm>
            <a:off x="6161617" y="5655118"/>
            <a:ext cx="3657600" cy="923330"/>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I can create an array based on values created from a function by calling that function from within the array.</a:t>
            </a:r>
            <a:endParaRPr lang="en-GB" b="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56281432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E061CED-BBB4-450C-ADD4-363EE4698E6D}"/>
              </a:ext>
            </a:extLst>
          </p:cNvPr>
          <p:cNvSpPr txBox="1"/>
          <p:nvPr/>
        </p:nvSpPr>
        <p:spPr>
          <a:xfrm>
            <a:off x="190589" y="36294"/>
            <a:ext cx="8366388" cy="584775"/>
          </a:xfrm>
          <a:prstGeom prst="rect">
            <a:avLst/>
          </a:prstGeom>
          <a:noFill/>
        </p:spPr>
        <p:txBody>
          <a:bodyPr wrap="square">
            <a:spAutoFit/>
          </a:bodyPr>
          <a:lstStyle/>
          <a:p>
            <a:r>
              <a:rPr lang="en-GB" sz="3200" b="0" i="0" dirty="0">
                <a:solidFill>
                  <a:srgbClr val="1C1D1F"/>
                </a:solidFill>
                <a:effectLst/>
              </a:rPr>
              <a:t>Basic Array Operations (Methods)</a:t>
            </a:r>
            <a:endParaRPr lang="en-GB" sz="3200" dirty="0"/>
          </a:p>
        </p:txBody>
      </p:sp>
      <p:sp>
        <p:nvSpPr>
          <p:cNvPr id="4" name="TextBox 3">
            <a:extLst>
              <a:ext uri="{FF2B5EF4-FFF2-40B4-BE49-F238E27FC236}">
                <a16:creationId xmlns:a16="http://schemas.microsoft.com/office/drawing/2014/main" id="{5C3B87A3-1CBE-495C-A0DF-7C001C119F79}"/>
              </a:ext>
            </a:extLst>
          </p:cNvPr>
          <p:cNvSpPr txBox="1"/>
          <p:nvPr/>
        </p:nvSpPr>
        <p:spPr>
          <a:xfrm>
            <a:off x="190588" y="658123"/>
            <a:ext cx="5950567" cy="6217087"/>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Push adds an element onto the end of the array</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'Michael'</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push</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'Jay'</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b="1" dirty="0">
                <a:effectLst/>
                <a:latin typeface="Calibri" panose="020F0502020204030204" pitchFamily="34" charset="0"/>
                <a:cs typeface="Calibri" panose="020F0502020204030204" pitchFamily="34" charset="0"/>
              </a:rPr>
              <a:t>Push is also a function which returns array length by default so we can put this in a variable.</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'Michael'</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newLength</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push</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'Jay'</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newLength</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b="1" dirty="0">
                <a:latin typeface="Calibri" panose="020F0502020204030204" pitchFamily="34" charset="0"/>
                <a:cs typeface="Calibri" panose="020F0502020204030204" pitchFamily="34" charset="0"/>
              </a:rPr>
              <a:t>U</a:t>
            </a:r>
            <a:r>
              <a:rPr lang="en-GB" b="1" dirty="0">
                <a:effectLst/>
                <a:latin typeface="Calibri" panose="020F0502020204030204" pitchFamily="34" charset="0"/>
                <a:cs typeface="Calibri" panose="020F0502020204030204" pitchFamily="34" charset="0"/>
              </a:rPr>
              <a:t>nshift method adds elements to the beginning of the array</a:t>
            </a:r>
          </a:p>
          <a:p>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unshift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'John'</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b="1" dirty="0">
                <a:effectLst/>
                <a:latin typeface="Calibri" panose="020F0502020204030204" pitchFamily="34" charset="0"/>
                <a:cs typeface="Calibri" panose="020F0502020204030204" pitchFamily="34" charset="0"/>
              </a:rPr>
              <a:t>Pop will remove the LAST element of the array</a:t>
            </a:r>
          </a:p>
          <a:p>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pop</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p>
          <a:p>
            <a:r>
              <a:rPr lang="en-GB" b="1" dirty="0">
                <a:effectLst/>
                <a:latin typeface="Calibri" panose="020F0502020204030204" pitchFamily="34" charset="0"/>
                <a:cs typeface="Calibri" panose="020F0502020204030204" pitchFamily="34" charset="0"/>
              </a:rPr>
              <a:t>It does not return the length of the array but returns what was popped</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popped</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pop</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popped</a:t>
            </a:r>
            <a:r>
              <a:rPr lang="en-GB" sz="1600" b="1" dirty="0">
                <a:solidFill>
                  <a:srgbClr val="D4D4D4"/>
                </a:solidFill>
                <a:effectLst/>
                <a:latin typeface="Consolas" panose="020B0609020204030204" pitchFamily="49" charset="0"/>
              </a:rPr>
              <a:t>);</a:t>
            </a:r>
          </a:p>
        </p:txBody>
      </p:sp>
      <p:pic>
        <p:nvPicPr>
          <p:cNvPr id="6" name="Picture 5">
            <a:extLst>
              <a:ext uri="{FF2B5EF4-FFF2-40B4-BE49-F238E27FC236}">
                <a16:creationId xmlns:a16="http://schemas.microsoft.com/office/drawing/2014/main" id="{93B3432E-E332-4AE1-A6DD-10ACE80E08CB}"/>
              </a:ext>
            </a:extLst>
          </p:cNvPr>
          <p:cNvPicPr>
            <a:picLocks noChangeAspect="1"/>
          </p:cNvPicPr>
          <p:nvPr/>
        </p:nvPicPr>
        <p:blipFill>
          <a:blip r:embed="rId2"/>
          <a:stretch>
            <a:fillRect/>
          </a:stretch>
        </p:blipFill>
        <p:spPr>
          <a:xfrm>
            <a:off x="6051617" y="772339"/>
            <a:ext cx="3663794" cy="584775"/>
          </a:xfrm>
          <a:prstGeom prst="rect">
            <a:avLst/>
          </a:prstGeom>
        </p:spPr>
      </p:pic>
      <p:pic>
        <p:nvPicPr>
          <p:cNvPr id="8" name="Picture 7">
            <a:extLst>
              <a:ext uri="{FF2B5EF4-FFF2-40B4-BE49-F238E27FC236}">
                <a16:creationId xmlns:a16="http://schemas.microsoft.com/office/drawing/2014/main" id="{2E0A9295-82CB-4124-BC53-84B681F55A53}"/>
              </a:ext>
            </a:extLst>
          </p:cNvPr>
          <p:cNvPicPr>
            <a:picLocks noChangeAspect="1"/>
          </p:cNvPicPr>
          <p:nvPr/>
        </p:nvPicPr>
        <p:blipFill>
          <a:blip r:embed="rId3"/>
          <a:stretch>
            <a:fillRect/>
          </a:stretch>
        </p:blipFill>
        <p:spPr>
          <a:xfrm>
            <a:off x="6258198" y="1851378"/>
            <a:ext cx="3457214" cy="1616360"/>
          </a:xfrm>
          <a:prstGeom prst="rect">
            <a:avLst/>
          </a:prstGeom>
        </p:spPr>
      </p:pic>
      <p:pic>
        <p:nvPicPr>
          <p:cNvPr id="10" name="Picture 9">
            <a:extLst>
              <a:ext uri="{FF2B5EF4-FFF2-40B4-BE49-F238E27FC236}">
                <a16:creationId xmlns:a16="http://schemas.microsoft.com/office/drawing/2014/main" id="{B48EFFD4-0F28-4EAB-8500-A528CBEEA8A4}"/>
              </a:ext>
            </a:extLst>
          </p:cNvPr>
          <p:cNvPicPr>
            <a:picLocks noChangeAspect="1"/>
          </p:cNvPicPr>
          <p:nvPr/>
        </p:nvPicPr>
        <p:blipFill>
          <a:blip r:embed="rId4"/>
          <a:stretch>
            <a:fillRect/>
          </a:stretch>
        </p:blipFill>
        <p:spPr>
          <a:xfrm>
            <a:off x="6258197" y="3564951"/>
            <a:ext cx="3593936" cy="1317096"/>
          </a:xfrm>
          <a:prstGeom prst="rect">
            <a:avLst/>
          </a:prstGeom>
        </p:spPr>
      </p:pic>
      <p:pic>
        <p:nvPicPr>
          <p:cNvPr id="12" name="Picture 11">
            <a:extLst>
              <a:ext uri="{FF2B5EF4-FFF2-40B4-BE49-F238E27FC236}">
                <a16:creationId xmlns:a16="http://schemas.microsoft.com/office/drawing/2014/main" id="{1A96D577-15DB-49B9-8326-6C174580FE79}"/>
              </a:ext>
            </a:extLst>
          </p:cNvPr>
          <p:cNvPicPr>
            <a:picLocks noChangeAspect="1"/>
          </p:cNvPicPr>
          <p:nvPr/>
        </p:nvPicPr>
        <p:blipFill>
          <a:blip r:embed="rId5"/>
          <a:stretch>
            <a:fillRect/>
          </a:stretch>
        </p:blipFill>
        <p:spPr>
          <a:xfrm>
            <a:off x="6141155" y="5554133"/>
            <a:ext cx="3260724" cy="746563"/>
          </a:xfrm>
          <a:prstGeom prst="rect">
            <a:avLst/>
          </a:prstGeom>
        </p:spPr>
      </p:pic>
    </p:spTree>
    <p:extLst>
      <p:ext uri="{BB962C8B-B14F-4D97-AF65-F5344CB8AC3E}">
        <p14:creationId xmlns:p14="http://schemas.microsoft.com/office/powerpoint/2010/main" val="167816219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04A24BE-7A17-4CE3-B37B-FCDEFFC72280}"/>
              </a:ext>
            </a:extLst>
          </p:cNvPr>
          <p:cNvSpPr txBox="1"/>
          <p:nvPr/>
        </p:nvSpPr>
        <p:spPr>
          <a:xfrm>
            <a:off x="214489" y="355516"/>
            <a:ext cx="7095066" cy="603242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SHIFT Removes First element from the array</a:t>
            </a:r>
          </a:p>
          <a:p>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shift</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p>
          <a:p>
            <a:r>
              <a:rPr lang="en-GB" b="1" dirty="0">
                <a:effectLst/>
                <a:latin typeface="Calibri" panose="020F0502020204030204" pitchFamily="34" charset="0"/>
                <a:cs typeface="Calibri" panose="020F0502020204030204" pitchFamily="34" charset="0"/>
              </a:rPr>
              <a:t>It does not return the length of the array but returns what was shifted</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shifted</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shift</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shifted</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b="1" dirty="0">
                <a:effectLst/>
                <a:latin typeface="Calibri" panose="020F0502020204030204" pitchFamily="34" charset="0"/>
                <a:cs typeface="Calibri" panose="020F0502020204030204" pitchFamily="34" charset="0"/>
              </a:rPr>
              <a:t>Find index of an element in array (The position starting from zero)</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indexOf</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a:t>
            </a:r>
          </a:p>
          <a:p>
            <a:r>
              <a:rPr lang="en-GB" b="1" dirty="0">
                <a:effectLst/>
                <a:latin typeface="Calibri" panose="020F0502020204030204" pitchFamily="34" charset="0"/>
                <a:cs typeface="Calibri" panose="020F0502020204030204" pitchFamily="34" charset="0"/>
              </a:rPr>
              <a:t>If we try and look for an element which is not in the array we will get -1 as a result.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indexOf</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'Micahel’</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b="1" dirty="0">
                <a:effectLst/>
                <a:latin typeface="Calibri" panose="020F0502020204030204" pitchFamily="34" charset="0"/>
                <a:cs typeface="Calibri" panose="020F0502020204030204" pitchFamily="34" charset="0"/>
              </a:rPr>
              <a:t>Modern Es6 method for indexOf is includes which returns a Boolean if element is in array</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includes</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includes</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'Micahel'</a:t>
            </a:r>
            <a:r>
              <a:rPr lang="en-GB" sz="1600" b="1" dirty="0">
                <a:solidFill>
                  <a:srgbClr val="D4D4D4"/>
                </a:solidFill>
                <a:effectLst/>
                <a:latin typeface="Consolas" panose="020B0609020204030204" pitchFamily="49" charset="0"/>
              </a:rPr>
              <a:t>));</a:t>
            </a:r>
          </a:p>
          <a:p>
            <a:r>
              <a:rPr lang="en-GB" b="1" dirty="0">
                <a:effectLst/>
                <a:latin typeface="Calibri" panose="020F0502020204030204" pitchFamily="34" charset="0"/>
                <a:cs typeface="Calibri" panose="020F0502020204030204" pitchFamily="34" charset="0"/>
              </a:rPr>
              <a:t>Includes uses strict mode so does not do type coercion</a:t>
            </a:r>
          </a:p>
          <a:p>
            <a:r>
              <a:rPr lang="en-GB" b="1" dirty="0">
                <a:latin typeface="Calibri" panose="020F0502020204030204" pitchFamily="34" charset="0"/>
                <a:cs typeface="Calibri" panose="020F0502020204030204" pitchFamily="34" charset="0"/>
              </a:rPr>
              <a:t>I</a:t>
            </a:r>
            <a:r>
              <a:rPr lang="en-GB" b="1" dirty="0">
                <a:effectLst/>
                <a:latin typeface="Calibri" panose="020F0502020204030204" pitchFamily="34" charset="0"/>
                <a:cs typeface="Calibri" panose="020F0502020204030204" pitchFamily="34" charset="0"/>
              </a:rPr>
              <a:t>f I add 23 as a number then try and find it as a string</a:t>
            </a:r>
          </a:p>
          <a:p>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push</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includes</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includes</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p:txBody>
      </p:sp>
      <p:pic>
        <p:nvPicPr>
          <p:cNvPr id="5" name="Picture 4">
            <a:extLst>
              <a:ext uri="{FF2B5EF4-FFF2-40B4-BE49-F238E27FC236}">
                <a16:creationId xmlns:a16="http://schemas.microsoft.com/office/drawing/2014/main" id="{3C85C9FC-77AF-49D8-A5FE-A3BBE924D5C4}"/>
              </a:ext>
            </a:extLst>
          </p:cNvPr>
          <p:cNvPicPr>
            <a:picLocks noChangeAspect="1"/>
          </p:cNvPicPr>
          <p:nvPr/>
        </p:nvPicPr>
        <p:blipFill>
          <a:blip r:embed="rId2"/>
          <a:stretch>
            <a:fillRect/>
          </a:stretch>
        </p:blipFill>
        <p:spPr>
          <a:xfrm>
            <a:off x="7309555" y="575733"/>
            <a:ext cx="2483975" cy="878945"/>
          </a:xfrm>
          <a:prstGeom prst="rect">
            <a:avLst/>
          </a:prstGeom>
        </p:spPr>
      </p:pic>
      <p:pic>
        <p:nvPicPr>
          <p:cNvPr id="7" name="Picture 6">
            <a:extLst>
              <a:ext uri="{FF2B5EF4-FFF2-40B4-BE49-F238E27FC236}">
                <a16:creationId xmlns:a16="http://schemas.microsoft.com/office/drawing/2014/main" id="{EFAA7180-3AE4-4E81-8471-CF0FE58E8B80}"/>
              </a:ext>
            </a:extLst>
          </p:cNvPr>
          <p:cNvPicPr>
            <a:picLocks noChangeAspect="1"/>
          </p:cNvPicPr>
          <p:nvPr/>
        </p:nvPicPr>
        <p:blipFill>
          <a:blip r:embed="rId3"/>
          <a:stretch>
            <a:fillRect/>
          </a:stretch>
        </p:blipFill>
        <p:spPr>
          <a:xfrm>
            <a:off x="8259056" y="2759604"/>
            <a:ext cx="907521" cy="865311"/>
          </a:xfrm>
          <a:prstGeom prst="rect">
            <a:avLst/>
          </a:prstGeom>
        </p:spPr>
      </p:pic>
      <p:pic>
        <p:nvPicPr>
          <p:cNvPr id="9" name="Picture 8">
            <a:extLst>
              <a:ext uri="{FF2B5EF4-FFF2-40B4-BE49-F238E27FC236}">
                <a16:creationId xmlns:a16="http://schemas.microsoft.com/office/drawing/2014/main" id="{047597A2-84ED-40CE-B67C-BD08DDD8B13B}"/>
              </a:ext>
            </a:extLst>
          </p:cNvPr>
          <p:cNvPicPr>
            <a:picLocks noChangeAspect="1"/>
          </p:cNvPicPr>
          <p:nvPr/>
        </p:nvPicPr>
        <p:blipFill>
          <a:blip r:embed="rId4"/>
          <a:stretch>
            <a:fillRect/>
          </a:stretch>
        </p:blipFill>
        <p:spPr>
          <a:xfrm>
            <a:off x="7845214" y="4605867"/>
            <a:ext cx="993985" cy="1863723"/>
          </a:xfrm>
          <a:prstGeom prst="rect">
            <a:avLst/>
          </a:prstGeom>
        </p:spPr>
      </p:pic>
    </p:spTree>
    <p:extLst>
      <p:ext uri="{BB962C8B-B14F-4D97-AF65-F5344CB8AC3E}">
        <p14:creationId xmlns:p14="http://schemas.microsoft.com/office/powerpoint/2010/main" val="416147047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22A51E1-CCE2-4FCF-9C27-E541FCD8B47C}"/>
              </a:ext>
            </a:extLst>
          </p:cNvPr>
          <p:cNvSpPr txBox="1"/>
          <p:nvPr/>
        </p:nvSpPr>
        <p:spPr>
          <a:xfrm>
            <a:off x="372533" y="253917"/>
            <a:ext cx="6620933" cy="1600438"/>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We can use includes to write conditionals</a:t>
            </a:r>
          </a:p>
          <a:p>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includes</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'you have a friend called Peter'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'Peter is not your friend'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pic>
        <p:nvPicPr>
          <p:cNvPr id="5" name="Picture 4">
            <a:extLst>
              <a:ext uri="{FF2B5EF4-FFF2-40B4-BE49-F238E27FC236}">
                <a16:creationId xmlns:a16="http://schemas.microsoft.com/office/drawing/2014/main" id="{543BCB94-1372-415A-8220-F0F4D82E3F18}"/>
              </a:ext>
            </a:extLst>
          </p:cNvPr>
          <p:cNvPicPr>
            <a:picLocks noChangeAspect="1"/>
          </p:cNvPicPr>
          <p:nvPr/>
        </p:nvPicPr>
        <p:blipFill>
          <a:blip r:embed="rId2"/>
          <a:stretch>
            <a:fillRect/>
          </a:stretch>
        </p:blipFill>
        <p:spPr>
          <a:xfrm>
            <a:off x="6536267" y="847018"/>
            <a:ext cx="2997200" cy="496679"/>
          </a:xfrm>
          <a:prstGeom prst="rect">
            <a:avLst/>
          </a:prstGeom>
        </p:spPr>
      </p:pic>
    </p:spTree>
    <p:extLst>
      <p:ext uri="{BB962C8B-B14F-4D97-AF65-F5344CB8AC3E}">
        <p14:creationId xmlns:p14="http://schemas.microsoft.com/office/powerpoint/2010/main" val="28784623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28228-D186-4618-858A-68B8A54453AB}"/>
              </a:ext>
            </a:extLst>
          </p:cNvPr>
          <p:cNvSpPr txBox="1">
            <a:spLocks/>
          </p:cNvSpPr>
          <p:nvPr/>
        </p:nvSpPr>
        <p:spPr>
          <a:xfrm>
            <a:off x="742950" y="2484186"/>
            <a:ext cx="8420100" cy="240390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6600" b="1" dirty="0"/>
              <a:t>JAVASCRIPT FUNDAMENTALS PART 1</a:t>
            </a:r>
          </a:p>
        </p:txBody>
      </p:sp>
    </p:spTree>
    <p:extLst>
      <p:ext uri="{BB962C8B-B14F-4D97-AF65-F5344CB8AC3E}">
        <p14:creationId xmlns:p14="http://schemas.microsoft.com/office/powerpoint/2010/main" val="231302921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FCE156E-5EDA-444F-9B0F-0B0FF255C71C}"/>
              </a:ext>
            </a:extLst>
          </p:cNvPr>
          <p:cNvSpPr txBox="1"/>
          <p:nvPr/>
        </p:nvSpPr>
        <p:spPr>
          <a:xfrm>
            <a:off x="143933" y="584775"/>
            <a:ext cx="9618133" cy="6186309"/>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H</a:t>
            </a:r>
            <a:r>
              <a:rPr lang="en-GB" b="1" dirty="0">
                <a:effectLst/>
                <a:latin typeface="Calibri" panose="020F0502020204030204" pitchFamily="34" charset="0"/>
                <a:cs typeface="Calibri" panose="020F0502020204030204" pitchFamily="34" charset="0"/>
              </a:rPr>
              <a:t>ere we have a person array with elements in it</a:t>
            </a:r>
            <a:r>
              <a:rPr lang="en-GB" b="1" dirty="0">
                <a:latin typeface="Calibri" panose="020F0502020204030204" pitchFamily="34" charset="0"/>
                <a:cs typeface="Calibri" panose="020F0502020204030204" pitchFamily="34" charset="0"/>
              </a:rPr>
              <a:t>, b</a:t>
            </a:r>
            <a:r>
              <a:rPr lang="en-GB" b="1" dirty="0">
                <a:effectLst/>
                <a:latin typeface="Calibri" panose="020F0502020204030204" pitchFamily="34" charset="0"/>
                <a:cs typeface="Calibri" panose="020F0502020204030204" pitchFamily="34" charset="0"/>
              </a:rPr>
              <a:t>ut we can only reference those elements by calling their position (starting from zero).</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personArr</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'Schmedtmann'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'teacher'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'Michael'</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personArr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b="1" dirty="0">
                <a:effectLst/>
                <a:latin typeface="Calibri" panose="020F0502020204030204" pitchFamily="34" charset="0"/>
                <a:cs typeface="Calibri" panose="020F0502020204030204" pitchFamily="34" charset="0"/>
              </a:rPr>
              <a:t>But we can assign a name to each element in the object array using curly braces to make key value pairs.</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lastName: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'Schmedtmann'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job:</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'teacher'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friends: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'Michael'</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b="1" dirty="0">
                <a:effectLst/>
                <a:latin typeface="Calibri" panose="020F0502020204030204" pitchFamily="34" charset="0"/>
                <a:cs typeface="Calibri" panose="020F0502020204030204" pitchFamily="34" charset="0"/>
              </a:rPr>
              <a:t>The object of PersonObj has 5 properties - firstName, lastName etc... Using curly braces to write an object is called the object literal. Note ho</a:t>
            </a:r>
            <a:r>
              <a:rPr lang="en-GB" b="1" dirty="0">
                <a:latin typeface="Calibri" panose="020F0502020204030204" pitchFamily="34" charset="0"/>
                <a:cs typeface="Calibri" panose="020F0502020204030204" pitchFamily="34" charset="0"/>
              </a:rPr>
              <a:t>w the object is ordered alphabetically in the console.</a:t>
            </a:r>
            <a:endParaRPr lang="en-GB" b="1" dirty="0">
              <a:effectLst/>
              <a:latin typeface="Calibri" panose="020F0502020204030204" pitchFamily="34" charset="0"/>
              <a:cs typeface="Calibri" panose="020F0502020204030204" pitchFamily="34" charset="0"/>
            </a:endParaRPr>
          </a:p>
        </p:txBody>
      </p:sp>
      <p:pic>
        <p:nvPicPr>
          <p:cNvPr id="10" name="Picture 9">
            <a:extLst>
              <a:ext uri="{FF2B5EF4-FFF2-40B4-BE49-F238E27FC236}">
                <a16:creationId xmlns:a16="http://schemas.microsoft.com/office/drawing/2014/main" id="{B6312790-E7CA-4D71-AF6C-6492639AA676}"/>
              </a:ext>
            </a:extLst>
          </p:cNvPr>
          <p:cNvPicPr>
            <a:picLocks noChangeAspect="1"/>
          </p:cNvPicPr>
          <p:nvPr/>
        </p:nvPicPr>
        <p:blipFill>
          <a:blip r:embed="rId2"/>
          <a:stretch>
            <a:fillRect/>
          </a:stretch>
        </p:blipFill>
        <p:spPr>
          <a:xfrm>
            <a:off x="5076689" y="4012073"/>
            <a:ext cx="4685377" cy="1576810"/>
          </a:xfrm>
          <a:prstGeom prst="rect">
            <a:avLst/>
          </a:prstGeom>
        </p:spPr>
      </p:pic>
      <p:sp>
        <p:nvSpPr>
          <p:cNvPr id="2" name="TextBox 1">
            <a:extLst>
              <a:ext uri="{FF2B5EF4-FFF2-40B4-BE49-F238E27FC236}">
                <a16:creationId xmlns:a16="http://schemas.microsoft.com/office/drawing/2014/main" id="{8789E0C7-5382-4110-AAD0-C5A0B339346C}"/>
              </a:ext>
            </a:extLst>
          </p:cNvPr>
          <p:cNvSpPr txBox="1"/>
          <p:nvPr/>
        </p:nvSpPr>
        <p:spPr>
          <a:xfrm>
            <a:off x="143933" y="23150"/>
            <a:ext cx="4121767" cy="584775"/>
          </a:xfrm>
          <a:prstGeom prst="rect">
            <a:avLst/>
          </a:prstGeom>
          <a:noFill/>
        </p:spPr>
        <p:txBody>
          <a:bodyPr wrap="square">
            <a:spAutoFit/>
          </a:bodyPr>
          <a:lstStyle/>
          <a:p>
            <a:r>
              <a:rPr lang="en-GB" sz="3200" b="0" i="0" dirty="0">
                <a:solidFill>
                  <a:srgbClr val="1C1D1F"/>
                </a:solidFill>
                <a:effectLst/>
              </a:rPr>
              <a:t>Introduction to Objects</a:t>
            </a:r>
            <a:endParaRPr lang="en-GB" sz="3200" dirty="0"/>
          </a:p>
        </p:txBody>
      </p:sp>
      <p:pic>
        <p:nvPicPr>
          <p:cNvPr id="6" name="Picture 5">
            <a:extLst>
              <a:ext uri="{FF2B5EF4-FFF2-40B4-BE49-F238E27FC236}">
                <a16:creationId xmlns:a16="http://schemas.microsoft.com/office/drawing/2014/main" id="{D2E1720F-0953-40F2-98D4-21D1FFBED4CA}"/>
              </a:ext>
            </a:extLst>
          </p:cNvPr>
          <p:cNvPicPr>
            <a:picLocks noChangeAspect="1"/>
          </p:cNvPicPr>
          <p:nvPr/>
        </p:nvPicPr>
        <p:blipFill>
          <a:blip r:embed="rId3"/>
          <a:stretch>
            <a:fillRect/>
          </a:stretch>
        </p:blipFill>
        <p:spPr>
          <a:xfrm>
            <a:off x="4454806" y="1269117"/>
            <a:ext cx="5210072" cy="1812750"/>
          </a:xfrm>
          <a:prstGeom prst="rect">
            <a:avLst/>
          </a:prstGeom>
        </p:spPr>
      </p:pic>
      <p:cxnSp>
        <p:nvCxnSpPr>
          <p:cNvPr id="8" name="Straight Connector 7">
            <a:extLst>
              <a:ext uri="{FF2B5EF4-FFF2-40B4-BE49-F238E27FC236}">
                <a16:creationId xmlns:a16="http://schemas.microsoft.com/office/drawing/2014/main" id="{AD7DF06D-9BD0-4581-9D90-08AA4F3E8572}"/>
              </a:ext>
            </a:extLst>
          </p:cNvPr>
          <p:cNvCxnSpPr/>
          <p:nvPr/>
        </p:nvCxnSpPr>
        <p:spPr>
          <a:xfrm>
            <a:off x="5813492" y="3093442"/>
            <a:ext cx="756355" cy="0"/>
          </a:xfrm>
          <a:prstGeom prst="line">
            <a:avLst/>
          </a:prstGeom>
          <a:ln w="349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8B3F0A05-6067-4A92-BEC0-AAF9F6D4DAD4}"/>
              </a:ext>
            </a:extLst>
          </p:cNvPr>
          <p:cNvCxnSpPr/>
          <p:nvPr/>
        </p:nvCxnSpPr>
        <p:spPr>
          <a:xfrm>
            <a:off x="6191669" y="5605388"/>
            <a:ext cx="756355" cy="0"/>
          </a:xfrm>
          <a:prstGeom prst="line">
            <a:avLst/>
          </a:prstGeom>
          <a:ln w="34925">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6965383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5E86FD2-1F40-423D-BC99-1D6F7701F30B}"/>
              </a:ext>
            </a:extLst>
          </p:cNvPr>
          <p:cNvSpPr txBox="1"/>
          <p:nvPr/>
        </p:nvSpPr>
        <p:spPr>
          <a:xfrm>
            <a:off x="178657" y="115748"/>
            <a:ext cx="4121767" cy="584775"/>
          </a:xfrm>
          <a:prstGeom prst="rect">
            <a:avLst/>
          </a:prstGeom>
          <a:noFill/>
        </p:spPr>
        <p:txBody>
          <a:bodyPr wrap="square">
            <a:spAutoFit/>
          </a:bodyPr>
          <a:lstStyle/>
          <a:p>
            <a:r>
              <a:rPr lang="en-GB" sz="3200" b="0" i="0" dirty="0">
                <a:solidFill>
                  <a:srgbClr val="1C1D1F"/>
                </a:solidFill>
                <a:effectLst/>
              </a:rPr>
              <a:t>Dot vs Bracket notation</a:t>
            </a:r>
            <a:endParaRPr lang="en-GB" sz="3200" dirty="0"/>
          </a:p>
        </p:txBody>
      </p:sp>
      <p:sp>
        <p:nvSpPr>
          <p:cNvPr id="4" name="TextBox 3">
            <a:extLst>
              <a:ext uri="{FF2B5EF4-FFF2-40B4-BE49-F238E27FC236}">
                <a16:creationId xmlns:a16="http://schemas.microsoft.com/office/drawing/2014/main" id="{CFFF05D0-1381-4517-AB70-51D157E324AE}"/>
              </a:ext>
            </a:extLst>
          </p:cNvPr>
          <p:cNvSpPr txBox="1"/>
          <p:nvPr/>
        </p:nvSpPr>
        <p:spPr>
          <a:xfrm>
            <a:off x="178657" y="812511"/>
            <a:ext cx="9548686" cy="5447645"/>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Retrieving a value by property name from an object using dot notation</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b="1" dirty="0">
                <a:effectLst/>
                <a:latin typeface="Calibri" panose="020F0502020204030204" pitchFamily="34" charset="0"/>
                <a:cs typeface="Calibri" panose="020F0502020204030204" pitchFamily="34" charset="0"/>
              </a:rPr>
              <a:t>Retrieving a value by property name from an object using brackets</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'lastname'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b="1" dirty="0">
                <a:effectLst/>
                <a:latin typeface="Calibri" panose="020F0502020204030204" pitchFamily="34" charset="0"/>
                <a:cs typeface="Calibri" panose="020F0502020204030204" pitchFamily="34" charset="0"/>
              </a:rPr>
              <a:t>Using square brackets we can concatenate</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nameKey</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'first'</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nameKey</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'last'</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nameKey</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b="1" dirty="0">
                <a:effectLst/>
                <a:latin typeface="Calibri" panose="020F0502020204030204" pitchFamily="34" charset="0"/>
                <a:cs typeface="Calibri" panose="020F0502020204030204" pitchFamily="34" charset="0"/>
              </a:rPr>
              <a:t>But using dot notation to compute using concatenation does not work</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'last'</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nameKey</a:t>
            </a:r>
            <a:r>
              <a:rPr lang="en-GB" sz="1600" b="1" dirty="0">
                <a:solidFill>
                  <a:srgbClr val="D4D4D4"/>
                </a:solidFill>
                <a:effectLst/>
                <a:latin typeface="Consolas" panose="020B0609020204030204" pitchFamily="49" charset="0"/>
              </a:rPr>
              <a:t>);</a:t>
            </a:r>
          </a:p>
          <a:p>
            <a:r>
              <a:rPr lang="en-GB" sz="1600" b="1" dirty="0">
                <a:solidFill>
                  <a:srgbClr val="FF0000"/>
                </a:solidFill>
                <a:effectLst/>
                <a:latin typeface="Consolas" panose="020B0609020204030204" pitchFamily="49" charset="0"/>
              </a:rPr>
              <a:t>Uncaught SyntaxError: Unexpected string</a:t>
            </a:r>
          </a:p>
          <a:p>
            <a:endParaRPr lang="en-GB" sz="1600" b="1" dirty="0">
              <a:solidFill>
                <a:srgbClr val="FF0000"/>
              </a:solidFill>
              <a:latin typeface="Consolas" panose="020B0609020204030204" pitchFamily="49" charset="0"/>
            </a:endParaRPr>
          </a:p>
          <a:p>
            <a:endParaRPr lang="en-GB" sz="1600" b="1" dirty="0">
              <a:solidFill>
                <a:srgbClr val="FF0000"/>
              </a:solidFill>
              <a:effectLst/>
              <a:latin typeface="Consolas" panose="020B0609020204030204" pitchFamily="49" charset="0"/>
            </a:endParaRPr>
          </a:p>
          <a:p>
            <a:r>
              <a:rPr lang="en-GB" b="1" dirty="0">
                <a:effectLst/>
                <a:latin typeface="Calibri" panose="020F0502020204030204" pitchFamily="34" charset="0"/>
                <a:cs typeface="Calibri" panose="020F0502020204030204" pitchFamily="34" charset="0"/>
              </a:rPr>
              <a:t>We can use the function prompt to define a variable of what property we want to find.</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tellMe</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prompt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'What do you want to know about personObj? Choose between firstName, LastName, age, job and friends’</a:t>
            </a:r>
            <a:r>
              <a:rPr lang="en-GB" sz="1600" b="1" dirty="0">
                <a:solidFill>
                  <a:srgbClr val="D4D4D4"/>
                </a:solidFill>
                <a:effectLst/>
                <a:latin typeface="Consolas" panose="020B0609020204030204" pitchFamily="49" charset="0"/>
              </a:rPr>
              <a:t>);</a:t>
            </a:r>
          </a:p>
          <a:p>
            <a:r>
              <a:rPr lang="en-GB" b="1" dirty="0">
                <a:effectLst/>
                <a:latin typeface="Calibri" panose="020F0502020204030204" pitchFamily="34" charset="0"/>
                <a:cs typeface="Calibri" panose="020F0502020204030204" pitchFamily="34" charset="0"/>
              </a:rPr>
              <a:t>Then use the bracket notation to output the contents of the object property.</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tellMe</a:t>
            </a:r>
            <a:r>
              <a:rPr lang="en-GB" sz="1600" b="1" dirty="0">
                <a:solidFill>
                  <a:srgbClr val="D4D4D4"/>
                </a:solidFill>
                <a:effectLst/>
                <a:latin typeface="Consolas" panose="020B0609020204030204" pitchFamily="49" charset="0"/>
              </a:rPr>
              <a:t>]);</a:t>
            </a:r>
          </a:p>
        </p:txBody>
      </p:sp>
      <p:pic>
        <p:nvPicPr>
          <p:cNvPr id="6" name="Picture 5">
            <a:extLst>
              <a:ext uri="{FF2B5EF4-FFF2-40B4-BE49-F238E27FC236}">
                <a16:creationId xmlns:a16="http://schemas.microsoft.com/office/drawing/2014/main" id="{FD7A3EDB-91F4-4599-A3AD-2A6986E4D29A}"/>
              </a:ext>
            </a:extLst>
          </p:cNvPr>
          <p:cNvPicPr>
            <a:picLocks noChangeAspect="1"/>
          </p:cNvPicPr>
          <p:nvPr/>
        </p:nvPicPr>
        <p:blipFill>
          <a:blip r:embed="rId2"/>
          <a:stretch>
            <a:fillRect/>
          </a:stretch>
        </p:blipFill>
        <p:spPr>
          <a:xfrm>
            <a:off x="7022506" y="1342666"/>
            <a:ext cx="2375473" cy="843626"/>
          </a:xfrm>
          <a:prstGeom prst="rect">
            <a:avLst/>
          </a:prstGeom>
        </p:spPr>
      </p:pic>
      <p:pic>
        <p:nvPicPr>
          <p:cNvPr id="7" name="Picture 6">
            <a:extLst>
              <a:ext uri="{FF2B5EF4-FFF2-40B4-BE49-F238E27FC236}">
                <a16:creationId xmlns:a16="http://schemas.microsoft.com/office/drawing/2014/main" id="{EC323441-954D-491A-9447-363285A4A117}"/>
              </a:ext>
            </a:extLst>
          </p:cNvPr>
          <p:cNvPicPr>
            <a:picLocks noChangeAspect="1"/>
          </p:cNvPicPr>
          <p:nvPr/>
        </p:nvPicPr>
        <p:blipFill>
          <a:blip r:embed="rId2"/>
          <a:stretch>
            <a:fillRect/>
          </a:stretch>
        </p:blipFill>
        <p:spPr>
          <a:xfrm>
            <a:off x="7022506" y="2686282"/>
            <a:ext cx="2375473" cy="843626"/>
          </a:xfrm>
          <a:prstGeom prst="rect">
            <a:avLst/>
          </a:prstGeom>
        </p:spPr>
      </p:pic>
    </p:spTree>
    <p:extLst>
      <p:ext uri="{BB962C8B-B14F-4D97-AF65-F5344CB8AC3E}">
        <p14:creationId xmlns:p14="http://schemas.microsoft.com/office/powerpoint/2010/main" val="26942013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9CB2F3A-D0AB-426C-A4F3-DC5703F2481C}"/>
              </a:ext>
            </a:extLst>
          </p:cNvPr>
          <p:cNvSpPr txBox="1"/>
          <p:nvPr/>
        </p:nvSpPr>
        <p:spPr>
          <a:xfrm>
            <a:off x="218954" y="197065"/>
            <a:ext cx="9468091" cy="4339650"/>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B</a:t>
            </a:r>
            <a:r>
              <a:rPr lang="en-GB" b="1" dirty="0">
                <a:effectLst/>
                <a:latin typeface="Calibri" panose="020F0502020204030204" pitchFamily="34" charset="0"/>
                <a:cs typeface="Calibri" panose="020F0502020204030204" pitchFamily="34" charset="0"/>
              </a:rPr>
              <a:t>ut what if the user enters a falsy value that is not a property?</a:t>
            </a:r>
          </a:p>
          <a:p>
            <a:endParaRPr lang="en-GB" sz="1600" b="1" dirty="0">
              <a:solidFill>
                <a:srgbClr val="569CD6"/>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tellMe</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prompt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'What do you want to know about personObj? Choose between firstName, LastName, age, job and friends'</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tellMe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tellMe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'Wrong Request! Choose between firstName, LastName, age, job and friends'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b="1" dirty="0">
                <a:effectLst/>
                <a:latin typeface="Calibri" panose="020F0502020204030204" pitchFamily="34" charset="0"/>
                <a:cs typeface="Calibri" panose="020F0502020204030204" pitchFamily="34" charset="0"/>
              </a:rPr>
              <a:t>We can add new properties to the object using the dot notation or the bracket notation.</a:t>
            </a:r>
          </a:p>
          <a:p>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location</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'Portugal'</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'twitter'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'@jonasschmedtmann'</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p:txBody>
      </p:sp>
      <p:pic>
        <p:nvPicPr>
          <p:cNvPr id="5" name="Picture 4">
            <a:extLst>
              <a:ext uri="{FF2B5EF4-FFF2-40B4-BE49-F238E27FC236}">
                <a16:creationId xmlns:a16="http://schemas.microsoft.com/office/drawing/2014/main" id="{34E49F6F-5348-49D5-833F-5E2F1DEDB534}"/>
              </a:ext>
            </a:extLst>
          </p:cNvPr>
          <p:cNvPicPr>
            <a:picLocks noChangeAspect="1"/>
          </p:cNvPicPr>
          <p:nvPr/>
        </p:nvPicPr>
        <p:blipFill>
          <a:blip r:embed="rId2"/>
          <a:stretch>
            <a:fillRect/>
          </a:stretch>
        </p:blipFill>
        <p:spPr>
          <a:xfrm>
            <a:off x="3061171" y="4271841"/>
            <a:ext cx="6273329" cy="2024787"/>
          </a:xfrm>
          <a:prstGeom prst="rect">
            <a:avLst/>
          </a:prstGeom>
        </p:spPr>
      </p:pic>
    </p:spTree>
    <p:extLst>
      <p:ext uri="{BB962C8B-B14F-4D97-AF65-F5344CB8AC3E}">
        <p14:creationId xmlns:p14="http://schemas.microsoft.com/office/powerpoint/2010/main" val="291609119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5BA7411-A9F3-4645-BAF2-CFF406D344E9}"/>
              </a:ext>
            </a:extLst>
          </p:cNvPr>
          <p:cNvSpPr txBox="1"/>
          <p:nvPr/>
        </p:nvSpPr>
        <p:spPr>
          <a:xfrm>
            <a:off x="166868" y="226959"/>
            <a:ext cx="9572263" cy="510909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Challenge: Compute string ‘Jonas has 3 friends and his best friend is called michael’ using arrays.</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lastName: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'Schmedtmann'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job:</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'teacher'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friends: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'Michael'</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b="1" dirty="0">
                <a:effectLst/>
                <a:latin typeface="Calibri" panose="020F0502020204030204" pitchFamily="34" charset="0"/>
                <a:cs typeface="Calibri" panose="020F0502020204030204" pitchFamily="34" charset="0"/>
              </a:rPr>
              <a:t>Option 1</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FistName</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bestFriend</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friends</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totalFriends</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friends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FistName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Has '</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totalFriends</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friends and his best friend is called '</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bestFriend</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b="1" dirty="0">
                <a:effectLst/>
                <a:latin typeface="Calibri" panose="020F0502020204030204" pitchFamily="34" charset="0"/>
                <a:cs typeface="Calibri" panose="020F0502020204030204" pitchFamily="34" charset="0"/>
              </a:rPr>
              <a:t>Option 2</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firstName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has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friends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friends and his best friend is called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friends</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79C8986B-12CB-4627-BBAC-F7418D461650}"/>
              </a:ext>
            </a:extLst>
          </p:cNvPr>
          <p:cNvSpPr txBox="1"/>
          <p:nvPr/>
        </p:nvSpPr>
        <p:spPr>
          <a:xfrm>
            <a:off x="166868" y="5452651"/>
            <a:ext cx="9726547" cy="923330"/>
          </a:xfrm>
          <a:prstGeom prst="rect">
            <a:avLst/>
          </a:prstGeom>
          <a:noFill/>
        </p:spPr>
        <p:txBody>
          <a:bodyPr wrap="square" rtlCol="0">
            <a:spAutoFit/>
          </a:bodyPr>
          <a:lstStyle/>
          <a:p>
            <a:r>
              <a:rPr lang="en-GB" dirty="0">
                <a:hlinkClick r:id="rId2"/>
              </a:rPr>
              <a:t>https://developer.mozilla.org/en-US/docs/Web/JavaScript/Reference/Operators/Operator_Precedence</a:t>
            </a:r>
            <a:endParaRPr lang="en-GB" dirty="0"/>
          </a:p>
          <a:p>
            <a:endParaRPr lang="en-GB" dirty="0"/>
          </a:p>
        </p:txBody>
      </p:sp>
      <p:sp>
        <p:nvSpPr>
          <p:cNvPr id="6" name="TextBox 5">
            <a:extLst>
              <a:ext uri="{FF2B5EF4-FFF2-40B4-BE49-F238E27FC236}">
                <a16:creationId xmlns:a16="http://schemas.microsoft.com/office/drawing/2014/main" id="{7223F157-6D1E-4194-8044-CA138BDE6CD5}"/>
              </a:ext>
            </a:extLst>
          </p:cNvPr>
          <p:cNvSpPr txBox="1"/>
          <p:nvPr/>
        </p:nvSpPr>
        <p:spPr>
          <a:xfrm>
            <a:off x="166868" y="6052815"/>
            <a:ext cx="9572262"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In the operator precedence ‘member access’ has a high precedence and </a:t>
            </a:r>
            <a:r>
              <a:rPr lang="en-GB" b="1" dirty="0">
                <a:latin typeface="Calibri" panose="020F0502020204030204" pitchFamily="34" charset="0"/>
                <a:cs typeface="Calibri" panose="020F0502020204030204" pitchFamily="34" charset="0"/>
              </a:rPr>
              <a:t>associativity of left to right which is why we are able to go into the friends array of the personObj.</a:t>
            </a:r>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72043569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849E365-FA6E-4585-B778-5ED475762EA5}"/>
              </a:ext>
            </a:extLst>
          </p:cNvPr>
          <p:cNvSpPr txBox="1"/>
          <p:nvPr/>
        </p:nvSpPr>
        <p:spPr>
          <a:xfrm>
            <a:off x="178657" y="115748"/>
            <a:ext cx="4121767" cy="584775"/>
          </a:xfrm>
          <a:prstGeom prst="rect">
            <a:avLst/>
          </a:prstGeom>
          <a:noFill/>
        </p:spPr>
        <p:txBody>
          <a:bodyPr wrap="square">
            <a:spAutoFit/>
          </a:bodyPr>
          <a:lstStyle/>
          <a:p>
            <a:r>
              <a:rPr lang="en-GB" sz="3200" b="0" i="0" dirty="0">
                <a:solidFill>
                  <a:srgbClr val="1C1D1F"/>
                </a:solidFill>
                <a:effectLst/>
              </a:rPr>
              <a:t>Object Methods</a:t>
            </a:r>
          </a:p>
        </p:txBody>
      </p:sp>
      <p:sp>
        <p:nvSpPr>
          <p:cNvPr id="4" name="TextBox 3">
            <a:extLst>
              <a:ext uri="{FF2B5EF4-FFF2-40B4-BE49-F238E27FC236}">
                <a16:creationId xmlns:a16="http://schemas.microsoft.com/office/drawing/2014/main" id="{629A81E2-0EE7-40F6-BDCE-AAAEE7631FA2}"/>
              </a:ext>
            </a:extLst>
          </p:cNvPr>
          <p:cNvSpPr txBox="1"/>
          <p:nvPr/>
        </p:nvSpPr>
        <p:spPr>
          <a:xfrm>
            <a:off x="178657" y="839228"/>
            <a:ext cx="9548686" cy="563231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Objects like arrays can hold different types of data, they can even hold arrays. THey can even hold objects inside of objects. Functions are just like another type of property because they hold values.</a:t>
            </a:r>
          </a:p>
          <a:p>
            <a:br>
              <a:rPr lang="en-GB" b="1" dirty="0">
                <a:effectLst/>
                <a:latin typeface="Calibri" panose="020F0502020204030204" pitchFamily="34" charset="0"/>
                <a:cs typeface="Calibri" panose="020F0502020204030204" pitchFamily="34" charset="0"/>
              </a:rPr>
            </a:br>
            <a:r>
              <a:rPr lang="en-GB" b="1" dirty="0">
                <a:effectLst/>
                <a:latin typeface="Calibri" panose="020F0502020204030204" pitchFamily="34" charset="0"/>
                <a:cs typeface="Calibri" panose="020F0502020204030204" pitchFamily="34" charset="0"/>
              </a:rPr>
              <a:t>Any function attached inside an object is called a method. But the function must be an expression.</a:t>
            </a:r>
          </a:p>
          <a:p>
            <a:br>
              <a:rPr lang="en-GB" b="0" dirty="0">
                <a:solidFill>
                  <a:srgbClr val="D4D4D4"/>
                </a:solidFill>
                <a:effectLst/>
                <a:latin typeface="Consolas" panose="020B0609020204030204" pitchFamily="49" charset="0"/>
              </a:rPr>
            </a:br>
            <a:r>
              <a:rPr lang="en-GB" b="0" dirty="0">
                <a:solidFill>
                  <a:srgbClr val="569CD6"/>
                </a:solidFill>
                <a:effectLst/>
                <a:latin typeface="Consolas" panose="020B0609020204030204" pitchFamily="49" charset="0"/>
              </a:rPr>
              <a:t>const</a:t>
            </a:r>
            <a:r>
              <a:rPr lang="en-GB" b="0" dirty="0">
                <a:solidFill>
                  <a:srgbClr val="D4D4D4"/>
                </a:solidFill>
                <a:effectLst/>
                <a:latin typeface="Consolas" panose="020B0609020204030204" pitchFamily="49" charset="0"/>
              </a:rPr>
              <a:t> </a:t>
            </a:r>
            <a:r>
              <a:rPr lang="en-GB" b="0" dirty="0">
                <a:solidFill>
                  <a:srgbClr val="4FC1FF"/>
                </a:solidFill>
                <a:effectLst/>
                <a:latin typeface="Consolas" panose="020B0609020204030204" pitchFamily="49" charset="0"/>
              </a:rPr>
              <a:t>personObj</a:t>
            </a:r>
            <a:r>
              <a:rPr lang="en-GB" b="0" dirty="0">
                <a:solidFill>
                  <a:srgbClr val="D4D4D4"/>
                </a:solidFill>
                <a:effectLst/>
                <a:latin typeface="Consolas" panose="020B0609020204030204" pitchFamily="49" charset="0"/>
              </a:rPr>
              <a:t> = {</a:t>
            </a:r>
          </a:p>
          <a:p>
            <a:r>
              <a:rPr lang="en-GB" b="0" dirty="0">
                <a:solidFill>
                  <a:srgbClr val="D4D4D4"/>
                </a:solidFill>
                <a:effectLst/>
                <a:latin typeface="Consolas" panose="020B0609020204030204" pitchFamily="49" charset="0"/>
              </a:rPr>
              <a:t>    </a:t>
            </a:r>
            <a:r>
              <a:rPr lang="en-GB" b="0" dirty="0">
                <a:solidFill>
                  <a:srgbClr val="9CDCFE"/>
                </a:solidFill>
                <a:effectLst/>
                <a:latin typeface="Consolas" panose="020B0609020204030204" pitchFamily="49" charset="0"/>
              </a:rPr>
              <a:t>firstName:</a:t>
            </a:r>
            <a:r>
              <a:rPr lang="en-GB" b="0" dirty="0">
                <a:solidFill>
                  <a:srgbClr val="D4D4D4"/>
                </a:solidFill>
                <a:effectLst/>
                <a:latin typeface="Consolas" panose="020B0609020204030204" pitchFamily="49" charset="0"/>
              </a:rPr>
              <a:t> </a:t>
            </a:r>
            <a:r>
              <a:rPr lang="en-GB" b="0" dirty="0">
                <a:solidFill>
                  <a:srgbClr val="CE9178"/>
                </a:solidFill>
                <a:effectLst/>
                <a:latin typeface="Consolas" panose="020B0609020204030204" pitchFamily="49" charset="0"/>
              </a:rPr>
              <a:t>'Jonas'</a:t>
            </a:r>
            <a:r>
              <a:rPr lang="en-GB" b="0" dirty="0">
                <a:solidFill>
                  <a:srgbClr val="D4D4D4"/>
                </a:solidFill>
                <a:effectLst/>
                <a:latin typeface="Consolas" panose="020B0609020204030204" pitchFamily="49" charset="0"/>
              </a:rPr>
              <a:t>, </a:t>
            </a:r>
          </a:p>
          <a:p>
            <a:r>
              <a:rPr lang="en-GB" b="0" dirty="0">
                <a:solidFill>
                  <a:srgbClr val="D4D4D4"/>
                </a:solidFill>
                <a:effectLst/>
                <a:latin typeface="Consolas" panose="020B0609020204030204" pitchFamily="49" charset="0"/>
              </a:rPr>
              <a:t>    </a:t>
            </a:r>
            <a:r>
              <a:rPr lang="en-GB" b="0" dirty="0">
                <a:solidFill>
                  <a:srgbClr val="9CDCFE"/>
                </a:solidFill>
                <a:effectLst/>
                <a:latin typeface="Consolas" panose="020B0609020204030204" pitchFamily="49" charset="0"/>
              </a:rPr>
              <a:t>lastName:</a:t>
            </a:r>
            <a:r>
              <a:rPr lang="en-GB" b="0" dirty="0">
                <a:solidFill>
                  <a:srgbClr val="D4D4D4"/>
                </a:solidFill>
                <a:effectLst/>
                <a:latin typeface="Consolas" panose="020B0609020204030204" pitchFamily="49" charset="0"/>
              </a:rPr>
              <a:t> </a:t>
            </a:r>
            <a:r>
              <a:rPr lang="en-GB" b="0" dirty="0">
                <a:solidFill>
                  <a:srgbClr val="CE9178"/>
                </a:solidFill>
                <a:effectLst/>
                <a:latin typeface="Consolas" panose="020B0609020204030204" pitchFamily="49" charset="0"/>
              </a:rPr>
              <a:t>'Schmedtmann'</a:t>
            </a:r>
            <a:r>
              <a:rPr lang="en-GB" b="0" dirty="0">
                <a:solidFill>
                  <a:srgbClr val="D4D4D4"/>
                </a:solidFill>
                <a:effectLst/>
                <a:latin typeface="Consolas" panose="020B0609020204030204" pitchFamily="49" charset="0"/>
              </a:rPr>
              <a:t>, </a:t>
            </a:r>
          </a:p>
          <a:p>
            <a:r>
              <a:rPr lang="en-GB" b="0" dirty="0">
                <a:solidFill>
                  <a:srgbClr val="D4D4D4"/>
                </a:solidFill>
                <a:effectLst/>
                <a:latin typeface="Consolas" panose="020B0609020204030204" pitchFamily="49" charset="0"/>
              </a:rPr>
              <a:t>    </a:t>
            </a:r>
            <a:r>
              <a:rPr lang="en-GB" b="0" dirty="0">
                <a:solidFill>
                  <a:srgbClr val="9CDCFE"/>
                </a:solidFill>
                <a:effectLst/>
                <a:latin typeface="Consolas" panose="020B0609020204030204" pitchFamily="49" charset="0"/>
              </a:rPr>
              <a:t>birthYear:</a:t>
            </a:r>
            <a:r>
              <a:rPr lang="en-GB" b="0" dirty="0">
                <a:solidFill>
                  <a:srgbClr val="D4D4D4"/>
                </a:solidFill>
                <a:effectLst/>
                <a:latin typeface="Consolas" panose="020B0609020204030204" pitchFamily="49" charset="0"/>
              </a:rPr>
              <a:t> </a:t>
            </a:r>
            <a:r>
              <a:rPr lang="en-GB" b="0" dirty="0">
                <a:solidFill>
                  <a:srgbClr val="B5CEA8"/>
                </a:solidFill>
                <a:effectLst/>
                <a:latin typeface="Consolas" panose="020B0609020204030204" pitchFamily="49" charset="0"/>
              </a:rPr>
              <a:t>1991</a:t>
            </a:r>
            <a:r>
              <a:rPr lang="en-GB" b="0" dirty="0">
                <a:solidFill>
                  <a:srgbClr val="D4D4D4"/>
                </a:solidFill>
                <a:effectLst/>
                <a:latin typeface="Consolas" panose="020B0609020204030204" pitchFamily="49" charset="0"/>
              </a:rPr>
              <a:t>,</a:t>
            </a:r>
          </a:p>
          <a:p>
            <a:r>
              <a:rPr lang="en-GB" b="0" dirty="0">
                <a:solidFill>
                  <a:srgbClr val="D4D4D4"/>
                </a:solidFill>
                <a:effectLst/>
                <a:latin typeface="Consolas" panose="020B0609020204030204" pitchFamily="49" charset="0"/>
              </a:rPr>
              <a:t>    </a:t>
            </a:r>
            <a:r>
              <a:rPr lang="en-GB" b="0" dirty="0">
                <a:solidFill>
                  <a:srgbClr val="9CDCFE"/>
                </a:solidFill>
                <a:effectLst/>
                <a:latin typeface="Consolas" panose="020B0609020204030204" pitchFamily="49" charset="0"/>
              </a:rPr>
              <a:t>job:</a:t>
            </a:r>
            <a:r>
              <a:rPr lang="en-GB" b="0" dirty="0">
                <a:solidFill>
                  <a:srgbClr val="D4D4D4"/>
                </a:solidFill>
                <a:effectLst/>
                <a:latin typeface="Consolas" panose="020B0609020204030204" pitchFamily="49" charset="0"/>
              </a:rPr>
              <a:t> </a:t>
            </a:r>
            <a:r>
              <a:rPr lang="en-GB" b="0" dirty="0">
                <a:solidFill>
                  <a:srgbClr val="CE9178"/>
                </a:solidFill>
                <a:effectLst/>
                <a:latin typeface="Consolas" panose="020B0609020204030204" pitchFamily="49" charset="0"/>
              </a:rPr>
              <a:t>'teacher'</a:t>
            </a:r>
            <a:r>
              <a:rPr lang="en-GB" b="0" dirty="0">
                <a:solidFill>
                  <a:srgbClr val="D4D4D4"/>
                </a:solidFill>
                <a:effectLst/>
                <a:latin typeface="Consolas" panose="020B0609020204030204" pitchFamily="49" charset="0"/>
              </a:rPr>
              <a:t>,</a:t>
            </a:r>
          </a:p>
          <a:p>
            <a:r>
              <a:rPr lang="en-GB" b="0" dirty="0">
                <a:solidFill>
                  <a:srgbClr val="D4D4D4"/>
                </a:solidFill>
                <a:effectLst/>
                <a:latin typeface="Consolas" panose="020B0609020204030204" pitchFamily="49" charset="0"/>
              </a:rPr>
              <a:t>    </a:t>
            </a:r>
            <a:r>
              <a:rPr lang="en-GB" b="0" dirty="0">
                <a:solidFill>
                  <a:srgbClr val="9CDCFE"/>
                </a:solidFill>
                <a:effectLst/>
                <a:latin typeface="Consolas" panose="020B0609020204030204" pitchFamily="49" charset="0"/>
              </a:rPr>
              <a:t>friends:</a:t>
            </a:r>
            <a:r>
              <a:rPr lang="en-GB" b="0" dirty="0">
                <a:solidFill>
                  <a:srgbClr val="D4D4D4"/>
                </a:solidFill>
                <a:effectLst/>
                <a:latin typeface="Consolas" panose="020B0609020204030204" pitchFamily="49" charset="0"/>
              </a:rPr>
              <a:t> [</a:t>
            </a:r>
            <a:r>
              <a:rPr lang="en-GB" b="0" dirty="0">
                <a:solidFill>
                  <a:srgbClr val="CE9178"/>
                </a:solidFill>
                <a:effectLst/>
                <a:latin typeface="Consolas" panose="020B0609020204030204" pitchFamily="49" charset="0"/>
              </a:rPr>
              <a:t>'Michael'</a:t>
            </a:r>
            <a:r>
              <a:rPr lang="en-GB" b="0" dirty="0">
                <a:solidFill>
                  <a:srgbClr val="D4D4D4"/>
                </a:solidFill>
                <a:effectLst/>
                <a:latin typeface="Consolas" panose="020B0609020204030204" pitchFamily="49" charset="0"/>
              </a:rPr>
              <a:t>, </a:t>
            </a:r>
            <a:r>
              <a:rPr lang="en-GB" b="0" dirty="0">
                <a:solidFill>
                  <a:srgbClr val="CE9178"/>
                </a:solidFill>
                <a:effectLst/>
                <a:latin typeface="Consolas" panose="020B0609020204030204" pitchFamily="49" charset="0"/>
              </a:rPr>
              <a:t>'Steven'</a:t>
            </a:r>
            <a:r>
              <a:rPr lang="en-GB" b="0" dirty="0">
                <a:solidFill>
                  <a:srgbClr val="D4D4D4"/>
                </a:solidFill>
                <a:effectLst/>
                <a:latin typeface="Consolas" panose="020B0609020204030204" pitchFamily="49" charset="0"/>
              </a:rPr>
              <a:t>, </a:t>
            </a:r>
            <a:r>
              <a:rPr lang="en-GB" b="0" dirty="0">
                <a:solidFill>
                  <a:srgbClr val="CE9178"/>
                </a:solidFill>
                <a:effectLst/>
                <a:latin typeface="Consolas" panose="020B0609020204030204" pitchFamily="49" charset="0"/>
              </a:rPr>
              <a:t>'Peter'</a:t>
            </a:r>
            <a:r>
              <a:rPr lang="en-GB" b="0" dirty="0">
                <a:solidFill>
                  <a:srgbClr val="D4D4D4"/>
                </a:solidFill>
                <a:effectLst/>
                <a:latin typeface="Consolas" panose="020B0609020204030204" pitchFamily="49" charset="0"/>
              </a:rPr>
              <a:t>],</a:t>
            </a:r>
          </a:p>
          <a:p>
            <a:r>
              <a:rPr lang="en-GB" b="0" dirty="0">
                <a:solidFill>
                  <a:srgbClr val="D4D4D4"/>
                </a:solidFill>
                <a:effectLst/>
                <a:latin typeface="Consolas" panose="020B0609020204030204" pitchFamily="49" charset="0"/>
              </a:rPr>
              <a:t>    </a:t>
            </a:r>
            <a:r>
              <a:rPr lang="en-GB" b="0" dirty="0">
                <a:solidFill>
                  <a:srgbClr val="9CDCFE"/>
                </a:solidFill>
                <a:effectLst/>
                <a:latin typeface="Consolas" panose="020B0609020204030204" pitchFamily="49" charset="0"/>
              </a:rPr>
              <a:t>hasDriversLicense:</a:t>
            </a:r>
            <a:r>
              <a:rPr lang="en-GB" b="0" dirty="0">
                <a:solidFill>
                  <a:srgbClr val="D4D4D4"/>
                </a:solidFill>
                <a:effectLst/>
                <a:latin typeface="Consolas" panose="020B0609020204030204" pitchFamily="49" charset="0"/>
              </a:rPr>
              <a:t> </a:t>
            </a:r>
            <a:r>
              <a:rPr lang="en-GB" b="0" dirty="0">
                <a:solidFill>
                  <a:srgbClr val="569CD6"/>
                </a:solidFill>
                <a:effectLst/>
                <a:latin typeface="Consolas" panose="020B0609020204030204" pitchFamily="49" charset="0"/>
              </a:rPr>
              <a:t>true</a:t>
            </a:r>
            <a:r>
              <a:rPr lang="en-GB" b="0" dirty="0">
                <a:solidFill>
                  <a:srgbClr val="D4D4D4"/>
                </a:solidFill>
                <a:effectLst/>
                <a:latin typeface="Consolas" panose="020B0609020204030204" pitchFamily="49" charset="0"/>
              </a:rPr>
              <a:t>,</a:t>
            </a:r>
          </a:p>
          <a:p>
            <a:br>
              <a:rPr lang="en-GB" b="0" dirty="0">
                <a:solidFill>
                  <a:srgbClr val="D4D4D4"/>
                </a:solidFill>
                <a:effectLst/>
                <a:latin typeface="Consolas" panose="020B0609020204030204" pitchFamily="49" charset="0"/>
              </a:rPr>
            </a:br>
            <a:r>
              <a:rPr lang="en-GB" b="0" dirty="0">
                <a:solidFill>
                  <a:srgbClr val="D4D4D4"/>
                </a:solidFill>
                <a:effectLst/>
                <a:latin typeface="Consolas" panose="020B0609020204030204" pitchFamily="49" charset="0"/>
              </a:rPr>
              <a:t>    </a:t>
            </a:r>
            <a:r>
              <a:rPr lang="en-GB" b="0" dirty="0">
                <a:solidFill>
                  <a:srgbClr val="DCDCAA"/>
                </a:solidFill>
                <a:effectLst/>
                <a:latin typeface="Consolas" panose="020B0609020204030204" pitchFamily="49" charset="0"/>
              </a:rPr>
              <a:t>calcAge</a:t>
            </a:r>
            <a:r>
              <a:rPr lang="en-GB" b="0" dirty="0">
                <a:solidFill>
                  <a:srgbClr val="9CDCFE"/>
                </a:solidFill>
                <a:effectLst/>
                <a:latin typeface="Consolas" panose="020B0609020204030204" pitchFamily="49" charset="0"/>
              </a:rPr>
              <a:t>:</a:t>
            </a:r>
            <a:r>
              <a:rPr lang="en-GB" b="0" dirty="0">
                <a:solidFill>
                  <a:srgbClr val="D4D4D4"/>
                </a:solidFill>
                <a:effectLst/>
                <a:latin typeface="Consolas" panose="020B0609020204030204" pitchFamily="49" charset="0"/>
              </a:rPr>
              <a:t> </a:t>
            </a:r>
            <a:r>
              <a:rPr lang="en-GB" b="0" dirty="0">
                <a:solidFill>
                  <a:srgbClr val="569CD6"/>
                </a:solidFill>
                <a:effectLst/>
                <a:latin typeface="Consolas" panose="020B0609020204030204" pitchFamily="49" charset="0"/>
              </a:rPr>
              <a:t>function</a:t>
            </a:r>
            <a:r>
              <a:rPr lang="en-GB" b="0" dirty="0">
                <a:solidFill>
                  <a:srgbClr val="D4D4D4"/>
                </a:solidFill>
                <a:effectLst/>
                <a:latin typeface="Consolas" panose="020B0609020204030204" pitchFamily="49" charset="0"/>
              </a:rPr>
              <a:t>(</a:t>
            </a:r>
            <a:r>
              <a:rPr lang="en-GB" b="0" dirty="0">
                <a:solidFill>
                  <a:srgbClr val="9CDCFE"/>
                </a:solidFill>
                <a:effectLst/>
                <a:latin typeface="Consolas" panose="020B0609020204030204" pitchFamily="49" charset="0"/>
              </a:rPr>
              <a:t>birthYear</a:t>
            </a:r>
            <a:r>
              <a:rPr lang="en-GB" b="0" dirty="0">
                <a:solidFill>
                  <a:srgbClr val="D4D4D4"/>
                </a:solidFill>
                <a:effectLst/>
                <a:latin typeface="Consolas" panose="020B0609020204030204" pitchFamily="49" charset="0"/>
              </a:rPr>
              <a:t>) {</a:t>
            </a:r>
          </a:p>
          <a:p>
            <a:r>
              <a:rPr lang="en-GB" b="0" dirty="0">
                <a:solidFill>
                  <a:srgbClr val="D4D4D4"/>
                </a:solidFill>
                <a:effectLst/>
                <a:latin typeface="Consolas" panose="020B0609020204030204" pitchFamily="49" charset="0"/>
              </a:rPr>
              <a:t>        </a:t>
            </a:r>
            <a:r>
              <a:rPr lang="en-GB" b="0" dirty="0">
                <a:solidFill>
                  <a:srgbClr val="C586C0"/>
                </a:solidFill>
                <a:effectLst/>
                <a:latin typeface="Consolas" panose="020B0609020204030204" pitchFamily="49" charset="0"/>
              </a:rPr>
              <a:t>return</a:t>
            </a:r>
            <a:r>
              <a:rPr lang="en-GB" b="0" dirty="0">
                <a:solidFill>
                  <a:srgbClr val="D4D4D4"/>
                </a:solidFill>
                <a:effectLst/>
                <a:latin typeface="Consolas" panose="020B0609020204030204" pitchFamily="49" charset="0"/>
              </a:rPr>
              <a:t> </a:t>
            </a:r>
            <a:r>
              <a:rPr lang="en-GB" b="0" dirty="0">
                <a:solidFill>
                  <a:srgbClr val="B5CEA8"/>
                </a:solidFill>
                <a:effectLst/>
                <a:latin typeface="Consolas" panose="020B0609020204030204" pitchFamily="49" charset="0"/>
              </a:rPr>
              <a:t>2037</a:t>
            </a:r>
            <a:r>
              <a:rPr lang="en-GB" b="0" dirty="0">
                <a:solidFill>
                  <a:srgbClr val="D4D4D4"/>
                </a:solidFill>
                <a:effectLst/>
                <a:latin typeface="Consolas" panose="020B0609020204030204" pitchFamily="49" charset="0"/>
              </a:rPr>
              <a:t> - </a:t>
            </a:r>
            <a:r>
              <a:rPr lang="en-GB" b="0" dirty="0">
                <a:solidFill>
                  <a:srgbClr val="9CDCFE"/>
                </a:solidFill>
                <a:effectLst/>
                <a:latin typeface="Consolas" panose="020B0609020204030204" pitchFamily="49" charset="0"/>
              </a:rPr>
              <a:t>birthYear</a:t>
            </a:r>
            <a:r>
              <a:rPr lang="en-GB" b="0" dirty="0">
                <a:solidFill>
                  <a:srgbClr val="D4D4D4"/>
                </a:solidFill>
                <a:effectLst/>
                <a:latin typeface="Consolas" panose="020B0609020204030204" pitchFamily="49" charset="0"/>
              </a:rPr>
              <a:t>;</a:t>
            </a:r>
          </a:p>
          <a:p>
            <a:r>
              <a:rPr lang="en-GB" b="0" dirty="0">
                <a:solidFill>
                  <a:srgbClr val="D4D4D4"/>
                </a:solidFill>
                <a:effectLst/>
                <a:latin typeface="Consolas" panose="020B0609020204030204" pitchFamily="49" charset="0"/>
              </a:rPr>
              <a:t>    }</a:t>
            </a:r>
          </a:p>
          <a:p>
            <a:r>
              <a:rPr lang="en-GB" b="0" dirty="0">
                <a:solidFill>
                  <a:srgbClr val="D4D4D4"/>
                </a:solidFill>
                <a:effectLst/>
                <a:latin typeface="Consolas" panose="020B0609020204030204" pitchFamily="49" charset="0"/>
              </a:rPr>
              <a:t>};</a:t>
            </a:r>
          </a:p>
          <a:p>
            <a:r>
              <a:rPr lang="en-GB" b="1" dirty="0">
                <a:effectLst/>
                <a:latin typeface="Calibri" panose="020F0502020204030204" pitchFamily="34" charset="0"/>
                <a:cs typeface="Calibri" panose="020F0502020204030204" pitchFamily="34" charset="0"/>
              </a:rPr>
              <a:t>We can call the method in the object using dot or bracket notation</a:t>
            </a:r>
          </a:p>
          <a:p>
            <a:r>
              <a:rPr lang="en-GB" b="0" dirty="0">
                <a:solidFill>
                  <a:srgbClr val="9CDCFE"/>
                </a:solidFill>
                <a:effectLst/>
                <a:latin typeface="Consolas" panose="020B0609020204030204" pitchFamily="49" charset="0"/>
              </a:rPr>
              <a:t>console</a:t>
            </a:r>
            <a:r>
              <a:rPr lang="en-GB" b="0" dirty="0">
                <a:solidFill>
                  <a:srgbClr val="D4D4D4"/>
                </a:solidFill>
                <a:effectLst/>
                <a:latin typeface="Consolas" panose="020B0609020204030204" pitchFamily="49" charset="0"/>
              </a:rPr>
              <a:t>.</a:t>
            </a:r>
            <a:r>
              <a:rPr lang="en-GB" b="0" dirty="0">
                <a:solidFill>
                  <a:srgbClr val="DCDCAA"/>
                </a:solidFill>
                <a:effectLst/>
                <a:latin typeface="Consolas" panose="020B0609020204030204" pitchFamily="49" charset="0"/>
              </a:rPr>
              <a:t>log</a:t>
            </a:r>
            <a:r>
              <a:rPr lang="en-GB" b="0" dirty="0">
                <a:solidFill>
                  <a:srgbClr val="D4D4D4"/>
                </a:solidFill>
                <a:effectLst/>
                <a:latin typeface="Consolas" panose="020B0609020204030204" pitchFamily="49" charset="0"/>
              </a:rPr>
              <a:t>(</a:t>
            </a:r>
            <a:r>
              <a:rPr lang="en-GB" b="0" dirty="0">
                <a:solidFill>
                  <a:srgbClr val="4FC1FF"/>
                </a:solidFill>
                <a:effectLst/>
                <a:latin typeface="Consolas" panose="020B0609020204030204" pitchFamily="49" charset="0"/>
              </a:rPr>
              <a:t>personObj</a:t>
            </a:r>
            <a:r>
              <a:rPr lang="en-GB" b="0" dirty="0">
                <a:solidFill>
                  <a:srgbClr val="D4D4D4"/>
                </a:solidFill>
                <a:effectLst/>
                <a:latin typeface="Consolas" panose="020B0609020204030204" pitchFamily="49" charset="0"/>
              </a:rPr>
              <a:t>.</a:t>
            </a:r>
            <a:r>
              <a:rPr lang="en-GB" b="0" dirty="0">
                <a:solidFill>
                  <a:srgbClr val="DCDCAA"/>
                </a:solidFill>
                <a:effectLst/>
                <a:latin typeface="Consolas" panose="020B0609020204030204" pitchFamily="49" charset="0"/>
              </a:rPr>
              <a:t>calcAge</a:t>
            </a:r>
            <a:r>
              <a:rPr lang="en-GB" b="0" dirty="0">
                <a:solidFill>
                  <a:srgbClr val="D4D4D4"/>
                </a:solidFill>
                <a:effectLst/>
                <a:latin typeface="Consolas" panose="020B0609020204030204" pitchFamily="49" charset="0"/>
              </a:rPr>
              <a:t>(</a:t>
            </a:r>
            <a:r>
              <a:rPr lang="en-GB" b="0" dirty="0">
                <a:solidFill>
                  <a:srgbClr val="B5CEA8"/>
                </a:solidFill>
                <a:effectLst/>
                <a:latin typeface="Consolas" panose="020B0609020204030204" pitchFamily="49" charset="0"/>
              </a:rPr>
              <a:t>1991</a:t>
            </a:r>
            <a:r>
              <a:rPr lang="en-GB" b="0" dirty="0">
                <a:solidFill>
                  <a:srgbClr val="D4D4D4"/>
                </a:solidFill>
                <a:effectLst/>
                <a:latin typeface="Consolas" panose="020B0609020204030204" pitchFamily="49" charset="0"/>
              </a:rPr>
              <a:t>));</a:t>
            </a:r>
          </a:p>
          <a:p>
            <a:r>
              <a:rPr lang="en-GB" b="0" dirty="0">
                <a:solidFill>
                  <a:srgbClr val="9CDCFE"/>
                </a:solidFill>
                <a:effectLst/>
                <a:latin typeface="Consolas" panose="020B0609020204030204" pitchFamily="49" charset="0"/>
              </a:rPr>
              <a:t>console</a:t>
            </a:r>
            <a:r>
              <a:rPr lang="en-GB" b="0" dirty="0">
                <a:solidFill>
                  <a:srgbClr val="D4D4D4"/>
                </a:solidFill>
                <a:effectLst/>
                <a:latin typeface="Consolas" panose="020B0609020204030204" pitchFamily="49" charset="0"/>
              </a:rPr>
              <a:t>.</a:t>
            </a:r>
            <a:r>
              <a:rPr lang="en-GB" b="0" dirty="0">
                <a:solidFill>
                  <a:srgbClr val="DCDCAA"/>
                </a:solidFill>
                <a:effectLst/>
                <a:latin typeface="Consolas" panose="020B0609020204030204" pitchFamily="49" charset="0"/>
              </a:rPr>
              <a:t>log</a:t>
            </a:r>
            <a:r>
              <a:rPr lang="en-GB" b="0" dirty="0">
                <a:solidFill>
                  <a:srgbClr val="D4D4D4"/>
                </a:solidFill>
                <a:effectLst/>
                <a:latin typeface="Consolas" panose="020B0609020204030204" pitchFamily="49" charset="0"/>
              </a:rPr>
              <a:t>(</a:t>
            </a:r>
            <a:r>
              <a:rPr lang="en-GB" b="0" dirty="0">
                <a:solidFill>
                  <a:srgbClr val="4FC1FF"/>
                </a:solidFill>
                <a:effectLst/>
                <a:latin typeface="Consolas" panose="020B0609020204030204" pitchFamily="49" charset="0"/>
              </a:rPr>
              <a:t>personObj</a:t>
            </a:r>
            <a:r>
              <a:rPr lang="en-GB" b="0" dirty="0">
                <a:solidFill>
                  <a:srgbClr val="D4D4D4"/>
                </a:solidFill>
                <a:effectLst/>
                <a:latin typeface="Consolas" panose="020B0609020204030204" pitchFamily="49" charset="0"/>
              </a:rPr>
              <a:t>[</a:t>
            </a:r>
            <a:r>
              <a:rPr lang="en-GB" b="0" dirty="0">
                <a:solidFill>
                  <a:srgbClr val="CE9178"/>
                </a:solidFill>
                <a:effectLst/>
                <a:latin typeface="Consolas" panose="020B0609020204030204" pitchFamily="49" charset="0"/>
              </a:rPr>
              <a:t>'calcAge'</a:t>
            </a:r>
            <a:r>
              <a:rPr lang="en-GB" b="0" dirty="0">
                <a:solidFill>
                  <a:srgbClr val="D4D4D4"/>
                </a:solidFill>
                <a:effectLst/>
                <a:latin typeface="Consolas" panose="020B0609020204030204" pitchFamily="49" charset="0"/>
              </a:rPr>
              <a:t>](</a:t>
            </a:r>
            <a:r>
              <a:rPr lang="en-GB" b="0" dirty="0">
                <a:solidFill>
                  <a:srgbClr val="B5CEA8"/>
                </a:solidFill>
                <a:effectLst/>
                <a:latin typeface="Consolas" panose="020B0609020204030204" pitchFamily="49" charset="0"/>
              </a:rPr>
              <a:t>1991</a:t>
            </a:r>
            <a:r>
              <a:rPr lang="en-GB" b="0"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417704584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F237A18-A14C-498D-9AC7-ADB7DBD7A494}"/>
              </a:ext>
            </a:extLst>
          </p:cNvPr>
          <p:cNvSpPr txBox="1"/>
          <p:nvPr/>
        </p:nvSpPr>
        <p:spPr>
          <a:xfrm>
            <a:off x="264289" y="118026"/>
            <a:ext cx="9537539" cy="4616648"/>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But we are inputting the birthYear when it is already in the object.</a:t>
            </a:r>
          </a:p>
          <a:p>
            <a:br>
              <a:rPr lang="en-GB" sz="1600" b="0"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lastName: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'Schmedtmann'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job:</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'teacher'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friends: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'Michael'</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hasDriversLicense:</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true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calcAge</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endParaRPr lang="en-GB" b="1" dirty="0">
              <a:latin typeface="Calibri" panose="020F0502020204030204" pitchFamily="34" charset="0"/>
              <a:cs typeface="Calibri" panose="020F0502020204030204" pitchFamily="34" charset="0"/>
            </a:endParaRPr>
          </a:p>
          <a:p>
            <a:r>
              <a:rPr lang="en-GB" b="1" dirty="0">
                <a:effectLst/>
                <a:latin typeface="Calibri" panose="020F0502020204030204" pitchFamily="34" charset="0"/>
                <a:cs typeface="Calibri" panose="020F0502020204030204" pitchFamily="34" charset="0"/>
              </a:rPr>
              <a:t>We can call the method in the object using dot notation</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calcAge</a:t>
            </a:r>
            <a:r>
              <a:rPr lang="en-GB" sz="1600" b="1" dirty="0">
                <a:solidFill>
                  <a:srgbClr val="D4D4D4"/>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56DF76D0-BCC9-4AE5-A214-753E4A0658C1}"/>
              </a:ext>
            </a:extLst>
          </p:cNvPr>
          <p:cNvSpPr txBox="1"/>
          <p:nvPr/>
        </p:nvSpPr>
        <p:spPr>
          <a:xfrm>
            <a:off x="6551270" y="1582340"/>
            <a:ext cx="3090441" cy="3693319"/>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The THIS keyword refers to this object so by using it we are saying console.log this object or birthyear from this object.</a:t>
            </a:r>
          </a:p>
          <a:p>
            <a:endParaRPr lang="en-GB" b="1" dirty="0">
              <a:effectLst/>
              <a:latin typeface="Calibri" panose="020F0502020204030204" pitchFamily="34" charset="0"/>
              <a:cs typeface="Calibri" panose="020F0502020204030204" pitchFamily="34" charset="0"/>
            </a:endParaRPr>
          </a:p>
          <a:p>
            <a:r>
              <a:rPr lang="en-GB" b="1" dirty="0">
                <a:latin typeface="Calibri" panose="020F0502020204030204" pitchFamily="34" charset="0"/>
                <a:cs typeface="Calibri" panose="020F0502020204030204" pitchFamily="34" charset="0"/>
              </a:rPr>
              <a:t>Instead of the this keyword we could use personObj but what if we latter rename the object to something like personObj2? Well it would not work anymore so always use this keyword!</a:t>
            </a:r>
            <a:endParaRPr lang="en-GB" b="1" dirty="0">
              <a:effectLst/>
              <a:latin typeface="Calibri" panose="020F0502020204030204" pitchFamily="34" charset="0"/>
              <a:cs typeface="Calibri" panose="020F0502020204030204" pitchFamily="34" charset="0"/>
            </a:endParaRPr>
          </a:p>
        </p:txBody>
      </p:sp>
      <p:cxnSp>
        <p:nvCxnSpPr>
          <p:cNvPr id="7" name="Straight Arrow Connector 6">
            <a:extLst>
              <a:ext uri="{FF2B5EF4-FFF2-40B4-BE49-F238E27FC236}">
                <a16:creationId xmlns:a16="http://schemas.microsoft.com/office/drawing/2014/main" id="{83DBCC40-E301-44D8-A346-FB02F424D89A}"/>
              </a:ext>
            </a:extLst>
          </p:cNvPr>
          <p:cNvCxnSpPr>
            <a:cxnSpLocks/>
          </p:cNvCxnSpPr>
          <p:nvPr/>
        </p:nvCxnSpPr>
        <p:spPr>
          <a:xfrm flipH="1" flipV="1">
            <a:off x="3125165" y="3428999"/>
            <a:ext cx="3426105" cy="610566"/>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1840079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7301004-999A-4799-B760-3BA6B6E2431A}"/>
              </a:ext>
            </a:extLst>
          </p:cNvPr>
          <p:cNvSpPr txBox="1"/>
          <p:nvPr/>
        </p:nvSpPr>
        <p:spPr>
          <a:xfrm>
            <a:off x="253678" y="228123"/>
            <a:ext cx="9398643" cy="6401753"/>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But what if we need to call the age more than once in our code?</a:t>
            </a:r>
          </a:p>
          <a:p>
            <a:r>
              <a:rPr lang="en-GB" b="1" dirty="0">
                <a:effectLst/>
                <a:latin typeface="Calibri" panose="020F0502020204030204" pitchFamily="34" charset="0"/>
                <a:cs typeface="Calibri" panose="020F0502020204030204" pitchFamily="34" charset="0"/>
              </a:rPr>
              <a:t>We would be running the method within the object multiple times which could slow down our code if the method is doing complex calculations.</a:t>
            </a:r>
          </a:p>
          <a:p>
            <a:r>
              <a:rPr lang="en-GB" b="1" dirty="0">
                <a:effectLst/>
                <a:latin typeface="Calibri" panose="020F0502020204030204" pitchFamily="34" charset="0"/>
                <a:cs typeface="Calibri" panose="020F0502020204030204" pitchFamily="34" charset="0"/>
              </a:rPr>
              <a:t>Better to calculate the age once and store it as a new property so that it only gets calculated once.</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lastName: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'Schmedtmann'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job:</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'teacher'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friends: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'Michael'</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hasDriversLicense:</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true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calcAge</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4EC9B0"/>
                </a:solidFill>
                <a:effectLst/>
                <a:latin typeface="Consolas" panose="020B0609020204030204" pitchFamily="49" charset="0"/>
              </a:rPr>
              <a:t>calcAge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93154877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C0BDC47-98A3-4392-9812-E00DE9B897D7}"/>
              </a:ext>
            </a:extLst>
          </p:cNvPr>
          <p:cNvSpPr txBox="1"/>
          <p:nvPr/>
        </p:nvSpPr>
        <p:spPr>
          <a:xfrm>
            <a:off x="172655" y="205396"/>
            <a:ext cx="9560689" cy="655564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Challenge:  "Jonas is a 46 year old teacher and he has a drivers License OR has no drivers License"</a:t>
            </a:r>
          </a:p>
          <a:p>
            <a:br>
              <a:rPr lang="en-GB" b="0"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lastName: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'Schmedtmann'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job:</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'teacher'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friends: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'Michael'</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hasDriversLicense:</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false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calcAge</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getSummary</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firstName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is a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4EC9B0"/>
                </a:solidFill>
                <a:effectLst/>
                <a:latin typeface="Consolas" panose="020B0609020204030204" pitchFamily="49" charset="0"/>
              </a:rPr>
              <a:t>calcAge</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year old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job</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and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hasDriversLicense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"has a drivers license."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"doesn't have a drivers license."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4EC9B0"/>
                </a:solidFill>
                <a:effectLst/>
                <a:latin typeface="Consolas" panose="020B0609020204030204" pitchFamily="49" charset="0"/>
              </a:rPr>
              <a:t>calcAge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getSummary</a:t>
            </a:r>
            <a:r>
              <a:rPr lang="en-GB" sz="1600" b="1"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149661992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365AF8D-A5AD-47C1-82A5-CA935086284D}"/>
              </a:ext>
            </a:extLst>
          </p:cNvPr>
          <p:cNvSpPr txBox="1"/>
          <p:nvPr/>
        </p:nvSpPr>
        <p:spPr>
          <a:xfrm>
            <a:off x="178657" y="115748"/>
            <a:ext cx="4121767" cy="584775"/>
          </a:xfrm>
          <a:prstGeom prst="rect">
            <a:avLst/>
          </a:prstGeom>
          <a:noFill/>
        </p:spPr>
        <p:txBody>
          <a:bodyPr wrap="square">
            <a:spAutoFit/>
          </a:bodyPr>
          <a:lstStyle/>
          <a:p>
            <a:r>
              <a:rPr lang="en-GB" sz="3200" b="0" i="0" dirty="0">
                <a:solidFill>
                  <a:srgbClr val="1C1D1F"/>
                </a:solidFill>
                <a:effectLst/>
              </a:rPr>
              <a:t>Iteration – For loop</a:t>
            </a:r>
          </a:p>
        </p:txBody>
      </p:sp>
      <p:sp>
        <p:nvSpPr>
          <p:cNvPr id="3" name="TextBox 2">
            <a:extLst>
              <a:ext uri="{FF2B5EF4-FFF2-40B4-BE49-F238E27FC236}">
                <a16:creationId xmlns:a16="http://schemas.microsoft.com/office/drawing/2014/main" id="{91CF3021-D492-4A26-BC2F-FFEF894A4D91}"/>
              </a:ext>
            </a:extLst>
          </p:cNvPr>
          <p:cNvSpPr txBox="1"/>
          <p:nvPr/>
        </p:nvSpPr>
        <p:spPr>
          <a:xfrm>
            <a:off x="178657" y="806367"/>
            <a:ext cx="6789302"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Loops are fundamental to coding. They are used for when we have to repeat something multiple times.</a:t>
            </a:r>
          </a:p>
        </p:txBody>
      </p:sp>
      <p:sp>
        <p:nvSpPr>
          <p:cNvPr id="5" name="TextBox 4">
            <a:extLst>
              <a:ext uri="{FF2B5EF4-FFF2-40B4-BE49-F238E27FC236}">
                <a16:creationId xmlns:a16="http://schemas.microsoft.com/office/drawing/2014/main" id="{4D7FB81D-DE07-4A58-A3A4-E7C34018DAE0}"/>
              </a:ext>
            </a:extLst>
          </p:cNvPr>
          <p:cNvSpPr txBox="1"/>
          <p:nvPr/>
        </p:nvSpPr>
        <p:spPr>
          <a:xfrm>
            <a:off x="178657" y="1570966"/>
            <a:ext cx="7252289" cy="4985980"/>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For loop has three components:</a:t>
            </a:r>
          </a:p>
          <a:p>
            <a:r>
              <a:rPr lang="en-GB" b="1" dirty="0">
                <a:latin typeface="Calibri" panose="020F0502020204030204" pitchFamily="34" charset="0"/>
                <a:cs typeface="Calibri" panose="020F0502020204030204" pitchFamily="34" charset="0"/>
              </a:rPr>
              <a:t>1</a:t>
            </a:r>
            <a:r>
              <a:rPr lang="en-GB" b="1" dirty="0">
                <a:effectLst/>
                <a:latin typeface="Calibri" panose="020F0502020204030204" pitchFamily="34" charset="0"/>
                <a:cs typeface="Calibri" panose="020F0502020204030204" pitchFamily="34" charset="0"/>
              </a:rPr>
              <a:t>. define variable and set initial value</a:t>
            </a:r>
          </a:p>
          <a:p>
            <a:r>
              <a:rPr lang="en-GB" b="1" dirty="0">
                <a:effectLst/>
                <a:latin typeface="Calibri" panose="020F0502020204030204" pitchFamily="34" charset="0"/>
                <a:cs typeface="Calibri" panose="020F0502020204030204" pitchFamily="34" charset="0"/>
              </a:rPr>
              <a:t>				2. for loop keeps running while condition is true</a:t>
            </a:r>
          </a:p>
          <a:p>
            <a:r>
              <a:rPr lang="en-GB" b="1" dirty="0">
                <a:effectLst/>
                <a:latin typeface="Calibri" panose="020F0502020204030204" pitchFamily="34" charset="0"/>
                <a:cs typeface="Calibri" panose="020F0502020204030204" pitchFamily="34" charset="0"/>
              </a:rPr>
              <a:t>							3. Increment counter</a:t>
            </a:r>
          </a:p>
          <a:p>
            <a:endParaRPr lang="en-GB" b="1" dirty="0">
              <a:latin typeface="Calibri" panose="020F0502020204030204" pitchFamily="34" charset="0"/>
              <a:cs typeface="Calibri" panose="020F0502020204030204" pitchFamily="34" charset="0"/>
            </a:endParaRPr>
          </a:p>
          <a:p>
            <a:endParaRPr lang="en-GB" b="1" dirty="0">
              <a:effectLst/>
              <a:latin typeface="Calibri" panose="020F0502020204030204" pitchFamily="34" charset="0"/>
              <a:cs typeface="Calibri" panose="020F0502020204030204" pitchFamily="34" charset="0"/>
            </a:endParaRPr>
          </a:p>
          <a:p>
            <a:endParaRPr lang="en-GB" b="1" dirty="0">
              <a:effectLst/>
              <a:latin typeface="Calibri" panose="020F0502020204030204" pitchFamily="34" charset="0"/>
              <a:cs typeface="Calibri" panose="020F0502020204030204" pitchFamily="34" charset="0"/>
            </a:endParaRPr>
          </a:p>
          <a:p>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&lt;= </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`lifting weights repetition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rep</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&lt;= </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`swimming repetition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rep</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&lt;= </a:t>
            </a:r>
            <a:r>
              <a:rPr lang="en-GB" sz="1600" b="1" dirty="0">
                <a:solidFill>
                  <a:srgbClr val="B5CEA8"/>
                </a:solidFill>
                <a:effectLst/>
                <a:latin typeface="Consolas" panose="020B0609020204030204" pitchFamily="49" charset="0"/>
              </a:rPr>
              <a:t>15</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`walking repetition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rep</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endParaRPr lang="en-GB" sz="1600" b="1" dirty="0">
              <a:solidFill>
                <a:srgbClr val="D4D4D4"/>
              </a:solidFill>
              <a:effectLst/>
              <a:latin typeface="Consolas" panose="020B0609020204030204" pitchFamily="49" charset="0"/>
            </a:endParaRPr>
          </a:p>
        </p:txBody>
      </p:sp>
      <p:cxnSp>
        <p:nvCxnSpPr>
          <p:cNvPr id="7" name="Straight Arrow Connector 6">
            <a:extLst>
              <a:ext uri="{FF2B5EF4-FFF2-40B4-BE49-F238E27FC236}">
                <a16:creationId xmlns:a16="http://schemas.microsoft.com/office/drawing/2014/main" id="{3E216324-5F3F-4D91-ADF4-F48BE51BE4BA}"/>
              </a:ext>
            </a:extLst>
          </p:cNvPr>
          <p:cNvCxnSpPr>
            <a:cxnSpLocks/>
          </p:cNvCxnSpPr>
          <p:nvPr/>
        </p:nvCxnSpPr>
        <p:spPr>
          <a:xfrm>
            <a:off x="1331089" y="2187615"/>
            <a:ext cx="0" cy="1357132"/>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B2BD1C54-49EC-4112-A472-EE007FD969CD}"/>
              </a:ext>
            </a:extLst>
          </p:cNvPr>
          <p:cNvCxnSpPr>
            <a:cxnSpLocks/>
          </p:cNvCxnSpPr>
          <p:nvPr/>
        </p:nvCxnSpPr>
        <p:spPr>
          <a:xfrm>
            <a:off x="2675681" y="2453833"/>
            <a:ext cx="0" cy="1090914"/>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FD4E8598-EACA-4756-BC2D-1C4F622941CA}"/>
              </a:ext>
            </a:extLst>
          </p:cNvPr>
          <p:cNvCxnSpPr>
            <a:cxnSpLocks/>
          </p:cNvCxnSpPr>
          <p:nvPr/>
        </p:nvCxnSpPr>
        <p:spPr>
          <a:xfrm>
            <a:off x="3804801" y="2720053"/>
            <a:ext cx="0" cy="824694"/>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9" name="Picture 18">
            <a:extLst>
              <a:ext uri="{FF2B5EF4-FFF2-40B4-BE49-F238E27FC236}">
                <a16:creationId xmlns:a16="http://schemas.microsoft.com/office/drawing/2014/main" id="{2CC7DDB8-B24E-4143-BC33-92B0B2B6EBBF}"/>
              </a:ext>
            </a:extLst>
          </p:cNvPr>
          <p:cNvPicPr>
            <a:picLocks noChangeAspect="1"/>
          </p:cNvPicPr>
          <p:nvPr/>
        </p:nvPicPr>
        <p:blipFill>
          <a:blip r:embed="rId2"/>
          <a:stretch>
            <a:fillRect/>
          </a:stretch>
        </p:blipFill>
        <p:spPr>
          <a:xfrm>
            <a:off x="7197096" y="416987"/>
            <a:ext cx="2346977" cy="6139959"/>
          </a:xfrm>
          <a:prstGeom prst="rect">
            <a:avLst/>
          </a:prstGeom>
        </p:spPr>
      </p:pic>
    </p:spTree>
    <p:extLst>
      <p:ext uri="{BB962C8B-B14F-4D97-AF65-F5344CB8AC3E}">
        <p14:creationId xmlns:p14="http://schemas.microsoft.com/office/powerpoint/2010/main" val="387016157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9B42428-8BB0-4983-801F-12DDB3ED4A01}"/>
              </a:ext>
            </a:extLst>
          </p:cNvPr>
          <p:cNvSpPr txBox="1"/>
          <p:nvPr/>
        </p:nvSpPr>
        <p:spPr>
          <a:xfrm>
            <a:off x="178657" y="115748"/>
            <a:ext cx="7796300" cy="584775"/>
          </a:xfrm>
          <a:prstGeom prst="rect">
            <a:avLst/>
          </a:prstGeom>
          <a:noFill/>
        </p:spPr>
        <p:txBody>
          <a:bodyPr wrap="square">
            <a:spAutoFit/>
          </a:bodyPr>
          <a:lstStyle/>
          <a:p>
            <a:r>
              <a:rPr lang="en-GB" sz="3200" b="0" i="0" dirty="0">
                <a:solidFill>
                  <a:srgbClr val="1C1D1F"/>
                </a:solidFill>
                <a:effectLst/>
              </a:rPr>
              <a:t>Looping arrays, breaking and Continuing</a:t>
            </a:r>
          </a:p>
        </p:txBody>
      </p:sp>
      <p:sp>
        <p:nvSpPr>
          <p:cNvPr id="4" name="TextBox 3">
            <a:extLst>
              <a:ext uri="{FF2B5EF4-FFF2-40B4-BE49-F238E27FC236}">
                <a16:creationId xmlns:a16="http://schemas.microsoft.com/office/drawing/2014/main" id="{4CC2B032-B1C6-4AAC-A6E9-34B0142C15F3}"/>
              </a:ext>
            </a:extLst>
          </p:cNvPr>
          <p:cNvSpPr txBox="1"/>
          <p:nvPr/>
        </p:nvSpPr>
        <p:spPr>
          <a:xfrm>
            <a:off x="178657" y="889843"/>
            <a:ext cx="9497778" cy="4770537"/>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We have an array with five elements in it.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'Schmedtmann'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'teacher'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'Michael'</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b="0" dirty="0">
                <a:solidFill>
                  <a:srgbClr val="D4D4D4"/>
                </a:solidFill>
                <a:effectLst/>
                <a:latin typeface="Consolas" panose="020B0609020204030204" pitchFamily="49" charset="0"/>
              </a:rPr>
            </a:br>
            <a:r>
              <a:rPr lang="en-GB" b="1" dirty="0">
                <a:effectLst/>
                <a:latin typeface="Calibri" panose="020F0502020204030204" pitchFamily="34" charset="0"/>
                <a:cs typeface="Calibri" panose="020F0502020204030204" pitchFamily="34" charset="0"/>
              </a:rPr>
              <a:t>We want to loop through all the elements one by one.</a:t>
            </a:r>
          </a:p>
          <a:p>
            <a:r>
              <a:rPr lang="en-GB" b="1" dirty="0">
                <a:effectLst/>
                <a:latin typeface="Calibri" panose="020F0502020204030204" pitchFamily="34" charset="0"/>
                <a:cs typeface="Calibri" panose="020F0502020204030204" pitchFamily="34" charset="0"/>
              </a:rPr>
              <a:t>1. We start the array at 0 because that is the first element in the array</a:t>
            </a:r>
          </a:p>
          <a:p>
            <a:r>
              <a:rPr lang="en-GB" b="1" dirty="0">
                <a:effectLst/>
                <a:latin typeface="Calibri" panose="020F0502020204030204" pitchFamily="34" charset="0"/>
                <a:cs typeface="Calibri" panose="020F0502020204030204" pitchFamily="34" charset="0"/>
              </a:rPr>
              <a:t>			2. We want to stop looping at 5 (because the array contains five elements)</a:t>
            </a:r>
          </a:p>
          <a:p>
            <a:r>
              <a:rPr lang="en-GB" b="1" dirty="0">
                <a:effectLst/>
                <a:latin typeface="Calibri" panose="020F0502020204030204" pitchFamily="34" charset="0"/>
                <a:cs typeface="Calibri" panose="020F0502020204030204" pitchFamily="34" charset="0"/>
              </a:rPr>
              <a:t>					3. Each time through the loop we increment by 1.</a:t>
            </a:r>
          </a:p>
          <a:p>
            <a:endParaRPr lang="en-GB" b="1" dirty="0">
              <a:latin typeface="Calibri" panose="020F0502020204030204" pitchFamily="34" charset="0"/>
              <a:cs typeface="Calibri" panose="020F0502020204030204" pitchFamily="34" charset="0"/>
            </a:endParaRPr>
          </a:p>
          <a:p>
            <a:endParaRPr lang="en-GB" b="1" dirty="0">
              <a:effectLst/>
              <a:latin typeface="Calibri" panose="020F0502020204030204" pitchFamily="34" charset="0"/>
              <a:cs typeface="Calibri" panose="020F0502020204030204" pitchFamily="34" charset="0"/>
            </a:endParaRPr>
          </a:p>
          <a:p>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&lt;</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cxnSp>
        <p:nvCxnSpPr>
          <p:cNvPr id="5" name="Straight Arrow Connector 4">
            <a:extLst>
              <a:ext uri="{FF2B5EF4-FFF2-40B4-BE49-F238E27FC236}">
                <a16:creationId xmlns:a16="http://schemas.microsoft.com/office/drawing/2014/main" id="{C74B454D-038D-4D26-847D-53BB23B3A75A}"/>
              </a:ext>
            </a:extLst>
          </p:cNvPr>
          <p:cNvCxnSpPr>
            <a:cxnSpLocks/>
          </p:cNvCxnSpPr>
          <p:nvPr/>
        </p:nvCxnSpPr>
        <p:spPr>
          <a:xfrm>
            <a:off x="1342664" y="3773347"/>
            <a:ext cx="0" cy="1090914"/>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9543150C-391F-4E4D-8780-6548421170A9}"/>
              </a:ext>
            </a:extLst>
          </p:cNvPr>
          <p:cNvCxnSpPr>
            <a:cxnSpLocks/>
          </p:cNvCxnSpPr>
          <p:nvPr/>
        </p:nvCxnSpPr>
        <p:spPr>
          <a:xfrm>
            <a:off x="2108521" y="4039567"/>
            <a:ext cx="0" cy="824694"/>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C1750181-9E2D-4D97-A3E8-F183D9E1567D}"/>
              </a:ext>
            </a:extLst>
          </p:cNvPr>
          <p:cNvCxnSpPr>
            <a:cxnSpLocks/>
          </p:cNvCxnSpPr>
          <p:nvPr/>
        </p:nvCxnSpPr>
        <p:spPr>
          <a:xfrm>
            <a:off x="2820953" y="4282633"/>
            <a:ext cx="0" cy="581628"/>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184410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F43FFE2-49F5-4770-A9A6-E4048FB7FD3F}"/>
              </a:ext>
            </a:extLst>
          </p:cNvPr>
          <p:cNvSpPr txBox="1"/>
          <p:nvPr/>
        </p:nvSpPr>
        <p:spPr>
          <a:xfrm>
            <a:off x="137364" y="149464"/>
            <a:ext cx="5013370" cy="923330"/>
          </a:xfrm>
          <a:prstGeom prst="rect">
            <a:avLst/>
          </a:prstGeom>
          <a:noFill/>
        </p:spPr>
        <p:txBody>
          <a:bodyPr wrap="square" rtlCol="0">
            <a:spAutoFit/>
          </a:bodyPr>
          <a:lstStyle/>
          <a:p>
            <a:r>
              <a:rPr lang="en-GB" dirty="0"/>
              <a:t>This is an example of inline script because the script code is within the html file within &lt;script&gt; tags.</a:t>
            </a:r>
          </a:p>
          <a:p>
            <a:endParaRPr lang="en-GB" dirty="0"/>
          </a:p>
        </p:txBody>
      </p:sp>
      <p:pic>
        <p:nvPicPr>
          <p:cNvPr id="8" name="Picture 7">
            <a:extLst>
              <a:ext uri="{FF2B5EF4-FFF2-40B4-BE49-F238E27FC236}">
                <a16:creationId xmlns:a16="http://schemas.microsoft.com/office/drawing/2014/main" id="{179E518E-F0C9-4B95-8AFA-3264069D4AA6}"/>
              </a:ext>
            </a:extLst>
          </p:cNvPr>
          <p:cNvPicPr>
            <a:picLocks noChangeAspect="1"/>
          </p:cNvPicPr>
          <p:nvPr/>
        </p:nvPicPr>
        <p:blipFill>
          <a:blip r:embed="rId2"/>
          <a:stretch>
            <a:fillRect/>
          </a:stretch>
        </p:blipFill>
        <p:spPr>
          <a:xfrm>
            <a:off x="5648205" y="149464"/>
            <a:ext cx="4095750" cy="3448050"/>
          </a:xfrm>
          <a:prstGeom prst="rect">
            <a:avLst/>
          </a:prstGeom>
        </p:spPr>
      </p:pic>
      <p:pic>
        <p:nvPicPr>
          <p:cNvPr id="6" name="Picture 5">
            <a:extLst>
              <a:ext uri="{FF2B5EF4-FFF2-40B4-BE49-F238E27FC236}">
                <a16:creationId xmlns:a16="http://schemas.microsoft.com/office/drawing/2014/main" id="{FDA81F5B-9962-4FED-8260-38A95870A306}"/>
              </a:ext>
            </a:extLst>
          </p:cNvPr>
          <p:cNvPicPr>
            <a:picLocks noChangeAspect="1"/>
          </p:cNvPicPr>
          <p:nvPr/>
        </p:nvPicPr>
        <p:blipFill>
          <a:blip r:embed="rId3"/>
          <a:stretch>
            <a:fillRect/>
          </a:stretch>
        </p:blipFill>
        <p:spPr>
          <a:xfrm>
            <a:off x="173621" y="2902883"/>
            <a:ext cx="9570334" cy="3805653"/>
          </a:xfrm>
          <a:prstGeom prst="rect">
            <a:avLst/>
          </a:prstGeom>
        </p:spPr>
      </p:pic>
      <p:sp>
        <p:nvSpPr>
          <p:cNvPr id="9" name="TextBox 8">
            <a:extLst>
              <a:ext uri="{FF2B5EF4-FFF2-40B4-BE49-F238E27FC236}">
                <a16:creationId xmlns:a16="http://schemas.microsoft.com/office/drawing/2014/main" id="{6A39154C-B59D-4B49-9A87-A9759A7676CF}"/>
              </a:ext>
            </a:extLst>
          </p:cNvPr>
          <p:cNvSpPr txBox="1"/>
          <p:nvPr/>
        </p:nvSpPr>
        <p:spPr>
          <a:xfrm>
            <a:off x="162045" y="1737125"/>
            <a:ext cx="5013370" cy="923330"/>
          </a:xfrm>
          <a:prstGeom prst="rect">
            <a:avLst/>
          </a:prstGeom>
          <a:noFill/>
        </p:spPr>
        <p:txBody>
          <a:bodyPr wrap="square" rtlCol="0">
            <a:spAutoFit/>
          </a:bodyPr>
          <a:lstStyle/>
          <a:p>
            <a:r>
              <a:rPr lang="en-GB" dirty="0"/>
              <a:t>Better to create a separate external Javascript file and link to it in the html file.</a:t>
            </a:r>
          </a:p>
          <a:p>
            <a:endParaRPr lang="en-GB" dirty="0"/>
          </a:p>
        </p:txBody>
      </p:sp>
    </p:spTree>
    <p:extLst>
      <p:ext uri="{BB962C8B-B14F-4D97-AF65-F5344CB8AC3E}">
        <p14:creationId xmlns:p14="http://schemas.microsoft.com/office/powerpoint/2010/main" val="88774052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2DA0843-764D-46E2-BF2B-9952961A8A5F}"/>
              </a:ext>
            </a:extLst>
          </p:cNvPr>
          <p:cNvSpPr txBox="1"/>
          <p:nvPr/>
        </p:nvSpPr>
        <p:spPr>
          <a:xfrm>
            <a:off x="208344" y="221405"/>
            <a:ext cx="6331352" cy="5693866"/>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We have an array with six elements in it.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'Schmedtmann'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'teacher'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'Michael'</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true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a:t>
            </a:r>
          </a:p>
          <a:p>
            <a:br>
              <a:rPr lang="en-GB" b="0" dirty="0">
                <a:solidFill>
                  <a:srgbClr val="D4D4D4"/>
                </a:solidFill>
                <a:effectLst/>
                <a:latin typeface="Consolas" panose="020B0609020204030204" pitchFamily="49" charset="0"/>
              </a:rPr>
            </a:br>
            <a:r>
              <a:rPr lang="en-GB" b="1" dirty="0">
                <a:effectLst/>
                <a:latin typeface="Calibri" panose="020F0502020204030204" pitchFamily="34" charset="0"/>
                <a:cs typeface="Calibri" panose="020F0502020204030204" pitchFamily="34" charset="0"/>
              </a:rPr>
              <a:t>But because we have manually defined the condition to be less than 5 it will not iterate through element 6 in the array. </a:t>
            </a:r>
          </a:p>
          <a:p>
            <a:r>
              <a:rPr lang="en-GB" b="1" dirty="0">
                <a:effectLst/>
                <a:latin typeface="Calibri" panose="020F0502020204030204" pitchFamily="34" charset="0"/>
                <a:cs typeface="Calibri" panose="020F0502020204030204" pitchFamily="34" charset="0"/>
              </a:rPr>
              <a:t>We can dynamically calculate the array length by using built in length function!</a:t>
            </a:r>
          </a:p>
          <a:p>
            <a:r>
              <a:rPr lang="nn-NO" sz="1600" b="1" dirty="0">
                <a:solidFill>
                  <a:srgbClr val="C586C0"/>
                </a:solidFill>
                <a:effectLst/>
                <a:latin typeface="Consolas" panose="020B0609020204030204" pitchFamily="49" charset="0"/>
              </a:rPr>
              <a:t>for</a:t>
            </a:r>
            <a:r>
              <a:rPr lang="nn-NO" sz="1600" b="1" dirty="0">
                <a:solidFill>
                  <a:srgbClr val="D4D4D4"/>
                </a:solidFill>
                <a:effectLst/>
                <a:latin typeface="Consolas" panose="020B0609020204030204" pitchFamily="49" charset="0"/>
              </a:rPr>
              <a:t> (</a:t>
            </a:r>
            <a:r>
              <a:rPr lang="nn-NO" sz="1600" b="1" dirty="0">
                <a:solidFill>
                  <a:srgbClr val="569CD6"/>
                </a:solidFill>
                <a:effectLst/>
                <a:latin typeface="Consolas" panose="020B0609020204030204" pitchFamily="49" charset="0"/>
              </a:rPr>
              <a:t>let</a:t>
            </a:r>
            <a:r>
              <a:rPr lang="nn-NO" sz="1600" b="1" dirty="0">
                <a:solidFill>
                  <a:srgbClr val="D4D4D4"/>
                </a:solidFill>
                <a:effectLst/>
                <a:latin typeface="Consolas" panose="020B0609020204030204" pitchFamily="49" charset="0"/>
              </a:rPr>
              <a:t> </a:t>
            </a:r>
            <a:r>
              <a:rPr lang="nn-NO" sz="1600" b="1" dirty="0">
                <a:solidFill>
                  <a:srgbClr val="9CDCFE"/>
                </a:solidFill>
                <a:effectLst/>
                <a:latin typeface="Consolas" panose="020B0609020204030204" pitchFamily="49" charset="0"/>
              </a:rPr>
              <a:t>i</a:t>
            </a:r>
            <a:r>
              <a:rPr lang="nn-NO" sz="1600" b="1" dirty="0">
                <a:solidFill>
                  <a:srgbClr val="D4D4D4"/>
                </a:solidFill>
                <a:effectLst/>
                <a:latin typeface="Consolas" panose="020B0609020204030204" pitchFamily="49" charset="0"/>
              </a:rPr>
              <a:t> = </a:t>
            </a:r>
            <a:r>
              <a:rPr lang="nn-NO" sz="1600" b="1" dirty="0">
                <a:solidFill>
                  <a:srgbClr val="B5CEA8"/>
                </a:solidFill>
                <a:effectLst/>
                <a:latin typeface="Consolas" panose="020B0609020204030204" pitchFamily="49" charset="0"/>
              </a:rPr>
              <a:t>0</a:t>
            </a:r>
            <a:r>
              <a:rPr lang="nn-NO" sz="1600" b="1" dirty="0">
                <a:solidFill>
                  <a:srgbClr val="D4D4D4"/>
                </a:solidFill>
                <a:effectLst/>
                <a:latin typeface="Consolas" panose="020B0609020204030204" pitchFamily="49" charset="0"/>
              </a:rPr>
              <a:t>; </a:t>
            </a:r>
            <a:r>
              <a:rPr lang="nn-NO" sz="1600" b="1" dirty="0">
                <a:solidFill>
                  <a:srgbClr val="9CDCFE"/>
                </a:solidFill>
                <a:effectLst/>
                <a:latin typeface="Consolas" panose="020B0609020204030204" pitchFamily="49" charset="0"/>
              </a:rPr>
              <a:t>i</a:t>
            </a:r>
            <a:r>
              <a:rPr lang="nn-NO" sz="1600" b="1" dirty="0">
                <a:solidFill>
                  <a:srgbClr val="D4D4D4"/>
                </a:solidFill>
                <a:effectLst/>
                <a:latin typeface="Consolas" panose="020B0609020204030204" pitchFamily="49" charset="0"/>
              </a:rPr>
              <a:t>&lt;</a:t>
            </a:r>
            <a:r>
              <a:rPr lang="nn-NO" sz="1600" b="1" dirty="0">
                <a:solidFill>
                  <a:srgbClr val="4FC1FF"/>
                </a:solidFill>
                <a:effectLst/>
                <a:latin typeface="Consolas" panose="020B0609020204030204" pitchFamily="49" charset="0"/>
              </a:rPr>
              <a:t>personObj2</a:t>
            </a:r>
            <a:r>
              <a:rPr lang="nn-NO" sz="1600" b="1" dirty="0">
                <a:solidFill>
                  <a:srgbClr val="D4D4D4"/>
                </a:solidFill>
                <a:effectLst/>
                <a:latin typeface="Consolas" panose="020B0609020204030204" pitchFamily="49" charset="0"/>
              </a:rPr>
              <a:t>.</a:t>
            </a:r>
            <a:r>
              <a:rPr lang="nn-NO" sz="1600" b="1" dirty="0">
                <a:solidFill>
                  <a:srgbClr val="9CDCFE"/>
                </a:solidFill>
                <a:effectLst/>
                <a:latin typeface="Consolas" panose="020B0609020204030204" pitchFamily="49" charset="0"/>
              </a:rPr>
              <a:t>length</a:t>
            </a:r>
            <a:r>
              <a:rPr lang="nn-NO" sz="1600" b="1" dirty="0">
                <a:solidFill>
                  <a:srgbClr val="D4D4D4"/>
                </a:solidFill>
                <a:effectLst/>
                <a:latin typeface="Consolas" panose="020B0609020204030204" pitchFamily="49" charset="0"/>
              </a:rPr>
              <a:t> ; </a:t>
            </a:r>
            <a:r>
              <a:rPr lang="nn-NO" sz="1600" b="1" dirty="0">
                <a:solidFill>
                  <a:srgbClr val="9CDCFE"/>
                </a:solidFill>
                <a:effectLst/>
                <a:latin typeface="Consolas" panose="020B0609020204030204" pitchFamily="49" charset="0"/>
              </a:rPr>
              <a:t>i</a:t>
            </a:r>
            <a:r>
              <a:rPr lang="nn-NO" sz="1600" b="1" dirty="0">
                <a:solidFill>
                  <a:srgbClr val="D4D4D4"/>
                </a:solidFill>
                <a:effectLst/>
                <a:latin typeface="Consolas" panose="020B0609020204030204" pitchFamily="49" charset="0"/>
              </a:rPr>
              <a:t>++) {</a:t>
            </a:r>
          </a:p>
          <a:p>
            <a:r>
              <a:rPr lang="nn-NO" sz="1600" b="1" dirty="0">
                <a:solidFill>
                  <a:srgbClr val="D4D4D4"/>
                </a:solidFill>
                <a:effectLst/>
                <a:latin typeface="Consolas" panose="020B0609020204030204" pitchFamily="49" charset="0"/>
              </a:rPr>
              <a:t>    </a:t>
            </a:r>
            <a:r>
              <a:rPr lang="nn-NO" sz="1600" b="1" dirty="0">
                <a:solidFill>
                  <a:srgbClr val="9CDCFE"/>
                </a:solidFill>
                <a:effectLst/>
                <a:latin typeface="Consolas" panose="020B0609020204030204" pitchFamily="49" charset="0"/>
              </a:rPr>
              <a:t>console</a:t>
            </a:r>
            <a:r>
              <a:rPr lang="nn-NO" sz="1600" b="1" dirty="0">
                <a:solidFill>
                  <a:srgbClr val="D4D4D4"/>
                </a:solidFill>
                <a:effectLst/>
                <a:latin typeface="Consolas" panose="020B0609020204030204" pitchFamily="49" charset="0"/>
              </a:rPr>
              <a:t>.</a:t>
            </a:r>
            <a:r>
              <a:rPr lang="nn-NO" sz="1600" b="1" dirty="0">
                <a:solidFill>
                  <a:srgbClr val="DCDCAA"/>
                </a:solidFill>
                <a:effectLst/>
                <a:latin typeface="Consolas" panose="020B0609020204030204" pitchFamily="49" charset="0"/>
              </a:rPr>
              <a:t>log</a:t>
            </a:r>
            <a:r>
              <a:rPr lang="nn-NO" sz="1600" b="1" dirty="0">
                <a:solidFill>
                  <a:srgbClr val="D4D4D4"/>
                </a:solidFill>
                <a:effectLst/>
                <a:latin typeface="Consolas" panose="020B0609020204030204" pitchFamily="49" charset="0"/>
              </a:rPr>
              <a:t>(</a:t>
            </a:r>
            <a:r>
              <a:rPr lang="nn-NO" sz="1600" b="1" dirty="0">
                <a:solidFill>
                  <a:srgbClr val="4FC1FF"/>
                </a:solidFill>
                <a:effectLst/>
                <a:latin typeface="Consolas" panose="020B0609020204030204" pitchFamily="49" charset="0"/>
              </a:rPr>
              <a:t>personObj2</a:t>
            </a:r>
            <a:r>
              <a:rPr lang="nn-NO" sz="1600" b="1" dirty="0">
                <a:solidFill>
                  <a:srgbClr val="D4D4D4"/>
                </a:solidFill>
                <a:effectLst/>
                <a:latin typeface="Consolas" panose="020B0609020204030204" pitchFamily="49" charset="0"/>
              </a:rPr>
              <a:t>[</a:t>
            </a:r>
            <a:r>
              <a:rPr lang="nn-NO" sz="1600" b="1" dirty="0">
                <a:solidFill>
                  <a:srgbClr val="9CDCFE"/>
                </a:solidFill>
                <a:effectLst/>
                <a:latin typeface="Consolas" panose="020B0609020204030204" pitchFamily="49" charset="0"/>
              </a:rPr>
              <a:t>i</a:t>
            </a:r>
            <a:r>
              <a:rPr lang="nn-NO" sz="1600" b="1" dirty="0">
                <a:solidFill>
                  <a:srgbClr val="D4D4D4"/>
                </a:solidFill>
                <a:effectLst/>
                <a:latin typeface="Consolas" panose="020B0609020204030204" pitchFamily="49" charset="0"/>
              </a:rPr>
              <a:t>]);</a:t>
            </a:r>
          </a:p>
          <a:p>
            <a:r>
              <a:rPr lang="nn-NO" sz="1600" b="1" dirty="0">
                <a:solidFill>
                  <a:srgbClr val="D4D4D4"/>
                </a:solidFill>
                <a:effectLst/>
                <a:latin typeface="Consolas" panose="020B0609020204030204" pitchFamily="49" charset="0"/>
              </a:rPr>
              <a:t>}</a:t>
            </a:r>
          </a:p>
          <a:p>
            <a:endParaRPr lang="nn-NO" sz="1600" b="1" dirty="0">
              <a:solidFill>
                <a:srgbClr val="D4D4D4"/>
              </a:solidFill>
              <a:latin typeface="Consolas" panose="020B0609020204030204" pitchFamily="49" charset="0"/>
            </a:endParaRPr>
          </a:p>
          <a:p>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&lt;</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typeof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nn-NO" sz="1600" b="1" dirty="0">
              <a:solidFill>
                <a:srgbClr val="D4D4D4"/>
              </a:solidFill>
              <a:effectLst/>
              <a:latin typeface="Consolas" panose="020B0609020204030204" pitchFamily="49" charset="0"/>
            </a:endParaRPr>
          </a:p>
        </p:txBody>
      </p:sp>
      <p:pic>
        <p:nvPicPr>
          <p:cNvPr id="5" name="Picture 4">
            <a:extLst>
              <a:ext uri="{FF2B5EF4-FFF2-40B4-BE49-F238E27FC236}">
                <a16:creationId xmlns:a16="http://schemas.microsoft.com/office/drawing/2014/main" id="{933673D3-2FCD-4458-8405-898ABFAF8E80}"/>
              </a:ext>
            </a:extLst>
          </p:cNvPr>
          <p:cNvPicPr>
            <a:picLocks noChangeAspect="1"/>
          </p:cNvPicPr>
          <p:nvPr/>
        </p:nvPicPr>
        <p:blipFill>
          <a:blip r:embed="rId2"/>
          <a:stretch>
            <a:fillRect/>
          </a:stretch>
        </p:blipFill>
        <p:spPr>
          <a:xfrm>
            <a:off x="6297936" y="2662177"/>
            <a:ext cx="3368144" cy="1585732"/>
          </a:xfrm>
          <a:prstGeom prst="rect">
            <a:avLst/>
          </a:prstGeom>
        </p:spPr>
      </p:pic>
      <p:pic>
        <p:nvPicPr>
          <p:cNvPr id="7" name="Picture 6">
            <a:extLst>
              <a:ext uri="{FF2B5EF4-FFF2-40B4-BE49-F238E27FC236}">
                <a16:creationId xmlns:a16="http://schemas.microsoft.com/office/drawing/2014/main" id="{5ABC3147-459A-435E-80E5-A5D63F80D51C}"/>
              </a:ext>
            </a:extLst>
          </p:cNvPr>
          <p:cNvPicPr>
            <a:picLocks noChangeAspect="1"/>
          </p:cNvPicPr>
          <p:nvPr/>
        </p:nvPicPr>
        <p:blipFill>
          <a:blip r:embed="rId3"/>
          <a:stretch>
            <a:fillRect/>
          </a:stretch>
        </p:blipFill>
        <p:spPr>
          <a:xfrm>
            <a:off x="6297936" y="4583575"/>
            <a:ext cx="3642789" cy="1716314"/>
          </a:xfrm>
          <a:prstGeom prst="rect">
            <a:avLst/>
          </a:prstGeom>
        </p:spPr>
      </p:pic>
    </p:spTree>
    <p:extLst>
      <p:ext uri="{BB962C8B-B14F-4D97-AF65-F5344CB8AC3E}">
        <p14:creationId xmlns:p14="http://schemas.microsoft.com/office/powerpoint/2010/main" val="95749039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9F84C40-2162-4BFB-86DF-EE6EC2CCCAE7}"/>
              </a:ext>
            </a:extLst>
          </p:cNvPr>
          <p:cNvSpPr txBox="1"/>
          <p:nvPr/>
        </p:nvSpPr>
        <p:spPr>
          <a:xfrm>
            <a:off x="127320" y="351505"/>
            <a:ext cx="9329195" cy="5386090"/>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'Schmedtmann'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'teacher'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'Michael'</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true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a:t>
            </a:r>
          </a:p>
          <a:p>
            <a:br>
              <a:rPr lang="en-GB" b="0" dirty="0">
                <a:solidFill>
                  <a:srgbClr val="D4D4D4"/>
                </a:solidFill>
                <a:effectLst/>
                <a:latin typeface="Consolas" panose="020B0609020204030204" pitchFamily="49" charset="0"/>
              </a:rPr>
            </a:br>
            <a:r>
              <a:rPr lang="en-GB" b="1" dirty="0">
                <a:effectLst/>
                <a:latin typeface="Calibri" panose="020F0502020204030204" pitchFamily="34" charset="0"/>
                <a:cs typeface="Calibri" panose="020F0502020204030204" pitchFamily="34" charset="0"/>
              </a:rPr>
              <a:t>We can create a new empty array outside of the loop</a:t>
            </a:r>
          </a:p>
          <a:p>
            <a:r>
              <a:rPr lang="en-GB" b="0" dirty="0">
                <a:solidFill>
                  <a:srgbClr val="569CD6"/>
                </a:solidFill>
                <a:effectLst/>
                <a:latin typeface="Consolas" panose="020B0609020204030204" pitchFamily="49" charset="0"/>
              </a:rPr>
              <a:t>const</a:t>
            </a:r>
            <a:r>
              <a:rPr lang="en-GB" b="0" dirty="0">
                <a:solidFill>
                  <a:srgbClr val="D4D4D4"/>
                </a:solidFill>
                <a:effectLst/>
                <a:latin typeface="Consolas" panose="020B0609020204030204" pitchFamily="49" charset="0"/>
              </a:rPr>
              <a:t> </a:t>
            </a:r>
            <a:r>
              <a:rPr lang="en-GB" b="0" dirty="0">
                <a:solidFill>
                  <a:srgbClr val="4FC1FF"/>
                </a:solidFill>
                <a:effectLst/>
                <a:latin typeface="Consolas" panose="020B0609020204030204" pitchFamily="49" charset="0"/>
              </a:rPr>
              <a:t>types</a:t>
            </a:r>
            <a:r>
              <a:rPr lang="en-GB" b="0" dirty="0">
                <a:solidFill>
                  <a:srgbClr val="D4D4D4"/>
                </a:solidFill>
                <a:effectLst/>
                <a:latin typeface="Consolas" panose="020B0609020204030204" pitchFamily="49" charset="0"/>
              </a:rPr>
              <a:t> = [];</a:t>
            </a:r>
          </a:p>
          <a:p>
            <a:br>
              <a:rPr lang="en-GB" b="0" dirty="0">
                <a:solidFill>
                  <a:srgbClr val="D4D4D4"/>
                </a:solidFill>
                <a:effectLst/>
                <a:latin typeface="Consolas" panose="020B0609020204030204" pitchFamily="49" charset="0"/>
              </a:rPr>
            </a:br>
            <a:r>
              <a:rPr lang="en-GB" b="0" dirty="0">
                <a:solidFill>
                  <a:srgbClr val="C586C0"/>
                </a:solidFill>
                <a:effectLst/>
                <a:latin typeface="Consolas" panose="020B0609020204030204" pitchFamily="49" charset="0"/>
              </a:rPr>
              <a:t>for</a:t>
            </a:r>
            <a:r>
              <a:rPr lang="en-GB" b="0" dirty="0">
                <a:solidFill>
                  <a:srgbClr val="D4D4D4"/>
                </a:solidFill>
                <a:effectLst/>
                <a:latin typeface="Consolas" panose="020B0609020204030204" pitchFamily="49" charset="0"/>
              </a:rPr>
              <a:t> (</a:t>
            </a:r>
            <a:r>
              <a:rPr lang="en-GB" b="0" dirty="0">
                <a:solidFill>
                  <a:srgbClr val="569CD6"/>
                </a:solidFill>
                <a:effectLst/>
                <a:latin typeface="Consolas" panose="020B0609020204030204" pitchFamily="49" charset="0"/>
              </a:rPr>
              <a:t>let</a:t>
            </a:r>
            <a:r>
              <a:rPr lang="en-GB" b="0" dirty="0">
                <a:solidFill>
                  <a:srgbClr val="D4D4D4"/>
                </a:solidFill>
                <a:effectLst/>
                <a:latin typeface="Consolas" panose="020B0609020204030204" pitchFamily="49" charset="0"/>
              </a:rPr>
              <a:t> </a:t>
            </a:r>
            <a:r>
              <a:rPr lang="en-GB" b="0" dirty="0">
                <a:solidFill>
                  <a:srgbClr val="9CDCFE"/>
                </a:solidFill>
                <a:effectLst/>
                <a:latin typeface="Consolas" panose="020B0609020204030204" pitchFamily="49" charset="0"/>
              </a:rPr>
              <a:t>i</a:t>
            </a:r>
            <a:r>
              <a:rPr lang="en-GB" b="0" dirty="0">
                <a:solidFill>
                  <a:srgbClr val="D4D4D4"/>
                </a:solidFill>
                <a:effectLst/>
                <a:latin typeface="Consolas" panose="020B0609020204030204" pitchFamily="49" charset="0"/>
              </a:rPr>
              <a:t> = </a:t>
            </a:r>
            <a:r>
              <a:rPr lang="en-GB" b="0" dirty="0">
                <a:solidFill>
                  <a:srgbClr val="B5CEA8"/>
                </a:solidFill>
                <a:effectLst/>
                <a:latin typeface="Consolas" panose="020B0609020204030204" pitchFamily="49" charset="0"/>
              </a:rPr>
              <a:t>0</a:t>
            </a:r>
            <a:r>
              <a:rPr lang="en-GB" b="0" dirty="0">
                <a:solidFill>
                  <a:srgbClr val="D4D4D4"/>
                </a:solidFill>
                <a:effectLst/>
                <a:latin typeface="Consolas" panose="020B0609020204030204" pitchFamily="49" charset="0"/>
              </a:rPr>
              <a:t>; </a:t>
            </a:r>
            <a:r>
              <a:rPr lang="en-GB" b="0" dirty="0">
                <a:solidFill>
                  <a:srgbClr val="9CDCFE"/>
                </a:solidFill>
                <a:effectLst/>
                <a:latin typeface="Consolas" panose="020B0609020204030204" pitchFamily="49" charset="0"/>
              </a:rPr>
              <a:t>i</a:t>
            </a:r>
            <a:r>
              <a:rPr lang="en-GB" b="0" dirty="0">
                <a:solidFill>
                  <a:srgbClr val="D4D4D4"/>
                </a:solidFill>
                <a:effectLst/>
                <a:latin typeface="Consolas" panose="020B0609020204030204" pitchFamily="49" charset="0"/>
              </a:rPr>
              <a:t>&lt;</a:t>
            </a:r>
            <a:r>
              <a:rPr lang="en-GB" b="0" dirty="0">
                <a:solidFill>
                  <a:srgbClr val="4FC1FF"/>
                </a:solidFill>
                <a:effectLst/>
                <a:latin typeface="Consolas" panose="020B0609020204030204" pitchFamily="49" charset="0"/>
              </a:rPr>
              <a:t>personObj2</a:t>
            </a:r>
            <a:r>
              <a:rPr lang="en-GB" b="0" dirty="0">
                <a:solidFill>
                  <a:srgbClr val="D4D4D4"/>
                </a:solidFill>
                <a:effectLst/>
                <a:latin typeface="Consolas" panose="020B0609020204030204" pitchFamily="49" charset="0"/>
              </a:rPr>
              <a:t>.</a:t>
            </a:r>
            <a:r>
              <a:rPr lang="en-GB" b="0" dirty="0">
                <a:solidFill>
                  <a:srgbClr val="9CDCFE"/>
                </a:solidFill>
                <a:effectLst/>
                <a:latin typeface="Consolas" panose="020B0609020204030204" pitchFamily="49" charset="0"/>
              </a:rPr>
              <a:t>length</a:t>
            </a:r>
            <a:r>
              <a:rPr lang="en-GB" b="0" dirty="0">
                <a:solidFill>
                  <a:srgbClr val="D4D4D4"/>
                </a:solidFill>
                <a:effectLst/>
                <a:latin typeface="Consolas" panose="020B0609020204030204" pitchFamily="49" charset="0"/>
              </a:rPr>
              <a:t> ; </a:t>
            </a:r>
            <a:r>
              <a:rPr lang="en-GB" b="0" dirty="0">
                <a:solidFill>
                  <a:srgbClr val="9CDCFE"/>
                </a:solidFill>
                <a:effectLst/>
                <a:latin typeface="Consolas" panose="020B0609020204030204" pitchFamily="49" charset="0"/>
              </a:rPr>
              <a:t>i</a:t>
            </a:r>
            <a:r>
              <a:rPr lang="en-GB" b="0" dirty="0">
                <a:solidFill>
                  <a:srgbClr val="D4D4D4"/>
                </a:solidFill>
                <a:effectLst/>
                <a:latin typeface="Consolas" panose="020B0609020204030204" pitchFamily="49" charset="0"/>
              </a:rPr>
              <a:t>++) {</a:t>
            </a:r>
          </a:p>
          <a:p>
            <a:r>
              <a:rPr lang="en-GB" b="1" dirty="0">
                <a:effectLst/>
                <a:latin typeface="Calibri" panose="020F0502020204030204" pitchFamily="34" charset="0"/>
                <a:cs typeface="Calibri" panose="020F0502020204030204" pitchFamily="34" charset="0"/>
              </a:rPr>
              <a:t>Here we are reading the array for each element and getting the typeof</a:t>
            </a:r>
            <a:endParaRPr lang="en-GB" b="0" dirty="0">
              <a:solidFill>
                <a:srgbClr val="D4D4D4"/>
              </a:solidFill>
              <a:effectLst/>
              <a:latin typeface="Consolas" panose="020B0609020204030204" pitchFamily="49" charset="0"/>
            </a:endParaRPr>
          </a:p>
          <a:p>
            <a:r>
              <a:rPr lang="en-GB" b="0" dirty="0">
                <a:solidFill>
                  <a:srgbClr val="D4D4D4"/>
                </a:solidFill>
                <a:effectLst/>
                <a:latin typeface="Consolas" panose="020B0609020204030204" pitchFamily="49" charset="0"/>
              </a:rPr>
              <a:t>    </a:t>
            </a:r>
            <a:r>
              <a:rPr lang="en-GB" b="0" dirty="0">
                <a:solidFill>
                  <a:srgbClr val="9CDCFE"/>
                </a:solidFill>
                <a:effectLst/>
                <a:latin typeface="Consolas" panose="020B0609020204030204" pitchFamily="49" charset="0"/>
              </a:rPr>
              <a:t>console</a:t>
            </a:r>
            <a:r>
              <a:rPr lang="en-GB" b="0" dirty="0">
                <a:solidFill>
                  <a:srgbClr val="D4D4D4"/>
                </a:solidFill>
                <a:effectLst/>
                <a:latin typeface="Consolas" panose="020B0609020204030204" pitchFamily="49" charset="0"/>
              </a:rPr>
              <a:t>.</a:t>
            </a:r>
            <a:r>
              <a:rPr lang="en-GB" b="0" dirty="0">
                <a:solidFill>
                  <a:srgbClr val="DCDCAA"/>
                </a:solidFill>
                <a:effectLst/>
                <a:latin typeface="Consolas" panose="020B0609020204030204" pitchFamily="49" charset="0"/>
              </a:rPr>
              <a:t>log</a:t>
            </a:r>
            <a:r>
              <a:rPr lang="en-GB" b="0" dirty="0">
                <a:solidFill>
                  <a:srgbClr val="D4D4D4"/>
                </a:solidFill>
                <a:effectLst/>
                <a:latin typeface="Consolas" panose="020B0609020204030204" pitchFamily="49" charset="0"/>
              </a:rPr>
              <a:t>(</a:t>
            </a:r>
            <a:r>
              <a:rPr lang="en-GB" b="0" dirty="0">
                <a:solidFill>
                  <a:srgbClr val="4FC1FF"/>
                </a:solidFill>
                <a:effectLst/>
                <a:latin typeface="Consolas" panose="020B0609020204030204" pitchFamily="49" charset="0"/>
              </a:rPr>
              <a:t>personObj2</a:t>
            </a:r>
            <a:r>
              <a:rPr lang="en-GB" b="0" dirty="0">
                <a:solidFill>
                  <a:srgbClr val="D4D4D4"/>
                </a:solidFill>
                <a:effectLst/>
                <a:latin typeface="Consolas" panose="020B0609020204030204" pitchFamily="49" charset="0"/>
              </a:rPr>
              <a:t>[</a:t>
            </a:r>
            <a:r>
              <a:rPr lang="en-GB" b="0" dirty="0">
                <a:solidFill>
                  <a:srgbClr val="9CDCFE"/>
                </a:solidFill>
                <a:effectLst/>
                <a:latin typeface="Consolas" panose="020B0609020204030204" pitchFamily="49" charset="0"/>
              </a:rPr>
              <a:t>i</a:t>
            </a:r>
            <a:r>
              <a:rPr lang="en-GB" b="0" dirty="0">
                <a:solidFill>
                  <a:srgbClr val="D4D4D4"/>
                </a:solidFill>
                <a:effectLst/>
                <a:latin typeface="Consolas" panose="020B0609020204030204" pitchFamily="49" charset="0"/>
              </a:rPr>
              <a:t>], </a:t>
            </a:r>
            <a:r>
              <a:rPr lang="en-GB" b="0" dirty="0">
                <a:solidFill>
                  <a:srgbClr val="569CD6"/>
                </a:solidFill>
                <a:effectLst/>
                <a:latin typeface="Consolas" panose="020B0609020204030204" pitchFamily="49" charset="0"/>
              </a:rPr>
              <a:t>typeof</a:t>
            </a:r>
            <a:r>
              <a:rPr lang="en-GB" b="0" dirty="0">
                <a:solidFill>
                  <a:srgbClr val="D4D4D4"/>
                </a:solidFill>
                <a:effectLst/>
                <a:latin typeface="Consolas" panose="020B0609020204030204" pitchFamily="49" charset="0"/>
              </a:rPr>
              <a:t> </a:t>
            </a:r>
            <a:r>
              <a:rPr lang="en-GB" b="0" dirty="0">
                <a:solidFill>
                  <a:srgbClr val="4FC1FF"/>
                </a:solidFill>
                <a:effectLst/>
                <a:latin typeface="Consolas" panose="020B0609020204030204" pitchFamily="49" charset="0"/>
              </a:rPr>
              <a:t>personObj2</a:t>
            </a:r>
            <a:r>
              <a:rPr lang="en-GB" b="0" dirty="0">
                <a:solidFill>
                  <a:srgbClr val="D4D4D4"/>
                </a:solidFill>
                <a:effectLst/>
                <a:latin typeface="Consolas" panose="020B0609020204030204" pitchFamily="49" charset="0"/>
              </a:rPr>
              <a:t>[</a:t>
            </a:r>
            <a:r>
              <a:rPr lang="en-GB" b="0" dirty="0">
                <a:solidFill>
                  <a:srgbClr val="9CDCFE"/>
                </a:solidFill>
                <a:effectLst/>
                <a:latin typeface="Consolas" panose="020B0609020204030204" pitchFamily="49" charset="0"/>
              </a:rPr>
              <a:t>i</a:t>
            </a:r>
            <a:r>
              <a:rPr lang="en-GB" b="0" dirty="0">
                <a:solidFill>
                  <a:srgbClr val="D4D4D4"/>
                </a:solidFill>
                <a:effectLst/>
                <a:latin typeface="Consolas" panose="020B0609020204030204" pitchFamily="49" charset="0"/>
              </a:rPr>
              <a:t>]);</a:t>
            </a:r>
          </a:p>
          <a:p>
            <a:r>
              <a:rPr lang="en-GB" b="1" dirty="0">
                <a:effectLst/>
                <a:latin typeface="Calibri" panose="020F0502020204030204" pitchFamily="34" charset="0"/>
                <a:cs typeface="Calibri" panose="020F0502020204030204" pitchFamily="34" charset="0"/>
              </a:rPr>
              <a:t>Here we are filling the types array with typeof for each i.</a:t>
            </a:r>
          </a:p>
          <a:p>
            <a:r>
              <a:rPr lang="en-GB" b="0" dirty="0">
                <a:solidFill>
                  <a:srgbClr val="D4D4D4"/>
                </a:solidFill>
                <a:effectLst/>
                <a:latin typeface="Consolas" panose="020B0609020204030204" pitchFamily="49" charset="0"/>
              </a:rPr>
              <a:t>    </a:t>
            </a:r>
            <a:r>
              <a:rPr lang="en-GB" b="0" dirty="0">
                <a:solidFill>
                  <a:srgbClr val="4FC1FF"/>
                </a:solidFill>
                <a:effectLst/>
                <a:latin typeface="Consolas" panose="020B0609020204030204" pitchFamily="49" charset="0"/>
              </a:rPr>
              <a:t>types</a:t>
            </a:r>
            <a:r>
              <a:rPr lang="en-GB" b="0" dirty="0">
                <a:solidFill>
                  <a:srgbClr val="D4D4D4"/>
                </a:solidFill>
                <a:effectLst/>
                <a:latin typeface="Consolas" panose="020B0609020204030204" pitchFamily="49" charset="0"/>
              </a:rPr>
              <a:t>[</a:t>
            </a:r>
            <a:r>
              <a:rPr lang="en-GB" b="0" dirty="0">
                <a:solidFill>
                  <a:srgbClr val="9CDCFE"/>
                </a:solidFill>
                <a:effectLst/>
                <a:latin typeface="Consolas" panose="020B0609020204030204" pitchFamily="49" charset="0"/>
              </a:rPr>
              <a:t>i</a:t>
            </a:r>
            <a:r>
              <a:rPr lang="en-GB" b="0" dirty="0">
                <a:solidFill>
                  <a:srgbClr val="D4D4D4"/>
                </a:solidFill>
                <a:effectLst/>
                <a:latin typeface="Consolas" panose="020B0609020204030204" pitchFamily="49" charset="0"/>
              </a:rPr>
              <a:t>] = </a:t>
            </a:r>
            <a:r>
              <a:rPr lang="en-GB" b="0" dirty="0">
                <a:solidFill>
                  <a:srgbClr val="569CD6"/>
                </a:solidFill>
                <a:effectLst/>
                <a:latin typeface="Consolas" panose="020B0609020204030204" pitchFamily="49" charset="0"/>
              </a:rPr>
              <a:t>typeof</a:t>
            </a:r>
            <a:r>
              <a:rPr lang="en-GB" b="0" dirty="0">
                <a:solidFill>
                  <a:srgbClr val="D4D4D4"/>
                </a:solidFill>
                <a:effectLst/>
                <a:latin typeface="Consolas" panose="020B0609020204030204" pitchFamily="49" charset="0"/>
              </a:rPr>
              <a:t> </a:t>
            </a:r>
            <a:r>
              <a:rPr lang="en-GB" b="0" dirty="0">
                <a:solidFill>
                  <a:srgbClr val="4FC1FF"/>
                </a:solidFill>
                <a:effectLst/>
                <a:latin typeface="Consolas" panose="020B0609020204030204" pitchFamily="49" charset="0"/>
              </a:rPr>
              <a:t>personObj2</a:t>
            </a:r>
            <a:r>
              <a:rPr lang="en-GB" b="0" dirty="0">
                <a:solidFill>
                  <a:srgbClr val="D4D4D4"/>
                </a:solidFill>
                <a:effectLst/>
                <a:latin typeface="Consolas" panose="020B0609020204030204" pitchFamily="49" charset="0"/>
              </a:rPr>
              <a:t>[</a:t>
            </a:r>
            <a:r>
              <a:rPr lang="en-GB" b="0" dirty="0">
                <a:solidFill>
                  <a:srgbClr val="9CDCFE"/>
                </a:solidFill>
                <a:effectLst/>
                <a:latin typeface="Consolas" panose="020B0609020204030204" pitchFamily="49" charset="0"/>
              </a:rPr>
              <a:t>i</a:t>
            </a:r>
            <a:r>
              <a:rPr lang="en-GB" b="0" dirty="0">
                <a:solidFill>
                  <a:srgbClr val="D4D4D4"/>
                </a:solidFill>
                <a:effectLst/>
                <a:latin typeface="Consolas" panose="020B0609020204030204" pitchFamily="49" charset="0"/>
              </a:rPr>
              <a:t>];</a:t>
            </a:r>
          </a:p>
          <a:p>
            <a:r>
              <a:rPr lang="en-GB" b="0" dirty="0">
                <a:solidFill>
                  <a:srgbClr val="D4D4D4"/>
                </a:solidFill>
                <a:effectLst/>
                <a:latin typeface="Consolas" panose="020B0609020204030204" pitchFamily="49" charset="0"/>
              </a:rPr>
              <a:t>}</a:t>
            </a:r>
          </a:p>
          <a:p>
            <a:endParaRPr lang="en-GB" b="0" dirty="0">
              <a:solidFill>
                <a:srgbClr val="9CDCFE"/>
              </a:solidFill>
              <a:effectLst/>
              <a:latin typeface="Consolas" panose="020B0609020204030204" pitchFamily="49" charset="0"/>
            </a:endParaRPr>
          </a:p>
          <a:p>
            <a:r>
              <a:rPr lang="en-GB" b="0" dirty="0">
                <a:solidFill>
                  <a:srgbClr val="9CDCFE"/>
                </a:solidFill>
                <a:effectLst/>
                <a:latin typeface="Consolas" panose="020B0609020204030204" pitchFamily="49" charset="0"/>
              </a:rPr>
              <a:t>console</a:t>
            </a:r>
            <a:r>
              <a:rPr lang="en-GB" b="0" dirty="0">
                <a:solidFill>
                  <a:srgbClr val="D4D4D4"/>
                </a:solidFill>
                <a:effectLst/>
                <a:latin typeface="Consolas" panose="020B0609020204030204" pitchFamily="49" charset="0"/>
              </a:rPr>
              <a:t>.</a:t>
            </a:r>
            <a:r>
              <a:rPr lang="en-GB" b="0" dirty="0">
                <a:solidFill>
                  <a:srgbClr val="DCDCAA"/>
                </a:solidFill>
                <a:effectLst/>
                <a:latin typeface="Consolas" panose="020B0609020204030204" pitchFamily="49" charset="0"/>
              </a:rPr>
              <a:t>log</a:t>
            </a:r>
            <a:r>
              <a:rPr lang="en-GB" b="0" dirty="0">
                <a:solidFill>
                  <a:srgbClr val="D4D4D4"/>
                </a:solidFill>
                <a:effectLst/>
                <a:latin typeface="Consolas" panose="020B0609020204030204" pitchFamily="49" charset="0"/>
              </a:rPr>
              <a:t>(</a:t>
            </a:r>
            <a:r>
              <a:rPr lang="en-GB" b="0" dirty="0">
                <a:solidFill>
                  <a:srgbClr val="4FC1FF"/>
                </a:solidFill>
                <a:effectLst/>
                <a:latin typeface="Consolas" panose="020B0609020204030204" pitchFamily="49" charset="0"/>
              </a:rPr>
              <a:t>types</a:t>
            </a:r>
            <a:r>
              <a:rPr lang="en-GB" b="0" dirty="0">
                <a:solidFill>
                  <a:srgbClr val="D4D4D4"/>
                </a:solidFill>
                <a:effectLst/>
                <a:latin typeface="Consolas" panose="020B0609020204030204" pitchFamily="49" charset="0"/>
              </a:rPr>
              <a:t>);</a:t>
            </a:r>
          </a:p>
        </p:txBody>
      </p:sp>
      <p:pic>
        <p:nvPicPr>
          <p:cNvPr id="5" name="Picture 4">
            <a:extLst>
              <a:ext uri="{FF2B5EF4-FFF2-40B4-BE49-F238E27FC236}">
                <a16:creationId xmlns:a16="http://schemas.microsoft.com/office/drawing/2014/main" id="{96A4D885-54F2-4AB4-8BCD-47E7859C01D9}"/>
              </a:ext>
            </a:extLst>
          </p:cNvPr>
          <p:cNvPicPr>
            <a:picLocks noChangeAspect="1"/>
          </p:cNvPicPr>
          <p:nvPr/>
        </p:nvPicPr>
        <p:blipFill>
          <a:blip r:embed="rId2"/>
          <a:stretch>
            <a:fillRect/>
          </a:stretch>
        </p:blipFill>
        <p:spPr>
          <a:xfrm>
            <a:off x="6015842" y="2095020"/>
            <a:ext cx="3716539" cy="1496269"/>
          </a:xfrm>
          <a:prstGeom prst="rect">
            <a:avLst/>
          </a:prstGeom>
        </p:spPr>
      </p:pic>
      <p:pic>
        <p:nvPicPr>
          <p:cNvPr id="7" name="Picture 6">
            <a:extLst>
              <a:ext uri="{FF2B5EF4-FFF2-40B4-BE49-F238E27FC236}">
                <a16:creationId xmlns:a16="http://schemas.microsoft.com/office/drawing/2014/main" id="{CC8D3189-C54A-423F-AEA4-5A0240246EA5}"/>
              </a:ext>
            </a:extLst>
          </p:cNvPr>
          <p:cNvPicPr>
            <a:picLocks noChangeAspect="1"/>
          </p:cNvPicPr>
          <p:nvPr/>
        </p:nvPicPr>
        <p:blipFill>
          <a:blip r:embed="rId3"/>
          <a:stretch>
            <a:fillRect/>
          </a:stretch>
        </p:blipFill>
        <p:spPr>
          <a:xfrm>
            <a:off x="3831218" y="5342428"/>
            <a:ext cx="5901161" cy="395167"/>
          </a:xfrm>
          <a:prstGeom prst="rect">
            <a:avLst/>
          </a:prstGeom>
        </p:spPr>
      </p:pic>
    </p:spTree>
    <p:extLst>
      <p:ext uri="{BB962C8B-B14F-4D97-AF65-F5344CB8AC3E}">
        <p14:creationId xmlns:p14="http://schemas.microsoft.com/office/powerpoint/2010/main" val="308875119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2DB4111-0F17-4AC3-B762-2EE717BD231D}"/>
              </a:ext>
            </a:extLst>
          </p:cNvPr>
          <p:cNvSpPr txBox="1"/>
          <p:nvPr/>
        </p:nvSpPr>
        <p:spPr>
          <a:xfrm>
            <a:off x="405114" y="404616"/>
            <a:ext cx="9500886" cy="5047536"/>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The same operation can be done with an array push</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types</a:t>
            </a:r>
            <a:r>
              <a:rPr lang="en-GB" sz="1600" b="1" dirty="0">
                <a:solidFill>
                  <a:srgbClr val="D4D4D4"/>
                </a:solidFill>
                <a:effectLst/>
                <a:latin typeface="Consolas" panose="020B0609020204030204" pitchFamily="49" charset="0"/>
              </a:rPr>
              <a:t> = [];</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&lt;</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typeof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types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push</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typeof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types</a:t>
            </a:r>
            <a:r>
              <a:rPr lang="en-GB" sz="1600" b="1" dirty="0">
                <a:solidFill>
                  <a:srgbClr val="D4D4D4"/>
                </a:solidFill>
                <a:effectLst/>
                <a:latin typeface="Consolas" panose="020B0609020204030204" pitchFamily="49" charset="0"/>
              </a:rPr>
              <a:t>);</a:t>
            </a:r>
          </a:p>
          <a:p>
            <a:endParaRPr lang="en-GB" sz="1400" b="1" dirty="0">
              <a:solidFill>
                <a:srgbClr val="D4D4D4"/>
              </a:solidFill>
              <a:latin typeface="Consolas" panose="020B0609020204030204" pitchFamily="49" charset="0"/>
            </a:endParaRPr>
          </a:p>
          <a:p>
            <a:r>
              <a:rPr lang="en-GB" b="1" dirty="0">
                <a:effectLst/>
                <a:latin typeface="Calibri" panose="020F0502020204030204" pitchFamily="34" charset="0"/>
                <a:cs typeface="Calibri" panose="020F0502020204030204" pitchFamily="34" charset="0"/>
              </a:rPr>
              <a:t>We have an array of birthYears and we want to calculate ages and store it in a new array.</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birthYearArr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2007</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1969</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2020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ageArr</a:t>
            </a:r>
            <a:r>
              <a:rPr lang="en-GB" sz="1600" b="1" dirty="0">
                <a:solidFill>
                  <a:srgbClr val="D4D4D4"/>
                </a:solidFill>
                <a:effectLst/>
                <a:latin typeface="Consolas" panose="020B0609020204030204" pitchFamily="49" charset="0"/>
              </a:rPr>
              <a:t> = [];</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&lt;</a:t>
            </a:r>
            <a:r>
              <a:rPr lang="en-GB" sz="1600" b="1" dirty="0">
                <a:solidFill>
                  <a:srgbClr val="4FC1FF"/>
                </a:solidFill>
                <a:effectLst/>
                <a:latin typeface="Consolas" panose="020B0609020204030204" pitchFamily="49" charset="0"/>
              </a:rPr>
              <a:t>birthYearArr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push</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birthYearArr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ageArr</a:t>
            </a:r>
            <a:r>
              <a:rPr lang="en-GB" sz="1600" b="1"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141950344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8FEF363-7000-48FD-9289-24E26A62BE7E}"/>
              </a:ext>
            </a:extLst>
          </p:cNvPr>
          <p:cNvSpPr txBox="1"/>
          <p:nvPr/>
        </p:nvSpPr>
        <p:spPr>
          <a:xfrm>
            <a:off x="439836" y="350710"/>
            <a:ext cx="8727313" cy="6001643"/>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Continue and break statements</a:t>
            </a:r>
          </a:p>
          <a:p>
            <a:endParaRPr lang="en-GB" b="1" dirty="0">
              <a:effectLst/>
              <a:latin typeface="Calibri" panose="020F0502020204030204" pitchFamily="34" charset="0"/>
              <a:cs typeface="Calibri" panose="020F0502020204030204" pitchFamily="34" charset="0"/>
            </a:endParaRPr>
          </a:p>
          <a:p>
            <a:r>
              <a:rPr lang="en-GB" b="1" dirty="0">
                <a:effectLst/>
                <a:latin typeface="Calibri" panose="020F0502020204030204" pitchFamily="34" charset="0"/>
                <a:cs typeface="Calibri" panose="020F0502020204030204" pitchFamily="34" charset="0"/>
              </a:rPr>
              <a:t>Continue is used to skip an iteration in the loop</a:t>
            </a:r>
          </a:p>
          <a:p>
            <a:endParaRPr lang="en-GB" b="1" dirty="0">
              <a:effectLst/>
              <a:latin typeface="Calibri" panose="020F0502020204030204" pitchFamily="34" charset="0"/>
              <a:cs typeface="Calibri" panose="020F0502020204030204" pitchFamily="34" charset="0"/>
            </a:endParaRPr>
          </a:p>
          <a:p>
            <a:r>
              <a:rPr lang="en-GB" b="1" dirty="0">
                <a:effectLst/>
                <a:latin typeface="Calibri" panose="020F0502020204030204" pitchFamily="34" charset="0"/>
                <a:cs typeface="Calibri" panose="020F0502020204030204" pitchFamily="34" charset="0"/>
              </a:rPr>
              <a:t>Break is used to completely stop the loop</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'Schmedtmann'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'teacher'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'Michael'</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true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&lt;</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typeof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'string'</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continue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typeof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b="1" dirty="0">
              <a:solidFill>
                <a:srgbClr val="D4D4D4"/>
              </a:solidFill>
              <a:latin typeface="Consolas" panose="020B0609020204030204" pitchFamily="49" charset="0"/>
            </a:endParaRPr>
          </a:p>
          <a:p>
            <a:r>
              <a:rPr lang="en-GB" b="1" dirty="0">
                <a:effectLst/>
                <a:latin typeface="Calibri" panose="020F0502020204030204" pitchFamily="34" charset="0"/>
                <a:cs typeface="Calibri" panose="020F0502020204030204" pitchFamily="34" charset="0"/>
              </a:rPr>
              <a:t>Here we use an if statement to check if type of iteration is not a string and we skip it (continue)</a:t>
            </a:r>
          </a:p>
        </p:txBody>
      </p:sp>
      <p:pic>
        <p:nvPicPr>
          <p:cNvPr id="5" name="Picture 4">
            <a:extLst>
              <a:ext uri="{FF2B5EF4-FFF2-40B4-BE49-F238E27FC236}">
                <a16:creationId xmlns:a16="http://schemas.microsoft.com/office/drawing/2014/main" id="{FB6B76D7-122E-4EC0-82BE-913F82AC0463}"/>
              </a:ext>
            </a:extLst>
          </p:cNvPr>
          <p:cNvPicPr>
            <a:picLocks noChangeAspect="1"/>
          </p:cNvPicPr>
          <p:nvPr/>
        </p:nvPicPr>
        <p:blipFill>
          <a:blip r:embed="rId2"/>
          <a:stretch>
            <a:fillRect/>
          </a:stretch>
        </p:blipFill>
        <p:spPr>
          <a:xfrm>
            <a:off x="7130100" y="4201610"/>
            <a:ext cx="2569485" cy="1220043"/>
          </a:xfrm>
          <a:prstGeom prst="rect">
            <a:avLst/>
          </a:prstGeom>
        </p:spPr>
      </p:pic>
    </p:spTree>
    <p:extLst>
      <p:ext uri="{BB962C8B-B14F-4D97-AF65-F5344CB8AC3E}">
        <p14:creationId xmlns:p14="http://schemas.microsoft.com/office/powerpoint/2010/main" val="141310714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A38672F-1395-4A57-B88F-201F8E8AA688}"/>
              </a:ext>
            </a:extLst>
          </p:cNvPr>
          <p:cNvSpPr txBox="1"/>
          <p:nvPr/>
        </p:nvSpPr>
        <p:spPr>
          <a:xfrm>
            <a:off x="671332" y="548116"/>
            <a:ext cx="8877782" cy="5970865"/>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Continue and break statements</a:t>
            </a:r>
          </a:p>
          <a:p>
            <a:endParaRPr lang="en-GB" b="1" dirty="0">
              <a:effectLst/>
              <a:latin typeface="Calibri" panose="020F0502020204030204" pitchFamily="34" charset="0"/>
              <a:cs typeface="Calibri" panose="020F0502020204030204" pitchFamily="34" charset="0"/>
            </a:endParaRPr>
          </a:p>
          <a:p>
            <a:r>
              <a:rPr lang="en-GB" b="1" dirty="0">
                <a:effectLst/>
                <a:latin typeface="Calibri" panose="020F0502020204030204" pitchFamily="34" charset="0"/>
                <a:cs typeface="Calibri" panose="020F0502020204030204" pitchFamily="34" charset="0"/>
              </a:rPr>
              <a:t>Continue is used to skip an iteration in the loop</a:t>
            </a:r>
          </a:p>
          <a:p>
            <a:endParaRPr lang="en-GB" b="1" dirty="0">
              <a:effectLst/>
              <a:latin typeface="Calibri" panose="020F0502020204030204" pitchFamily="34" charset="0"/>
              <a:cs typeface="Calibri" panose="020F0502020204030204" pitchFamily="34" charset="0"/>
            </a:endParaRPr>
          </a:p>
          <a:p>
            <a:r>
              <a:rPr lang="en-GB" b="1" dirty="0">
                <a:effectLst/>
                <a:latin typeface="Calibri" panose="020F0502020204030204" pitchFamily="34" charset="0"/>
                <a:cs typeface="Calibri" panose="020F0502020204030204" pitchFamily="34" charset="0"/>
              </a:rPr>
              <a:t>Break is used to completely stop the loop</a:t>
            </a:r>
          </a:p>
          <a:p>
            <a:endParaRPr lang="en-GB" sz="1600" b="1" dirty="0">
              <a:solidFill>
                <a:srgbClr val="569CD6"/>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'Schmedtmann'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'teacher'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'Michael'</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true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&lt;</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typeof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break</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typeof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b="1" dirty="0">
                <a:effectLst/>
                <a:latin typeface="Calibri" panose="020F0502020204030204" pitchFamily="34" charset="0"/>
                <a:cs typeface="Calibri" panose="020F0502020204030204" pitchFamily="34" charset="0"/>
              </a:rPr>
              <a:t>Here we use an if statement to check if type of iteration a number and we stop the loop (break) at that iteration.</a:t>
            </a:r>
          </a:p>
        </p:txBody>
      </p:sp>
      <p:pic>
        <p:nvPicPr>
          <p:cNvPr id="5" name="Picture 4">
            <a:extLst>
              <a:ext uri="{FF2B5EF4-FFF2-40B4-BE49-F238E27FC236}">
                <a16:creationId xmlns:a16="http://schemas.microsoft.com/office/drawing/2014/main" id="{DADCF594-6C7D-4EFC-A635-9614797A03B4}"/>
              </a:ext>
            </a:extLst>
          </p:cNvPr>
          <p:cNvPicPr>
            <a:picLocks noChangeAspect="1"/>
          </p:cNvPicPr>
          <p:nvPr/>
        </p:nvPicPr>
        <p:blipFill>
          <a:blip r:embed="rId2"/>
          <a:stretch>
            <a:fillRect/>
          </a:stretch>
        </p:blipFill>
        <p:spPr>
          <a:xfrm>
            <a:off x="7206068" y="4745621"/>
            <a:ext cx="2343046" cy="763265"/>
          </a:xfrm>
          <a:prstGeom prst="rect">
            <a:avLst/>
          </a:prstGeom>
        </p:spPr>
      </p:pic>
    </p:spTree>
    <p:extLst>
      <p:ext uri="{BB962C8B-B14F-4D97-AF65-F5344CB8AC3E}">
        <p14:creationId xmlns:p14="http://schemas.microsoft.com/office/powerpoint/2010/main" val="252503820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0AC3514-F760-4B32-B7D7-5847E9BA35DE}"/>
              </a:ext>
            </a:extLst>
          </p:cNvPr>
          <p:cNvSpPr txBox="1"/>
          <p:nvPr/>
        </p:nvSpPr>
        <p:spPr>
          <a:xfrm>
            <a:off x="178657" y="115748"/>
            <a:ext cx="7796300" cy="584775"/>
          </a:xfrm>
          <a:prstGeom prst="rect">
            <a:avLst/>
          </a:prstGeom>
          <a:noFill/>
        </p:spPr>
        <p:txBody>
          <a:bodyPr wrap="square">
            <a:spAutoFit/>
          </a:bodyPr>
          <a:lstStyle/>
          <a:p>
            <a:r>
              <a:rPr lang="en-GB" sz="3200" b="0" i="0" dirty="0">
                <a:solidFill>
                  <a:srgbClr val="1C1D1F"/>
                </a:solidFill>
                <a:effectLst/>
              </a:rPr>
              <a:t>Looping backwards</a:t>
            </a:r>
          </a:p>
        </p:txBody>
      </p:sp>
      <p:sp>
        <p:nvSpPr>
          <p:cNvPr id="4" name="TextBox 3">
            <a:extLst>
              <a:ext uri="{FF2B5EF4-FFF2-40B4-BE49-F238E27FC236}">
                <a16:creationId xmlns:a16="http://schemas.microsoft.com/office/drawing/2014/main" id="{5EA3898F-6B9F-406E-840A-BF453A8353FD}"/>
              </a:ext>
            </a:extLst>
          </p:cNvPr>
          <p:cNvSpPr txBox="1"/>
          <p:nvPr/>
        </p:nvSpPr>
        <p:spPr>
          <a:xfrm>
            <a:off x="178657" y="700523"/>
            <a:ext cx="9115778" cy="6032421"/>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To loop through an array backwards we need to modify the three parts to the for loop.</a:t>
            </a:r>
          </a:p>
          <a:p>
            <a:endParaRPr lang="en-GB" b="1" dirty="0">
              <a:effectLst/>
              <a:latin typeface="Calibri" panose="020F0502020204030204" pitchFamily="34" charset="0"/>
              <a:cs typeface="Calibri" panose="020F0502020204030204" pitchFamily="34" charset="0"/>
            </a:endParaRPr>
          </a:p>
          <a:p>
            <a:r>
              <a:rPr lang="en-GB" b="1" dirty="0">
                <a:effectLst/>
                <a:latin typeface="Calibri" panose="020F0502020204030204" pitchFamily="34" charset="0"/>
                <a:cs typeface="Calibri" panose="020F0502020204030204" pitchFamily="34" charset="0"/>
              </a:rPr>
              <a:t>START: In this case the array has indexes of 0,1,2,3,4,5 so we want to start the loop at index five which is the length of the array minus 1.</a:t>
            </a:r>
          </a:p>
          <a:p>
            <a:endParaRPr lang="en-GB" b="1" dirty="0">
              <a:latin typeface="Calibri" panose="020F0502020204030204" pitchFamily="34" charset="0"/>
              <a:cs typeface="Calibri" panose="020F0502020204030204" pitchFamily="34" charset="0"/>
            </a:endParaRPr>
          </a:p>
          <a:p>
            <a:r>
              <a:rPr lang="en-GB" b="1" dirty="0">
                <a:effectLst/>
                <a:latin typeface="Calibri" panose="020F0502020204030204" pitchFamily="34" charset="0"/>
                <a:cs typeface="Calibri" panose="020F0502020204030204" pitchFamily="34" charset="0"/>
              </a:rPr>
              <a:t>CONDITION: We want to stop the loop when it gets to zero so the condition is going to be that I is equal to or greater than 0.</a:t>
            </a:r>
          </a:p>
          <a:p>
            <a:endParaRPr lang="en-GB" b="1" dirty="0">
              <a:latin typeface="Calibri" panose="020F0502020204030204" pitchFamily="34" charset="0"/>
              <a:cs typeface="Calibri" panose="020F0502020204030204" pitchFamily="34" charset="0"/>
            </a:endParaRPr>
          </a:p>
          <a:p>
            <a:r>
              <a:rPr lang="en-GB" sz="1800" b="1" dirty="0">
                <a:effectLst/>
                <a:latin typeface="Calibri" panose="020F0502020204030204" pitchFamily="34" charset="0"/>
                <a:cs typeface="Calibri" panose="020F0502020204030204" pitchFamily="34" charset="0"/>
              </a:rPr>
              <a:t>ITERATION</a:t>
            </a:r>
            <a:r>
              <a:rPr lang="en-GB" b="1" dirty="0">
                <a:effectLst/>
                <a:latin typeface="Calibri" panose="020F0502020204030204" pitchFamily="34" charset="0"/>
                <a:cs typeface="Calibri" panose="020F0502020204030204" pitchFamily="34" charset="0"/>
              </a:rPr>
              <a:t>: Finally, we want the loop to decrement by 1 the counter each iteration.</a:t>
            </a:r>
          </a:p>
          <a:p>
            <a:endParaRPr lang="en-GB" sz="1600" b="1" dirty="0">
              <a:solidFill>
                <a:srgbClr val="569CD6"/>
              </a:solidFill>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'Schmedtmann’</a:t>
            </a:r>
            <a:r>
              <a:rPr lang="en-GB" sz="1600" b="1" dirty="0">
                <a:solidFill>
                  <a:srgbClr val="D4D4D4"/>
                </a:solidFill>
                <a:effectLst/>
                <a:latin typeface="Consolas" panose="020B0609020204030204" pitchFamily="49" charset="0"/>
              </a:rPr>
              <a:t>, </a:t>
            </a:r>
          </a:p>
          <a:p>
            <a:r>
              <a:rPr lang="en-GB" sz="1600" b="1" dirty="0">
                <a:solidFill>
                  <a:srgbClr val="D4D4D4"/>
                </a:solidFill>
                <a:latin typeface="Consolas" panose="020B0609020204030204" pitchFamily="49" charset="0"/>
              </a:rPr>
              <a:t> </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'teacher'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'Michael'</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true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&gt;=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typeof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6E0721E9-5D8A-47E7-ADE6-DEB8E9F4A65B}"/>
              </a:ext>
            </a:extLst>
          </p:cNvPr>
          <p:cNvSpPr txBox="1"/>
          <p:nvPr/>
        </p:nvSpPr>
        <p:spPr>
          <a:xfrm>
            <a:off x="1710125" y="5025099"/>
            <a:ext cx="3858107" cy="369332"/>
          </a:xfrm>
          <a:prstGeom prst="rect">
            <a:avLst/>
          </a:prstGeom>
          <a:noFill/>
        </p:spPr>
        <p:txBody>
          <a:bodyPr wrap="none" rtlCol="0">
            <a:spAutoFit/>
          </a:bodyPr>
          <a:lstStyle/>
          <a:p>
            <a:r>
              <a:rPr lang="en-GB" sz="1800" b="1" dirty="0">
                <a:effectLst/>
                <a:latin typeface="Calibri" panose="020F0502020204030204" pitchFamily="34" charset="0"/>
                <a:cs typeface="Calibri" panose="020F0502020204030204" pitchFamily="34" charset="0"/>
              </a:rPr>
              <a:t>START               CONDITION   ITERATION</a:t>
            </a:r>
          </a:p>
        </p:txBody>
      </p:sp>
      <p:cxnSp>
        <p:nvCxnSpPr>
          <p:cNvPr id="7" name="Straight Arrow Connector 6">
            <a:extLst>
              <a:ext uri="{FF2B5EF4-FFF2-40B4-BE49-F238E27FC236}">
                <a16:creationId xmlns:a16="http://schemas.microsoft.com/office/drawing/2014/main" id="{C045DA54-6D5F-41D2-9E28-2B768D102217}"/>
              </a:ext>
            </a:extLst>
          </p:cNvPr>
          <p:cNvCxnSpPr/>
          <p:nvPr/>
        </p:nvCxnSpPr>
        <p:spPr>
          <a:xfrm>
            <a:off x="2123455" y="5319976"/>
            <a:ext cx="0" cy="334109"/>
          </a:xfrm>
          <a:prstGeom prst="straightConnector1">
            <a:avLst/>
          </a:prstGeom>
          <a:ln w="25400">
            <a:solidFill>
              <a:schemeClr val="tx1">
                <a:alpha val="97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4BE5A063-5F53-4F7B-A2AC-520DAC8AA654}"/>
              </a:ext>
            </a:extLst>
          </p:cNvPr>
          <p:cNvCxnSpPr/>
          <p:nvPr/>
        </p:nvCxnSpPr>
        <p:spPr>
          <a:xfrm>
            <a:off x="4095598" y="5319976"/>
            <a:ext cx="0" cy="334109"/>
          </a:xfrm>
          <a:prstGeom prst="straightConnector1">
            <a:avLst/>
          </a:prstGeom>
          <a:ln w="25400">
            <a:solidFill>
              <a:schemeClr val="tx1">
                <a:alpha val="97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7301FF3E-41F9-485B-850A-68B840BBF736}"/>
              </a:ext>
            </a:extLst>
          </p:cNvPr>
          <p:cNvCxnSpPr/>
          <p:nvPr/>
        </p:nvCxnSpPr>
        <p:spPr>
          <a:xfrm>
            <a:off x="4736546" y="5319976"/>
            <a:ext cx="0" cy="334109"/>
          </a:xfrm>
          <a:prstGeom prst="straightConnector1">
            <a:avLst/>
          </a:prstGeom>
          <a:ln w="25400">
            <a:solidFill>
              <a:schemeClr val="tx1">
                <a:alpha val="97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9F0F6CC3-1F9B-4435-B445-4D95CF73E3ED}"/>
              </a:ext>
            </a:extLst>
          </p:cNvPr>
          <p:cNvPicPr>
            <a:picLocks noChangeAspect="1"/>
          </p:cNvPicPr>
          <p:nvPr/>
        </p:nvPicPr>
        <p:blipFill>
          <a:blip r:embed="rId2"/>
          <a:stretch>
            <a:fillRect/>
          </a:stretch>
        </p:blipFill>
        <p:spPr>
          <a:xfrm>
            <a:off x="6914409" y="4437666"/>
            <a:ext cx="2380026" cy="2205024"/>
          </a:xfrm>
          <a:prstGeom prst="rect">
            <a:avLst/>
          </a:prstGeom>
        </p:spPr>
      </p:pic>
    </p:spTree>
    <p:extLst>
      <p:ext uri="{BB962C8B-B14F-4D97-AF65-F5344CB8AC3E}">
        <p14:creationId xmlns:p14="http://schemas.microsoft.com/office/powerpoint/2010/main" val="55256083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79F5A45-EC32-46E2-A5D4-431D91B4026E}"/>
              </a:ext>
            </a:extLst>
          </p:cNvPr>
          <p:cNvSpPr txBox="1"/>
          <p:nvPr/>
        </p:nvSpPr>
        <p:spPr>
          <a:xfrm>
            <a:off x="178657" y="4366"/>
            <a:ext cx="7796300" cy="584775"/>
          </a:xfrm>
          <a:prstGeom prst="rect">
            <a:avLst/>
          </a:prstGeom>
          <a:noFill/>
        </p:spPr>
        <p:txBody>
          <a:bodyPr wrap="square">
            <a:spAutoFit/>
          </a:bodyPr>
          <a:lstStyle/>
          <a:p>
            <a:r>
              <a:rPr lang="en-GB" sz="3200" b="0" i="0" dirty="0">
                <a:solidFill>
                  <a:srgbClr val="1C1D1F"/>
                </a:solidFill>
                <a:effectLst/>
              </a:rPr>
              <a:t>Loops within Loops</a:t>
            </a:r>
          </a:p>
        </p:txBody>
      </p:sp>
      <p:sp>
        <p:nvSpPr>
          <p:cNvPr id="6" name="TextBox 5">
            <a:extLst>
              <a:ext uri="{FF2B5EF4-FFF2-40B4-BE49-F238E27FC236}">
                <a16:creationId xmlns:a16="http://schemas.microsoft.com/office/drawing/2014/main" id="{01EE67C5-6ED7-4A72-A91C-FC778589C4B3}"/>
              </a:ext>
            </a:extLst>
          </p:cNvPr>
          <p:cNvSpPr txBox="1"/>
          <p:nvPr/>
        </p:nvSpPr>
        <p:spPr>
          <a:xfrm>
            <a:off x="178657" y="589141"/>
            <a:ext cx="9532502" cy="2369880"/>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We have a routine of three exercises with each exercise being repeated (or looped 5 times)</a:t>
            </a:r>
          </a:p>
          <a:p>
            <a:br>
              <a:rPr lang="en-GB" b="0"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exercise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exercise</a:t>
            </a:r>
            <a:r>
              <a:rPr lang="en-GB" sz="1600" b="1" dirty="0">
                <a:solidFill>
                  <a:srgbClr val="D4D4D4"/>
                </a:solidFill>
                <a:effectLst/>
                <a:latin typeface="Consolas" panose="020B0609020204030204" pitchFamily="49" charset="0"/>
              </a:rPr>
              <a:t> &lt; </a:t>
            </a:r>
            <a:r>
              <a:rPr lang="en-GB" sz="1600" b="1" dirty="0">
                <a:solidFill>
                  <a:srgbClr val="B5CEA8"/>
                </a:solidFill>
                <a:effectLst/>
                <a:latin typeface="Consolas" panose="020B0609020204030204" pitchFamily="49" charset="0"/>
              </a:rPr>
              <a:t>4</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exercise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 Starting exercise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exercise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&lt;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 Exercise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exercise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weights repetition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rep</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p:txBody>
      </p:sp>
      <p:pic>
        <p:nvPicPr>
          <p:cNvPr id="8" name="Picture 7">
            <a:extLst>
              <a:ext uri="{FF2B5EF4-FFF2-40B4-BE49-F238E27FC236}">
                <a16:creationId xmlns:a16="http://schemas.microsoft.com/office/drawing/2014/main" id="{2CCF1AC5-EB97-4CDF-A153-CFB824DB990C}"/>
              </a:ext>
            </a:extLst>
          </p:cNvPr>
          <p:cNvPicPr>
            <a:picLocks noChangeAspect="1"/>
          </p:cNvPicPr>
          <p:nvPr/>
        </p:nvPicPr>
        <p:blipFill>
          <a:blip r:embed="rId2"/>
          <a:stretch>
            <a:fillRect/>
          </a:stretch>
        </p:blipFill>
        <p:spPr>
          <a:xfrm>
            <a:off x="6521370" y="2493572"/>
            <a:ext cx="3384630" cy="4360062"/>
          </a:xfrm>
          <a:prstGeom prst="rect">
            <a:avLst/>
          </a:prstGeom>
        </p:spPr>
      </p:pic>
      <p:sp>
        <p:nvSpPr>
          <p:cNvPr id="9" name="TextBox 8">
            <a:extLst>
              <a:ext uri="{FF2B5EF4-FFF2-40B4-BE49-F238E27FC236}">
                <a16:creationId xmlns:a16="http://schemas.microsoft.com/office/drawing/2014/main" id="{CE8397C2-C7E9-44F3-BCB3-5ED92AD20714}"/>
              </a:ext>
            </a:extLst>
          </p:cNvPr>
          <p:cNvSpPr txBox="1"/>
          <p:nvPr/>
        </p:nvSpPr>
        <p:spPr>
          <a:xfrm>
            <a:off x="178657" y="3171463"/>
            <a:ext cx="6106396" cy="3416320"/>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1) We first define the outer loop with the three parameters of STARTING, CONDITION and COUNTER.</a:t>
            </a:r>
          </a:p>
          <a:p>
            <a:endParaRPr lang="en-GB" b="1" dirty="0">
              <a:latin typeface="Calibri" panose="020F0502020204030204" pitchFamily="34" charset="0"/>
              <a:cs typeface="Calibri" panose="020F0502020204030204" pitchFamily="34" charset="0"/>
            </a:endParaRPr>
          </a:p>
          <a:p>
            <a:r>
              <a:rPr lang="en-GB" b="1" dirty="0">
                <a:effectLst/>
                <a:latin typeface="Calibri" panose="020F0502020204030204" pitchFamily="34" charset="0"/>
                <a:cs typeface="Calibri" panose="020F0502020204030204" pitchFamily="34" charset="0"/>
              </a:rPr>
              <a:t>2) Within the outer loop we define the inner loop, also with starting, condition and counter.</a:t>
            </a:r>
          </a:p>
          <a:p>
            <a:endParaRPr lang="en-GB" b="1" dirty="0">
              <a:latin typeface="Calibri" panose="020F0502020204030204" pitchFamily="34" charset="0"/>
              <a:cs typeface="Calibri" panose="020F0502020204030204" pitchFamily="34" charset="0"/>
            </a:endParaRPr>
          </a:p>
          <a:p>
            <a:r>
              <a:rPr lang="en-GB" b="1" dirty="0">
                <a:latin typeface="Calibri" panose="020F0502020204030204" pitchFamily="34" charset="0"/>
                <a:cs typeface="Calibri" panose="020F0502020204030204" pitchFamily="34" charset="0"/>
              </a:rPr>
              <a:t>3) On each go around of the outer loop the inner loop is executed.</a:t>
            </a:r>
          </a:p>
          <a:p>
            <a:endParaRPr lang="en-GB" b="1" dirty="0">
              <a:effectLst/>
              <a:latin typeface="Calibri" panose="020F0502020204030204" pitchFamily="34" charset="0"/>
              <a:cs typeface="Calibri" panose="020F0502020204030204" pitchFamily="34" charset="0"/>
            </a:endParaRPr>
          </a:p>
          <a:p>
            <a:r>
              <a:rPr lang="en-GB" b="1" dirty="0">
                <a:latin typeface="Calibri" panose="020F0502020204030204" pitchFamily="34" charset="0"/>
                <a:cs typeface="Calibri" panose="020F0502020204030204" pitchFamily="34" charset="0"/>
              </a:rPr>
              <a:t>4) Pay particular attention to the placement of opening and closing brackets for the outer loop.</a:t>
            </a:r>
            <a:endParaRPr lang="en-GB" b="1" dirty="0">
              <a:effectLst/>
              <a:latin typeface="Calibri" panose="020F0502020204030204" pitchFamily="34" charset="0"/>
              <a:cs typeface="Calibri" panose="020F0502020204030204" pitchFamily="34" charset="0"/>
            </a:endParaRPr>
          </a:p>
          <a:p>
            <a:endParaRPr lang="en-GB" dirty="0"/>
          </a:p>
        </p:txBody>
      </p:sp>
      <p:sp>
        <p:nvSpPr>
          <p:cNvPr id="10" name="TextBox 9">
            <a:extLst>
              <a:ext uri="{FF2B5EF4-FFF2-40B4-BE49-F238E27FC236}">
                <a16:creationId xmlns:a16="http://schemas.microsoft.com/office/drawing/2014/main" id="{975C44FB-9339-4EDF-8C00-75C5027A6122}"/>
              </a:ext>
            </a:extLst>
          </p:cNvPr>
          <p:cNvSpPr txBox="1"/>
          <p:nvPr/>
        </p:nvSpPr>
        <p:spPr>
          <a:xfrm>
            <a:off x="3386774" y="946890"/>
            <a:ext cx="374998" cy="369332"/>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1)</a:t>
            </a:r>
            <a:endParaRPr lang="en-GB" dirty="0"/>
          </a:p>
        </p:txBody>
      </p:sp>
      <p:sp>
        <p:nvSpPr>
          <p:cNvPr id="11" name="TextBox 10">
            <a:extLst>
              <a:ext uri="{FF2B5EF4-FFF2-40B4-BE49-F238E27FC236}">
                <a16:creationId xmlns:a16="http://schemas.microsoft.com/office/drawing/2014/main" id="{66DF52E6-8F83-4AF0-84CD-C50606400F67}"/>
              </a:ext>
            </a:extLst>
          </p:cNvPr>
          <p:cNvSpPr txBox="1"/>
          <p:nvPr/>
        </p:nvSpPr>
        <p:spPr>
          <a:xfrm>
            <a:off x="3386774" y="1673971"/>
            <a:ext cx="374998" cy="369332"/>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2</a:t>
            </a:r>
            <a:r>
              <a:rPr lang="en-GB" b="1" dirty="0">
                <a:effectLst/>
                <a:latin typeface="Calibri" panose="020F0502020204030204" pitchFamily="34" charset="0"/>
                <a:cs typeface="Calibri" panose="020F0502020204030204" pitchFamily="34" charset="0"/>
              </a:rPr>
              <a:t>)</a:t>
            </a:r>
            <a:endParaRPr lang="en-GB" dirty="0"/>
          </a:p>
        </p:txBody>
      </p:sp>
      <p:sp>
        <p:nvSpPr>
          <p:cNvPr id="12" name="TextBox 11">
            <a:extLst>
              <a:ext uri="{FF2B5EF4-FFF2-40B4-BE49-F238E27FC236}">
                <a16:creationId xmlns:a16="http://schemas.microsoft.com/office/drawing/2014/main" id="{D790A145-F5A0-47FE-A0B7-8C806C234C1B}"/>
              </a:ext>
            </a:extLst>
          </p:cNvPr>
          <p:cNvSpPr txBox="1"/>
          <p:nvPr/>
        </p:nvSpPr>
        <p:spPr>
          <a:xfrm>
            <a:off x="6146372" y="2589689"/>
            <a:ext cx="374998" cy="369332"/>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3)</a:t>
            </a:r>
            <a:endParaRPr lang="en-GB" dirty="0"/>
          </a:p>
        </p:txBody>
      </p:sp>
      <p:sp>
        <p:nvSpPr>
          <p:cNvPr id="13" name="TextBox 12">
            <a:extLst>
              <a:ext uri="{FF2B5EF4-FFF2-40B4-BE49-F238E27FC236}">
                <a16:creationId xmlns:a16="http://schemas.microsoft.com/office/drawing/2014/main" id="{8CE44577-F0C0-41A0-B8FC-A76CE5F4CC24}"/>
              </a:ext>
            </a:extLst>
          </p:cNvPr>
          <p:cNvSpPr txBox="1"/>
          <p:nvPr/>
        </p:nvSpPr>
        <p:spPr>
          <a:xfrm>
            <a:off x="349383" y="2591735"/>
            <a:ext cx="374998" cy="369332"/>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4</a:t>
            </a:r>
            <a:r>
              <a:rPr lang="en-GB" b="1" dirty="0">
                <a:effectLst/>
                <a:latin typeface="Calibri" panose="020F0502020204030204" pitchFamily="34" charset="0"/>
                <a:cs typeface="Calibri" panose="020F0502020204030204" pitchFamily="34" charset="0"/>
              </a:rPr>
              <a:t>)</a:t>
            </a:r>
            <a:endParaRPr lang="en-GB" dirty="0"/>
          </a:p>
        </p:txBody>
      </p:sp>
      <p:sp>
        <p:nvSpPr>
          <p:cNvPr id="14" name="TextBox 13">
            <a:extLst>
              <a:ext uri="{FF2B5EF4-FFF2-40B4-BE49-F238E27FC236}">
                <a16:creationId xmlns:a16="http://schemas.microsoft.com/office/drawing/2014/main" id="{1C04B78D-D92F-42D5-8E90-A1D885BEE432}"/>
              </a:ext>
            </a:extLst>
          </p:cNvPr>
          <p:cNvSpPr txBox="1"/>
          <p:nvPr/>
        </p:nvSpPr>
        <p:spPr>
          <a:xfrm>
            <a:off x="5761514" y="1131556"/>
            <a:ext cx="374998" cy="369332"/>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4</a:t>
            </a:r>
            <a:r>
              <a:rPr lang="en-GB" b="1" dirty="0">
                <a:effectLst/>
                <a:latin typeface="Calibri" panose="020F0502020204030204" pitchFamily="34" charset="0"/>
                <a:cs typeface="Calibri" panose="020F0502020204030204" pitchFamily="34" charset="0"/>
              </a:rPr>
              <a:t>)</a:t>
            </a:r>
            <a:endParaRPr lang="en-GB" dirty="0"/>
          </a:p>
        </p:txBody>
      </p:sp>
    </p:spTree>
    <p:extLst>
      <p:ext uri="{BB962C8B-B14F-4D97-AF65-F5344CB8AC3E}">
        <p14:creationId xmlns:p14="http://schemas.microsoft.com/office/powerpoint/2010/main" val="231230466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C5650BC-0FA7-461A-825D-3C5F59BC058E}"/>
              </a:ext>
            </a:extLst>
          </p:cNvPr>
          <p:cNvSpPr txBox="1"/>
          <p:nvPr/>
        </p:nvSpPr>
        <p:spPr>
          <a:xfrm>
            <a:off x="97634" y="0"/>
            <a:ext cx="7796300" cy="584775"/>
          </a:xfrm>
          <a:prstGeom prst="rect">
            <a:avLst/>
          </a:prstGeom>
          <a:noFill/>
        </p:spPr>
        <p:txBody>
          <a:bodyPr wrap="square">
            <a:spAutoFit/>
          </a:bodyPr>
          <a:lstStyle/>
          <a:p>
            <a:r>
              <a:rPr lang="en-GB" sz="3200" b="0" i="0" dirty="0">
                <a:solidFill>
                  <a:srgbClr val="1C1D1F"/>
                </a:solidFill>
                <a:effectLst/>
              </a:rPr>
              <a:t>The While Loop</a:t>
            </a:r>
          </a:p>
        </p:txBody>
      </p:sp>
      <p:sp>
        <p:nvSpPr>
          <p:cNvPr id="4" name="TextBox 3">
            <a:extLst>
              <a:ext uri="{FF2B5EF4-FFF2-40B4-BE49-F238E27FC236}">
                <a16:creationId xmlns:a16="http://schemas.microsoft.com/office/drawing/2014/main" id="{0211ADD4-FC32-406D-9047-08AB26062CFF}"/>
              </a:ext>
            </a:extLst>
          </p:cNvPr>
          <p:cNvSpPr txBox="1"/>
          <p:nvPr/>
        </p:nvSpPr>
        <p:spPr>
          <a:xfrm>
            <a:off x="97634" y="686376"/>
            <a:ext cx="9451480" cy="5047536"/>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 for loop has 3 components: Start, Condition and counter.</a:t>
            </a:r>
          </a:p>
          <a:p>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&lt;= </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`Lifting weights repetition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rep</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b="0" dirty="0">
                <a:solidFill>
                  <a:srgbClr val="D4D4D4"/>
                </a:solidFill>
                <a:effectLst/>
                <a:latin typeface="Consolas" panose="020B0609020204030204" pitchFamily="49" charset="0"/>
              </a:rPr>
            </a:br>
            <a:r>
              <a:rPr lang="en-GB" b="1" dirty="0">
                <a:effectLst/>
                <a:latin typeface="Calibri" panose="020F0502020204030204" pitchFamily="34" charset="0"/>
                <a:cs typeface="Calibri" panose="020F0502020204030204" pitchFamily="34" charset="0"/>
              </a:rPr>
              <a:t>A while loop only has one component, a condition and will run until the condition is not met. However we still need to define start of the loop and counter. We define the start of the loop outside and before the loop. The counter we increment after the loop has performed its action but within the loop curly braces.</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C586C0"/>
                </a:solidFill>
                <a:effectLst/>
                <a:latin typeface="Consolas" panose="020B0609020204030204" pitchFamily="49" charset="0"/>
              </a:rPr>
              <a:t>while</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&lt;=</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`swimming repetition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rep</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b="1" dirty="0">
                <a:effectLst/>
                <a:latin typeface="Calibri" panose="020F0502020204030204" pitchFamily="34" charset="0"/>
                <a:cs typeface="Calibri" panose="020F0502020204030204" pitchFamily="34" charset="0"/>
              </a:rPr>
              <a:t>A while loop is more versatile than a for loop because it only needs a condition. It can be used in a larger variety of situations because it does not need a counter. The condition is essential to keep it running bit the counter is not always needed.</a:t>
            </a:r>
          </a:p>
          <a:p>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301422229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8ADDB2C-48BC-47AA-A13A-618CD994BBD7}"/>
              </a:ext>
            </a:extLst>
          </p:cNvPr>
          <p:cNvSpPr txBox="1"/>
          <p:nvPr/>
        </p:nvSpPr>
        <p:spPr>
          <a:xfrm>
            <a:off x="183266" y="91703"/>
            <a:ext cx="9562618" cy="6894195"/>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DICE ROLL WHILE LOOP: the dice will continue to roll until it lands on 6.</a:t>
            </a:r>
          </a:p>
          <a:p>
            <a:br>
              <a:rPr lang="en-GB" b="0"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while</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`You Rolled a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dice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b="1" dirty="0">
                <a:effectLst/>
                <a:latin typeface="Calibri" panose="020F0502020204030204" pitchFamily="34" charset="0"/>
                <a:cs typeface="Calibri" panose="020F0502020204030204" pitchFamily="34" charset="0"/>
              </a:rPr>
              <a:t>WHILE LOOPS CAN BE DANGEROUS: the current code will crash the browser because the while loop will run forever.</a:t>
            </a:r>
          </a:p>
          <a:p>
            <a:endParaRPr lang="en-GB" b="1" dirty="0">
              <a:latin typeface="Calibri" panose="020F0502020204030204" pitchFamily="34" charset="0"/>
              <a:cs typeface="Calibri" panose="020F0502020204030204" pitchFamily="34" charset="0"/>
            </a:endParaRP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while</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`You Rolled a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dice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b="1" dirty="0">
              <a:effectLst/>
              <a:latin typeface="Calibri" panose="020F0502020204030204" pitchFamily="34" charset="0"/>
              <a:cs typeface="Calibri" panose="020F0502020204030204" pitchFamily="34" charset="0"/>
            </a:endParaRPr>
          </a:p>
          <a:p>
            <a:r>
              <a:rPr lang="en-GB" b="1" dirty="0">
                <a:effectLst/>
                <a:latin typeface="Calibri" panose="020F0502020204030204" pitchFamily="34" charset="0"/>
                <a:cs typeface="Calibri" panose="020F0502020204030204" pitchFamily="34" charset="0"/>
              </a:rPr>
              <a:t>We need to reassign the dice value after each iteration of the loop to prevent infinite looping.</a:t>
            </a:r>
          </a:p>
          <a:p>
            <a:endParaRPr lang="en-GB" b="1" dirty="0">
              <a:latin typeface="Calibri" panose="020F0502020204030204" pitchFamily="34" charset="0"/>
              <a:cs typeface="Calibri" panose="020F0502020204030204" pitchFamily="34" charset="0"/>
            </a:endParaRPr>
          </a:p>
          <a:p>
            <a:r>
              <a:rPr lang="en-GB" b="1" dirty="0">
                <a:effectLst/>
                <a:latin typeface="Calibri" panose="020F0502020204030204" pitchFamily="34" charset="0"/>
                <a:cs typeface="Calibri" panose="020F0502020204030204" pitchFamily="34" charset="0"/>
              </a:rPr>
              <a:t>Lets analyse what is happening. The dice is rolled and value 2 is randomly calculated. This is not a six so we reassign the dice value and roll the dice again getting 3. We randomly reassign the dice number and roll again getting 1. Next roll we land on 6 so the loop is stopped. Note that we need to reassign the dice number after each roll because we did not specify a starting value outside of the loop.</a:t>
            </a:r>
            <a:endParaRPr lang="en-GB" sz="1600" b="1" dirty="0">
              <a:solidFill>
                <a:srgbClr val="D4D4D4"/>
              </a:solidFill>
              <a:effectLst/>
              <a:latin typeface="Consolas" panose="020B0609020204030204" pitchFamily="49" charset="0"/>
            </a:endParaRPr>
          </a:p>
        </p:txBody>
      </p:sp>
      <p:pic>
        <p:nvPicPr>
          <p:cNvPr id="5" name="Picture 4">
            <a:extLst>
              <a:ext uri="{FF2B5EF4-FFF2-40B4-BE49-F238E27FC236}">
                <a16:creationId xmlns:a16="http://schemas.microsoft.com/office/drawing/2014/main" id="{EA0779E5-C584-4638-AD45-50CC042492E7}"/>
              </a:ext>
            </a:extLst>
          </p:cNvPr>
          <p:cNvPicPr>
            <a:picLocks noChangeAspect="1"/>
          </p:cNvPicPr>
          <p:nvPr/>
        </p:nvPicPr>
        <p:blipFill>
          <a:blip r:embed="rId2"/>
          <a:stretch>
            <a:fillRect/>
          </a:stretch>
        </p:blipFill>
        <p:spPr>
          <a:xfrm>
            <a:off x="7826415" y="3428999"/>
            <a:ext cx="1537504" cy="902755"/>
          </a:xfrm>
          <a:prstGeom prst="rect">
            <a:avLst/>
          </a:prstGeom>
        </p:spPr>
      </p:pic>
    </p:spTree>
    <p:extLst>
      <p:ext uri="{BB962C8B-B14F-4D97-AF65-F5344CB8AC3E}">
        <p14:creationId xmlns:p14="http://schemas.microsoft.com/office/powerpoint/2010/main" val="2957870511"/>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8644EFB-099E-4C22-9D98-4281584C4576}"/>
              </a:ext>
            </a:extLst>
          </p:cNvPr>
          <p:cNvSpPr txBox="1"/>
          <p:nvPr/>
        </p:nvSpPr>
        <p:spPr>
          <a:xfrm>
            <a:off x="138898" y="369100"/>
            <a:ext cx="9410216" cy="1846659"/>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while</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`You Rolled a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dice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'Loop is about to end...you rolled a 6'</a:t>
            </a:r>
            <a:r>
              <a:rPr lang="en-GB" sz="1600" b="1" dirty="0">
                <a:solidFill>
                  <a:srgbClr val="D4D4D4"/>
                </a:solidFill>
                <a:effectLst/>
                <a:latin typeface="Consolas" panose="020B0609020204030204" pitchFamily="49" charset="0"/>
              </a:rPr>
              <a:t>);</a:t>
            </a:r>
          </a:p>
          <a:p>
            <a:r>
              <a:rPr lang="en-GB" b="0" dirty="0">
                <a:solidFill>
                  <a:srgbClr val="D4D4D4"/>
                </a:solidFill>
                <a:effectLst/>
                <a:latin typeface="Consolas" panose="020B0609020204030204" pitchFamily="49" charset="0"/>
              </a:rPr>
              <a:t>}</a:t>
            </a:r>
          </a:p>
        </p:txBody>
      </p:sp>
      <p:pic>
        <p:nvPicPr>
          <p:cNvPr id="5" name="Picture 4">
            <a:extLst>
              <a:ext uri="{FF2B5EF4-FFF2-40B4-BE49-F238E27FC236}">
                <a16:creationId xmlns:a16="http://schemas.microsoft.com/office/drawing/2014/main" id="{66289C9D-5798-4108-B3E4-E0F710F1FF1A}"/>
              </a:ext>
            </a:extLst>
          </p:cNvPr>
          <p:cNvPicPr>
            <a:picLocks noChangeAspect="1"/>
          </p:cNvPicPr>
          <p:nvPr/>
        </p:nvPicPr>
        <p:blipFill>
          <a:blip r:embed="rId2"/>
          <a:stretch>
            <a:fillRect/>
          </a:stretch>
        </p:blipFill>
        <p:spPr>
          <a:xfrm>
            <a:off x="249880" y="2417362"/>
            <a:ext cx="2600325" cy="2162175"/>
          </a:xfrm>
          <a:prstGeom prst="rect">
            <a:avLst/>
          </a:prstGeom>
        </p:spPr>
      </p:pic>
      <p:pic>
        <p:nvPicPr>
          <p:cNvPr id="7" name="Picture 6">
            <a:extLst>
              <a:ext uri="{FF2B5EF4-FFF2-40B4-BE49-F238E27FC236}">
                <a16:creationId xmlns:a16="http://schemas.microsoft.com/office/drawing/2014/main" id="{A2847D34-E806-4B02-BA4A-253B64FBDF52}"/>
              </a:ext>
            </a:extLst>
          </p:cNvPr>
          <p:cNvPicPr>
            <a:picLocks noChangeAspect="1"/>
          </p:cNvPicPr>
          <p:nvPr/>
        </p:nvPicPr>
        <p:blipFill>
          <a:blip r:embed="rId3"/>
          <a:stretch>
            <a:fillRect/>
          </a:stretch>
        </p:blipFill>
        <p:spPr>
          <a:xfrm>
            <a:off x="7172867" y="325695"/>
            <a:ext cx="2505075" cy="990600"/>
          </a:xfrm>
          <a:prstGeom prst="rect">
            <a:avLst/>
          </a:prstGeom>
        </p:spPr>
      </p:pic>
      <p:pic>
        <p:nvPicPr>
          <p:cNvPr id="9" name="Picture 8">
            <a:extLst>
              <a:ext uri="{FF2B5EF4-FFF2-40B4-BE49-F238E27FC236}">
                <a16:creationId xmlns:a16="http://schemas.microsoft.com/office/drawing/2014/main" id="{27DE8A94-F8DE-498F-B44A-7780AC02E3AB}"/>
              </a:ext>
            </a:extLst>
          </p:cNvPr>
          <p:cNvPicPr>
            <a:picLocks noChangeAspect="1"/>
          </p:cNvPicPr>
          <p:nvPr/>
        </p:nvPicPr>
        <p:blipFill>
          <a:blip r:embed="rId4"/>
          <a:stretch>
            <a:fillRect/>
          </a:stretch>
        </p:blipFill>
        <p:spPr>
          <a:xfrm>
            <a:off x="7055797" y="2417362"/>
            <a:ext cx="2552700" cy="3524250"/>
          </a:xfrm>
          <a:prstGeom prst="rect">
            <a:avLst/>
          </a:prstGeom>
        </p:spPr>
      </p:pic>
      <p:sp>
        <p:nvSpPr>
          <p:cNvPr id="10" name="TextBox 9">
            <a:extLst>
              <a:ext uri="{FF2B5EF4-FFF2-40B4-BE49-F238E27FC236}">
                <a16:creationId xmlns:a16="http://schemas.microsoft.com/office/drawing/2014/main" id="{51D28C88-C01A-4501-8D8E-E0C06E790D07}"/>
              </a:ext>
            </a:extLst>
          </p:cNvPr>
          <p:cNvSpPr txBox="1"/>
          <p:nvPr/>
        </p:nvSpPr>
        <p:spPr>
          <a:xfrm>
            <a:off x="362660" y="5268230"/>
            <a:ext cx="5912249" cy="923330"/>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Now each time we run this it will randomly roll the dice each time in the while loop until a 6 is found.</a:t>
            </a:r>
          </a:p>
          <a:p>
            <a:endParaRPr lang="en-GB" dirty="0"/>
          </a:p>
        </p:txBody>
      </p:sp>
      <p:pic>
        <p:nvPicPr>
          <p:cNvPr id="12" name="Picture 11">
            <a:extLst>
              <a:ext uri="{FF2B5EF4-FFF2-40B4-BE49-F238E27FC236}">
                <a16:creationId xmlns:a16="http://schemas.microsoft.com/office/drawing/2014/main" id="{72DE5301-FE07-4C65-AF5D-B8736C64CA75}"/>
              </a:ext>
            </a:extLst>
          </p:cNvPr>
          <p:cNvPicPr>
            <a:picLocks noChangeAspect="1"/>
          </p:cNvPicPr>
          <p:nvPr/>
        </p:nvPicPr>
        <p:blipFill>
          <a:blip r:embed="rId5"/>
          <a:stretch>
            <a:fillRect/>
          </a:stretch>
        </p:blipFill>
        <p:spPr>
          <a:xfrm>
            <a:off x="3780462" y="2308465"/>
            <a:ext cx="2495550" cy="409575"/>
          </a:xfrm>
          <a:prstGeom prst="rect">
            <a:avLst/>
          </a:prstGeom>
        </p:spPr>
      </p:pic>
      <p:pic>
        <p:nvPicPr>
          <p:cNvPr id="14" name="Picture 13">
            <a:extLst>
              <a:ext uri="{FF2B5EF4-FFF2-40B4-BE49-F238E27FC236}">
                <a16:creationId xmlns:a16="http://schemas.microsoft.com/office/drawing/2014/main" id="{04FBC564-2A4B-416B-BA8F-0D7041B8D289}"/>
              </a:ext>
            </a:extLst>
          </p:cNvPr>
          <p:cNvPicPr>
            <a:picLocks noChangeAspect="1"/>
          </p:cNvPicPr>
          <p:nvPr/>
        </p:nvPicPr>
        <p:blipFill>
          <a:blip r:embed="rId6"/>
          <a:stretch>
            <a:fillRect/>
          </a:stretch>
        </p:blipFill>
        <p:spPr>
          <a:xfrm>
            <a:off x="3655534" y="2939176"/>
            <a:ext cx="2619375" cy="1419225"/>
          </a:xfrm>
          <a:prstGeom prst="rect">
            <a:avLst/>
          </a:prstGeom>
        </p:spPr>
      </p:pic>
    </p:spTree>
    <p:extLst>
      <p:ext uri="{BB962C8B-B14F-4D97-AF65-F5344CB8AC3E}">
        <p14:creationId xmlns:p14="http://schemas.microsoft.com/office/powerpoint/2010/main" val="34035206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DB14A-DA8F-4B8F-B81D-89357F5EFAE7}"/>
              </a:ext>
            </a:extLst>
          </p:cNvPr>
          <p:cNvSpPr txBox="1">
            <a:spLocks/>
          </p:cNvSpPr>
          <p:nvPr/>
        </p:nvSpPr>
        <p:spPr>
          <a:xfrm>
            <a:off x="2199191" y="223877"/>
            <a:ext cx="5544272"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l"/>
            <a:r>
              <a:rPr lang="en-GB" sz="3200" dirty="0">
                <a:latin typeface="+mn-lt"/>
              </a:rPr>
              <a:t>Javascript 7 primitive data types</a:t>
            </a:r>
            <a:br>
              <a:rPr lang="en-GB" sz="3200" dirty="0">
                <a:latin typeface="+mn-lt"/>
              </a:rPr>
            </a:br>
            <a:br>
              <a:rPr lang="en-GB" sz="3200" dirty="0">
                <a:latin typeface="+mn-lt"/>
              </a:rPr>
            </a:br>
            <a:endParaRPr lang="en-GB" sz="3200" dirty="0">
              <a:latin typeface="+mn-lt"/>
            </a:endParaRPr>
          </a:p>
        </p:txBody>
      </p:sp>
      <p:sp>
        <p:nvSpPr>
          <p:cNvPr id="3" name="TextBox 2">
            <a:extLst>
              <a:ext uri="{FF2B5EF4-FFF2-40B4-BE49-F238E27FC236}">
                <a16:creationId xmlns:a16="http://schemas.microsoft.com/office/drawing/2014/main" id="{A3487DCA-A2E8-41E2-A179-371FA7A38E83}"/>
              </a:ext>
            </a:extLst>
          </p:cNvPr>
          <p:cNvSpPr txBox="1"/>
          <p:nvPr/>
        </p:nvSpPr>
        <p:spPr>
          <a:xfrm>
            <a:off x="902826" y="1125638"/>
            <a:ext cx="1273218" cy="369332"/>
          </a:xfrm>
          <a:prstGeom prst="rect">
            <a:avLst/>
          </a:prstGeom>
          <a:noFill/>
        </p:spPr>
        <p:txBody>
          <a:bodyPr wrap="square" rtlCol="0">
            <a:spAutoFit/>
          </a:bodyPr>
          <a:lstStyle/>
          <a:p>
            <a:pPr algn="r"/>
            <a:r>
              <a:rPr lang="en-GB" b="1" dirty="0"/>
              <a:t>Number</a:t>
            </a:r>
          </a:p>
        </p:txBody>
      </p:sp>
      <p:sp>
        <p:nvSpPr>
          <p:cNvPr id="4" name="TextBox 3">
            <a:extLst>
              <a:ext uri="{FF2B5EF4-FFF2-40B4-BE49-F238E27FC236}">
                <a16:creationId xmlns:a16="http://schemas.microsoft.com/office/drawing/2014/main" id="{C790AA53-8C66-4BF1-AE53-B573A08ACC15}"/>
              </a:ext>
            </a:extLst>
          </p:cNvPr>
          <p:cNvSpPr txBox="1"/>
          <p:nvPr/>
        </p:nvSpPr>
        <p:spPr>
          <a:xfrm>
            <a:off x="2166409" y="1137213"/>
            <a:ext cx="7116492" cy="369332"/>
          </a:xfrm>
          <a:prstGeom prst="rect">
            <a:avLst/>
          </a:prstGeom>
          <a:noFill/>
        </p:spPr>
        <p:txBody>
          <a:bodyPr wrap="square" rtlCol="0">
            <a:spAutoFit/>
          </a:bodyPr>
          <a:lstStyle/>
          <a:p>
            <a:r>
              <a:rPr lang="en-GB" dirty="0"/>
              <a:t>Floating point numbers. Used for decimals and integers i.e. </a:t>
            </a:r>
            <a:r>
              <a:rPr lang="en-GB" i="1" dirty="0"/>
              <a:t>let age = 23;</a:t>
            </a:r>
          </a:p>
        </p:txBody>
      </p:sp>
      <p:sp>
        <p:nvSpPr>
          <p:cNvPr id="5" name="TextBox 4">
            <a:extLst>
              <a:ext uri="{FF2B5EF4-FFF2-40B4-BE49-F238E27FC236}">
                <a16:creationId xmlns:a16="http://schemas.microsoft.com/office/drawing/2014/main" id="{ACEDE2E3-15C0-43FE-A024-3D81B8D89C1D}"/>
              </a:ext>
            </a:extLst>
          </p:cNvPr>
          <p:cNvSpPr txBox="1"/>
          <p:nvPr/>
        </p:nvSpPr>
        <p:spPr>
          <a:xfrm>
            <a:off x="902826" y="1464011"/>
            <a:ext cx="1273218" cy="369332"/>
          </a:xfrm>
          <a:prstGeom prst="rect">
            <a:avLst/>
          </a:prstGeom>
          <a:noFill/>
        </p:spPr>
        <p:txBody>
          <a:bodyPr wrap="square" rtlCol="0">
            <a:spAutoFit/>
          </a:bodyPr>
          <a:lstStyle/>
          <a:p>
            <a:pPr algn="r"/>
            <a:r>
              <a:rPr lang="en-GB" b="1" dirty="0"/>
              <a:t>Strings</a:t>
            </a:r>
          </a:p>
        </p:txBody>
      </p:sp>
      <p:sp>
        <p:nvSpPr>
          <p:cNvPr id="6" name="TextBox 5">
            <a:extLst>
              <a:ext uri="{FF2B5EF4-FFF2-40B4-BE49-F238E27FC236}">
                <a16:creationId xmlns:a16="http://schemas.microsoft.com/office/drawing/2014/main" id="{BC9D4A0F-2614-4924-8E9A-0C6E08F68A1E}"/>
              </a:ext>
            </a:extLst>
          </p:cNvPr>
          <p:cNvSpPr txBox="1"/>
          <p:nvPr/>
        </p:nvSpPr>
        <p:spPr>
          <a:xfrm>
            <a:off x="2166409" y="1475586"/>
            <a:ext cx="7116492" cy="369332"/>
          </a:xfrm>
          <a:prstGeom prst="rect">
            <a:avLst/>
          </a:prstGeom>
          <a:noFill/>
        </p:spPr>
        <p:txBody>
          <a:bodyPr wrap="square" rtlCol="0">
            <a:spAutoFit/>
          </a:bodyPr>
          <a:lstStyle/>
          <a:p>
            <a:r>
              <a:rPr lang="en-GB" dirty="0"/>
              <a:t>Used for text. Always put strings in quotes. Let firstName = “Jonus”;</a:t>
            </a:r>
            <a:endParaRPr lang="en-GB" i="1" dirty="0"/>
          </a:p>
        </p:txBody>
      </p:sp>
      <p:sp>
        <p:nvSpPr>
          <p:cNvPr id="7" name="TextBox 6">
            <a:extLst>
              <a:ext uri="{FF2B5EF4-FFF2-40B4-BE49-F238E27FC236}">
                <a16:creationId xmlns:a16="http://schemas.microsoft.com/office/drawing/2014/main" id="{EB785212-2B7F-496B-8E56-82B72D111B7C}"/>
              </a:ext>
            </a:extLst>
          </p:cNvPr>
          <p:cNvSpPr txBox="1"/>
          <p:nvPr/>
        </p:nvSpPr>
        <p:spPr>
          <a:xfrm>
            <a:off x="902826" y="1790809"/>
            <a:ext cx="1273218" cy="369332"/>
          </a:xfrm>
          <a:prstGeom prst="rect">
            <a:avLst/>
          </a:prstGeom>
          <a:noFill/>
        </p:spPr>
        <p:txBody>
          <a:bodyPr wrap="square" rtlCol="0">
            <a:spAutoFit/>
          </a:bodyPr>
          <a:lstStyle/>
          <a:p>
            <a:pPr algn="r"/>
            <a:r>
              <a:rPr lang="en-GB" b="1" dirty="0"/>
              <a:t>Boolean</a:t>
            </a:r>
          </a:p>
        </p:txBody>
      </p:sp>
      <p:sp>
        <p:nvSpPr>
          <p:cNvPr id="8" name="TextBox 7">
            <a:extLst>
              <a:ext uri="{FF2B5EF4-FFF2-40B4-BE49-F238E27FC236}">
                <a16:creationId xmlns:a16="http://schemas.microsoft.com/office/drawing/2014/main" id="{0A729CDB-FFF6-494A-8EA9-283F9DEE1A06}"/>
              </a:ext>
            </a:extLst>
          </p:cNvPr>
          <p:cNvSpPr txBox="1"/>
          <p:nvPr/>
        </p:nvSpPr>
        <p:spPr>
          <a:xfrm>
            <a:off x="2166409" y="1802384"/>
            <a:ext cx="7116492" cy="369332"/>
          </a:xfrm>
          <a:prstGeom prst="rect">
            <a:avLst/>
          </a:prstGeom>
          <a:noFill/>
        </p:spPr>
        <p:txBody>
          <a:bodyPr wrap="square" rtlCol="0">
            <a:spAutoFit/>
          </a:bodyPr>
          <a:lstStyle/>
          <a:p>
            <a:r>
              <a:rPr lang="en-GB" dirty="0"/>
              <a:t>Logical values than can be true or false. </a:t>
            </a:r>
            <a:r>
              <a:rPr lang="en-GB" i="1" dirty="0"/>
              <a:t>Let fullAge = true;</a:t>
            </a:r>
          </a:p>
        </p:txBody>
      </p:sp>
      <p:sp>
        <p:nvSpPr>
          <p:cNvPr id="9" name="TextBox 8">
            <a:extLst>
              <a:ext uri="{FF2B5EF4-FFF2-40B4-BE49-F238E27FC236}">
                <a16:creationId xmlns:a16="http://schemas.microsoft.com/office/drawing/2014/main" id="{2A8D2770-B8C3-4ED1-B4CC-339598E2774B}"/>
              </a:ext>
            </a:extLst>
          </p:cNvPr>
          <p:cNvSpPr txBox="1"/>
          <p:nvPr/>
        </p:nvSpPr>
        <p:spPr>
          <a:xfrm>
            <a:off x="902826" y="2106032"/>
            <a:ext cx="1273218" cy="369332"/>
          </a:xfrm>
          <a:prstGeom prst="rect">
            <a:avLst/>
          </a:prstGeom>
          <a:noFill/>
        </p:spPr>
        <p:txBody>
          <a:bodyPr wrap="square" rtlCol="0">
            <a:spAutoFit/>
          </a:bodyPr>
          <a:lstStyle/>
          <a:p>
            <a:pPr algn="r"/>
            <a:r>
              <a:rPr lang="en-GB" b="1" dirty="0"/>
              <a:t>Undefined</a:t>
            </a:r>
          </a:p>
        </p:txBody>
      </p:sp>
      <p:sp>
        <p:nvSpPr>
          <p:cNvPr id="10" name="TextBox 9">
            <a:extLst>
              <a:ext uri="{FF2B5EF4-FFF2-40B4-BE49-F238E27FC236}">
                <a16:creationId xmlns:a16="http://schemas.microsoft.com/office/drawing/2014/main" id="{AD883F7D-EB56-4236-BED2-508722ACE9DE}"/>
              </a:ext>
            </a:extLst>
          </p:cNvPr>
          <p:cNvSpPr txBox="1"/>
          <p:nvPr/>
        </p:nvSpPr>
        <p:spPr>
          <a:xfrm>
            <a:off x="2166409" y="2117607"/>
            <a:ext cx="7116492" cy="369332"/>
          </a:xfrm>
          <a:prstGeom prst="rect">
            <a:avLst/>
          </a:prstGeom>
          <a:noFill/>
        </p:spPr>
        <p:txBody>
          <a:bodyPr wrap="square" rtlCol="0">
            <a:spAutoFit/>
          </a:bodyPr>
          <a:lstStyle/>
          <a:p>
            <a:r>
              <a:rPr lang="en-GB" dirty="0"/>
              <a:t>Value taken by a variable that is not yet defined. </a:t>
            </a:r>
            <a:r>
              <a:rPr lang="en-GB" i="1" dirty="0"/>
              <a:t>Let children;</a:t>
            </a:r>
          </a:p>
        </p:txBody>
      </p:sp>
      <p:sp>
        <p:nvSpPr>
          <p:cNvPr id="11" name="TextBox 10">
            <a:extLst>
              <a:ext uri="{FF2B5EF4-FFF2-40B4-BE49-F238E27FC236}">
                <a16:creationId xmlns:a16="http://schemas.microsoft.com/office/drawing/2014/main" id="{5D769936-B5C2-4097-8D54-F4C42C601B5A}"/>
              </a:ext>
            </a:extLst>
          </p:cNvPr>
          <p:cNvSpPr txBox="1"/>
          <p:nvPr/>
        </p:nvSpPr>
        <p:spPr>
          <a:xfrm>
            <a:off x="902826" y="2467555"/>
            <a:ext cx="1273218" cy="369332"/>
          </a:xfrm>
          <a:prstGeom prst="rect">
            <a:avLst/>
          </a:prstGeom>
          <a:noFill/>
        </p:spPr>
        <p:txBody>
          <a:bodyPr wrap="square" rtlCol="0">
            <a:spAutoFit/>
          </a:bodyPr>
          <a:lstStyle/>
          <a:p>
            <a:pPr algn="r"/>
            <a:r>
              <a:rPr lang="en-GB" b="1" dirty="0"/>
              <a:t>Null</a:t>
            </a:r>
          </a:p>
        </p:txBody>
      </p:sp>
      <p:sp>
        <p:nvSpPr>
          <p:cNvPr id="12" name="TextBox 11">
            <a:extLst>
              <a:ext uri="{FF2B5EF4-FFF2-40B4-BE49-F238E27FC236}">
                <a16:creationId xmlns:a16="http://schemas.microsoft.com/office/drawing/2014/main" id="{2FE799B9-E942-49F1-A17C-25B2C2782168}"/>
              </a:ext>
            </a:extLst>
          </p:cNvPr>
          <p:cNvSpPr txBox="1"/>
          <p:nvPr/>
        </p:nvSpPr>
        <p:spPr>
          <a:xfrm>
            <a:off x="2166409" y="2479130"/>
            <a:ext cx="7116492" cy="369332"/>
          </a:xfrm>
          <a:prstGeom prst="rect">
            <a:avLst/>
          </a:prstGeom>
          <a:noFill/>
        </p:spPr>
        <p:txBody>
          <a:bodyPr wrap="square" rtlCol="0">
            <a:spAutoFit/>
          </a:bodyPr>
          <a:lstStyle/>
          <a:p>
            <a:r>
              <a:rPr lang="en-GB" dirty="0"/>
              <a:t>Also means empty value.</a:t>
            </a:r>
            <a:endParaRPr lang="en-GB" i="1" dirty="0"/>
          </a:p>
        </p:txBody>
      </p:sp>
      <p:sp>
        <p:nvSpPr>
          <p:cNvPr id="13" name="TextBox 12">
            <a:extLst>
              <a:ext uri="{FF2B5EF4-FFF2-40B4-BE49-F238E27FC236}">
                <a16:creationId xmlns:a16="http://schemas.microsoft.com/office/drawing/2014/main" id="{6978234C-A213-4F13-A353-87D995B14533}"/>
              </a:ext>
            </a:extLst>
          </p:cNvPr>
          <p:cNvSpPr txBox="1"/>
          <p:nvPr/>
        </p:nvSpPr>
        <p:spPr>
          <a:xfrm>
            <a:off x="902826" y="2825312"/>
            <a:ext cx="1273218" cy="646331"/>
          </a:xfrm>
          <a:prstGeom prst="rect">
            <a:avLst/>
          </a:prstGeom>
          <a:noFill/>
        </p:spPr>
        <p:txBody>
          <a:bodyPr wrap="square" rtlCol="0">
            <a:spAutoFit/>
          </a:bodyPr>
          <a:lstStyle/>
          <a:p>
            <a:pPr algn="r"/>
            <a:r>
              <a:rPr lang="en-GB" b="1" dirty="0"/>
              <a:t>Symbol (ES2015)</a:t>
            </a:r>
          </a:p>
        </p:txBody>
      </p:sp>
      <p:sp>
        <p:nvSpPr>
          <p:cNvPr id="14" name="TextBox 13">
            <a:extLst>
              <a:ext uri="{FF2B5EF4-FFF2-40B4-BE49-F238E27FC236}">
                <a16:creationId xmlns:a16="http://schemas.microsoft.com/office/drawing/2014/main" id="{34109520-D890-43C9-99E0-95D2FE696541}"/>
              </a:ext>
            </a:extLst>
          </p:cNvPr>
          <p:cNvSpPr txBox="1"/>
          <p:nvPr/>
        </p:nvSpPr>
        <p:spPr>
          <a:xfrm>
            <a:off x="2166409" y="2836887"/>
            <a:ext cx="7116492" cy="369332"/>
          </a:xfrm>
          <a:prstGeom prst="rect">
            <a:avLst/>
          </a:prstGeom>
          <a:noFill/>
        </p:spPr>
        <p:txBody>
          <a:bodyPr wrap="square" rtlCol="0">
            <a:spAutoFit/>
          </a:bodyPr>
          <a:lstStyle/>
          <a:p>
            <a:r>
              <a:rPr lang="en-GB" dirty="0"/>
              <a:t>Value that is unique and cannot be canged (Not usefull for now)</a:t>
            </a:r>
            <a:endParaRPr lang="en-GB" i="1" dirty="0"/>
          </a:p>
        </p:txBody>
      </p:sp>
      <p:sp>
        <p:nvSpPr>
          <p:cNvPr id="15" name="TextBox 14">
            <a:extLst>
              <a:ext uri="{FF2B5EF4-FFF2-40B4-BE49-F238E27FC236}">
                <a16:creationId xmlns:a16="http://schemas.microsoft.com/office/drawing/2014/main" id="{E1B201E6-0D28-4E33-A813-76BF9852BA88}"/>
              </a:ext>
            </a:extLst>
          </p:cNvPr>
          <p:cNvSpPr txBox="1"/>
          <p:nvPr/>
        </p:nvSpPr>
        <p:spPr>
          <a:xfrm>
            <a:off x="902826" y="3473527"/>
            <a:ext cx="1273218" cy="646331"/>
          </a:xfrm>
          <a:prstGeom prst="rect">
            <a:avLst/>
          </a:prstGeom>
          <a:noFill/>
        </p:spPr>
        <p:txBody>
          <a:bodyPr wrap="square" rtlCol="0">
            <a:spAutoFit/>
          </a:bodyPr>
          <a:lstStyle/>
          <a:p>
            <a:pPr algn="r"/>
            <a:r>
              <a:rPr lang="en-GB" b="1" dirty="0"/>
              <a:t>BigInt (ES 2020)</a:t>
            </a:r>
          </a:p>
        </p:txBody>
      </p:sp>
      <p:sp>
        <p:nvSpPr>
          <p:cNvPr id="16" name="TextBox 15">
            <a:extLst>
              <a:ext uri="{FF2B5EF4-FFF2-40B4-BE49-F238E27FC236}">
                <a16:creationId xmlns:a16="http://schemas.microsoft.com/office/drawing/2014/main" id="{4AE48379-B788-42A8-BEB9-E271B2307832}"/>
              </a:ext>
            </a:extLst>
          </p:cNvPr>
          <p:cNvSpPr txBox="1"/>
          <p:nvPr/>
        </p:nvSpPr>
        <p:spPr>
          <a:xfrm>
            <a:off x="2166409" y="3485102"/>
            <a:ext cx="7116492" cy="369332"/>
          </a:xfrm>
          <a:prstGeom prst="rect">
            <a:avLst/>
          </a:prstGeom>
          <a:noFill/>
        </p:spPr>
        <p:txBody>
          <a:bodyPr wrap="square" rtlCol="0">
            <a:spAutoFit/>
          </a:bodyPr>
          <a:lstStyle/>
          <a:p>
            <a:r>
              <a:rPr lang="en-GB" dirty="0"/>
              <a:t>For integers that are too large to be represented by the number type.</a:t>
            </a:r>
            <a:endParaRPr lang="en-GB" i="1" dirty="0"/>
          </a:p>
        </p:txBody>
      </p:sp>
      <p:sp>
        <p:nvSpPr>
          <p:cNvPr id="17" name="TextBox 16">
            <a:extLst>
              <a:ext uri="{FF2B5EF4-FFF2-40B4-BE49-F238E27FC236}">
                <a16:creationId xmlns:a16="http://schemas.microsoft.com/office/drawing/2014/main" id="{06754640-C762-442F-B3F8-DE676857AFFA}"/>
              </a:ext>
            </a:extLst>
          </p:cNvPr>
          <p:cNvSpPr txBox="1"/>
          <p:nvPr/>
        </p:nvSpPr>
        <p:spPr>
          <a:xfrm>
            <a:off x="636607" y="1125638"/>
            <a:ext cx="360748" cy="369332"/>
          </a:xfrm>
          <a:prstGeom prst="rect">
            <a:avLst/>
          </a:prstGeom>
          <a:noFill/>
        </p:spPr>
        <p:txBody>
          <a:bodyPr wrap="square" rtlCol="0">
            <a:spAutoFit/>
          </a:bodyPr>
          <a:lstStyle/>
          <a:p>
            <a:pPr algn="r"/>
            <a:r>
              <a:rPr lang="en-GB" b="1" dirty="0">
                <a:solidFill>
                  <a:srgbClr val="FF0000"/>
                </a:solidFill>
              </a:rPr>
              <a:t>1</a:t>
            </a:r>
          </a:p>
        </p:txBody>
      </p:sp>
      <p:sp>
        <p:nvSpPr>
          <p:cNvPr id="18" name="TextBox 17">
            <a:extLst>
              <a:ext uri="{FF2B5EF4-FFF2-40B4-BE49-F238E27FC236}">
                <a16:creationId xmlns:a16="http://schemas.microsoft.com/office/drawing/2014/main" id="{6FCA10FE-DC71-42A3-B136-42CC1B59755F}"/>
              </a:ext>
            </a:extLst>
          </p:cNvPr>
          <p:cNvSpPr txBox="1"/>
          <p:nvPr/>
        </p:nvSpPr>
        <p:spPr>
          <a:xfrm>
            <a:off x="636607" y="1464011"/>
            <a:ext cx="360748" cy="369332"/>
          </a:xfrm>
          <a:prstGeom prst="rect">
            <a:avLst/>
          </a:prstGeom>
          <a:noFill/>
        </p:spPr>
        <p:txBody>
          <a:bodyPr wrap="square" rtlCol="0">
            <a:spAutoFit/>
          </a:bodyPr>
          <a:lstStyle/>
          <a:p>
            <a:pPr algn="r"/>
            <a:r>
              <a:rPr lang="en-GB" b="1" dirty="0">
                <a:solidFill>
                  <a:srgbClr val="FF0000"/>
                </a:solidFill>
              </a:rPr>
              <a:t>2</a:t>
            </a:r>
          </a:p>
        </p:txBody>
      </p:sp>
      <p:sp>
        <p:nvSpPr>
          <p:cNvPr id="19" name="TextBox 18">
            <a:extLst>
              <a:ext uri="{FF2B5EF4-FFF2-40B4-BE49-F238E27FC236}">
                <a16:creationId xmlns:a16="http://schemas.microsoft.com/office/drawing/2014/main" id="{4759CFB9-AB1E-4802-9EEA-BE557AEA6A75}"/>
              </a:ext>
            </a:extLst>
          </p:cNvPr>
          <p:cNvSpPr txBox="1"/>
          <p:nvPr/>
        </p:nvSpPr>
        <p:spPr>
          <a:xfrm>
            <a:off x="636607" y="1790809"/>
            <a:ext cx="360748" cy="369332"/>
          </a:xfrm>
          <a:prstGeom prst="rect">
            <a:avLst/>
          </a:prstGeom>
          <a:noFill/>
        </p:spPr>
        <p:txBody>
          <a:bodyPr wrap="square" rtlCol="0">
            <a:spAutoFit/>
          </a:bodyPr>
          <a:lstStyle/>
          <a:p>
            <a:pPr algn="r"/>
            <a:r>
              <a:rPr lang="en-GB" b="1" dirty="0">
                <a:solidFill>
                  <a:srgbClr val="FF0000"/>
                </a:solidFill>
              </a:rPr>
              <a:t>3</a:t>
            </a:r>
          </a:p>
        </p:txBody>
      </p:sp>
      <p:sp>
        <p:nvSpPr>
          <p:cNvPr id="20" name="TextBox 19">
            <a:extLst>
              <a:ext uri="{FF2B5EF4-FFF2-40B4-BE49-F238E27FC236}">
                <a16:creationId xmlns:a16="http://schemas.microsoft.com/office/drawing/2014/main" id="{F6266F10-8B9E-4E31-904B-7742C2BB12B8}"/>
              </a:ext>
            </a:extLst>
          </p:cNvPr>
          <p:cNvSpPr txBox="1"/>
          <p:nvPr/>
        </p:nvSpPr>
        <p:spPr>
          <a:xfrm>
            <a:off x="636607" y="2106032"/>
            <a:ext cx="360748" cy="369332"/>
          </a:xfrm>
          <a:prstGeom prst="rect">
            <a:avLst/>
          </a:prstGeom>
          <a:noFill/>
        </p:spPr>
        <p:txBody>
          <a:bodyPr wrap="square" rtlCol="0">
            <a:spAutoFit/>
          </a:bodyPr>
          <a:lstStyle/>
          <a:p>
            <a:pPr algn="r"/>
            <a:r>
              <a:rPr lang="en-GB" b="1" dirty="0">
                <a:solidFill>
                  <a:srgbClr val="FF0000"/>
                </a:solidFill>
              </a:rPr>
              <a:t>4</a:t>
            </a:r>
          </a:p>
        </p:txBody>
      </p:sp>
      <p:sp>
        <p:nvSpPr>
          <p:cNvPr id="21" name="TextBox 20">
            <a:extLst>
              <a:ext uri="{FF2B5EF4-FFF2-40B4-BE49-F238E27FC236}">
                <a16:creationId xmlns:a16="http://schemas.microsoft.com/office/drawing/2014/main" id="{6FD67745-4D56-44E1-9D61-E994E533757D}"/>
              </a:ext>
            </a:extLst>
          </p:cNvPr>
          <p:cNvSpPr txBox="1"/>
          <p:nvPr/>
        </p:nvSpPr>
        <p:spPr>
          <a:xfrm>
            <a:off x="636607" y="2465675"/>
            <a:ext cx="360748" cy="369332"/>
          </a:xfrm>
          <a:prstGeom prst="rect">
            <a:avLst/>
          </a:prstGeom>
          <a:noFill/>
        </p:spPr>
        <p:txBody>
          <a:bodyPr wrap="square" rtlCol="0">
            <a:spAutoFit/>
          </a:bodyPr>
          <a:lstStyle/>
          <a:p>
            <a:pPr algn="r"/>
            <a:r>
              <a:rPr lang="en-GB" b="1" dirty="0">
                <a:solidFill>
                  <a:srgbClr val="FF0000"/>
                </a:solidFill>
              </a:rPr>
              <a:t>5</a:t>
            </a:r>
          </a:p>
        </p:txBody>
      </p:sp>
      <p:sp>
        <p:nvSpPr>
          <p:cNvPr id="22" name="TextBox 21">
            <a:extLst>
              <a:ext uri="{FF2B5EF4-FFF2-40B4-BE49-F238E27FC236}">
                <a16:creationId xmlns:a16="http://schemas.microsoft.com/office/drawing/2014/main" id="{0D14937F-6B98-4199-B78A-38F5DB8F6F4B}"/>
              </a:ext>
            </a:extLst>
          </p:cNvPr>
          <p:cNvSpPr txBox="1"/>
          <p:nvPr/>
        </p:nvSpPr>
        <p:spPr>
          <a:xfrm>
            <a:off x="636607" y="2825312"/>
            <a:ext cx="360748" cy="369332"/>
          </a:xfrm>
          <a:prstGeom prst="rect">
            <a:avLst/>
          </a:prstGeom>
          <a:noFill/>
        </p:spPr>
        <p:txBody>
          <a:bodyPr wrap="square" rtlCol="0">
            <a:spAutoFit/>
          </a:bodyPr>
          <a:lstStyle/>
          <a:p>
            <a:pPr algn="r"/>
            <a:r>
              <a:rPr lang="en-GB" b="1" dirty="0">
                <a:solidFill>
                  <a:srgbClr val="FF0000"/>
                </a:solidFill>
              </a:rPr>
              <a:t>6</a:t>
            </a:r>
          </a:p>
        </p:txBody>
      </p:sp>
      <p:sp>
        <p:nvSpPr>
          <p:cNvPr id="23" name="TextBox 22">
            <a:extLst>
              <a:ext uri="{FF2B5EF4-FFF2-40B4-BE49-F238E27FC236}">
                <a16:creationId xmlns:a16="http://schemas.microsoft.com/office/drawing/2014/main" id="{D7B1F93F-E415-4619-BB66-9D8C3DF08C14}"/>
              </a:ext>
            </a:extLst>
          </p:cNvPr>
          <p:cNvSpPr txBox="1"/>
          <p:nvPr/>
        </p:nvSpPr>
        <p:spPr>
          <a:xfrm>
            <a:off x="636607" y="3473527"/>
            <a:ext cx="360748" cy="369332"/>
          </a:xfrm>
          <a:prstGeom prst="rect">
            <a:avLst/>
          </a:prstGeom>
          <a:noFill/>
        </p:spPr>
        <p:txBody>
          <a:bodyPr wrap="square" rtlCol="0">
            <a:spAutoFit/>
          </a:bodyPr>
          <a:lstStyle/>
          <a:p>
            <a:pPr algn="r"/>
            <a:r>
              <a:rPr lang="en-GB" b="1" dirty="0">
                <a:solidFill>
                  <a:srgbClr val="FF0000"/>
                </a:solidFill>
              </a:rPr>
              <a:t>7</a:t>
            </a:r>
          </a:p>
        </p:txBody>
      </p:sp>
      <p:sp>
        <p:nvSpPr>
          <p:cNvPr id="24" name="TextBox 23">
            <a:extLst>
              <a:ext uri="{FF2B5EF4-FFF2-40B4-BE49-F238E27FC236}">
                <a16:creationId xmlns:a16="http://schemas.microsoft.com/office/drawing/2014/main" id="{1E64256E-8040-4C1F-834B-ED54F41FD6E6}"/>
              </a:ext>
            </a:extLst>
          </p:cNvPr>
          <p:cNvSpPr txBox="1"/>
          <p:nvPr/>
        </p:nvSpPr>
        <p:spPr>
          <a:xfrm>
            <a:off x="636607" y="4235790"/>
            <a:ext cx="8956867" cy="2031325"/>
          </a:xfrm>
          <a:prstGeom prst="rect">
            <a:avLst/>
          </a:prstGeom>
          <a:noFill/>
        </p:spPr>
        <p:txBody>
          <a:bodyPr wrap="square" rtlCol="0">
            <a:spAutoFit/>
          </a:bodyPr>
          <a:lstStyle/>
          <a:p>
            <a:r>
              <a:rPr lang="en-GB" dirty="0"/>
              <a:t>Javascript has </a:t>
            </a:r>
            <a:r>
              <a:rPr lang="en-GB" b="1" dirty="0"/>
              <a:t>dynamic typing</a:t>
            </a:r>
            <a:r>
              <a:rPr lang="en-GB" dirty="0"/>
              <a:t>: We do not have to manually define the data type of a value in a variable. Javascript will </a:t>
            </a:r>
            <a:r>
              <a:rPr lang="en-GB" b="1" dirty="0"/>
              <a:t>automatically</a:t>
            </a:r>
            <a:r>
              <a:rPr lang="en-GB" dirty="0"/>
              <a:t> determine the data type. </a:t>
            </a:r>
          </a:p>
          <a:p>
            <a:endParaRPr lang="en-GB" b="1" dirty="0"/>
          </a:p>
          <a:p>
            <a:r>
              <a:rPr lang="en-GB" b="1" dirty="0"/>
              <a:t>Note that it is the value that has datatype and not the variable.</a:t>
            </a:r>
          </a:p>
          <a:p>
            <a:endParaRPr lang="en-GB" b="1" dirty="0"/>
          </a:p>
          <a:p>
            <a:r>
              <a:rPr lang="en-GB" dirty="0"/>
              <a:t>Variable X can be a Number then it can be a string in our code later on. This can cause some tricky bugs.</a:t>
            </a:r>
          </a:p>
        </p:txBody>
      </p:sp>
    </p:spTree>
    <p:extLst>
      <p:ext uri="{BB962C8B-B14F-4D97-AF65-F5344CB8AC3E}">
        <p14:creationId xmlns:p14="http://schemas.microsoft.com/office/powerpoint/2010/main" val="1630564843"/>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0018CE-D8D8-417F-90CD-261E90E3D132}"/>
              </a:ext>
            </a:extLst>
          </p:cNvPr>
          <p:cNvSpPr txBox="1">
            <a:spLocks/>
          </p:cNvSpPr>
          <p:nvPr/>
        </p:nvSpPr>
        <p:spPr>
          <a:xfrm>
            <a:off x="742950" y="2484186"/>
            <a:ext cx="8420100" cy="240390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6600" b="1" dirty="0"/>
              <a:t>DEVELOPER SKILLS &amp; VS CODE SETUP</a:t>
            </a:r>
          </a:p>
        </p:txBody>
      </p:sp>
    </p:spTree>
    <p:extLst>
      <p:ext uri="{BB962C8B-B14F-4D97-AF65-F5344CB8AC3E}">
        <p14:creationId xmlns:p14="http://schemas.microsoft.com/office/powerpoint/2010/main" val="162200869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480850A-9C97-4F84-8E07-27397A2214CD}"/>
              </a:ext>
            </a:extLst>
          </p:cNvPr>
          <p:cNvPicPr>
            <a:picLocks noChangeAspect="1"/>
          </p:cNvPicPr>
          <p:nvPr/>
        </p:nvPicPr>
        <p:blipFill>
          <a:blip r:embed="rId2"/>
          <a:stretch>
            <a:fillRect/>
          </a:stretch>
        </p:blipFill>
        <p:spPr>
          <a:xfrm>
            <a:off x="753533" y="1006355"/>
            <a:ext cx="8398933" cy="5747575"/>
          </a:xfrm>
          <a:prstGeom prst="rect">
            <a:avLst/>
          </a:prstGeom>
        </p:spPr>
      </p:pic>
      <p:sp>
        <p:nvSpPr>
          <p:cNvPr id="4" name="TextBox 3">
            <a:extLst>
              <a:ext uri="{FF2B5EF4-FFF2-40B4-BE49-F238E27FC236}">
                <a16:creationId xmlns:a16="http://schemas.microsoft.com/office/drawing/2014/main" id="{25E17C84-5438-4D97-A3CC-0A9AF2B3374C}"/>
              </a:ext>
            </a:extLst>
          </p:cNvPr>
          <p:cNvSpPr txBox="1"/>
          <p:nvPr/>
        </p:nvSpPr>
        <p:spPr>
          <a:xfrm>
            <a:off x="644882" y="199519"/>
            <a:ext cx="8871651" cy="923330"/>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We can install prettier into vs code and restart it. This automatically format our code according to coding conventions.</a:t>
            </a:r>
          </a:p>
          <a:p>
            <a:endParaRPr lang="en-GB" dirty="0"/>
          </a:p>
        </p:txBody>
      </p:sp>
    </p:spTree>
    <p:extLst>
      <p:ext uri="{BB962C8B-B14F-4D97-AF65-F5344CB8AC3E}">
        <p14:creationId xmlns:p14="http://schemas.microsoft.com/office/powerpoint/2010/main" val="2866349285"/>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35A1276-405B-40E6-B2B1-AE8E036E4B0E}"/>
              </a:ext>
            </a:extLst>
          </p:cNvPr>
          <p:cNvPicPr>
            <a:picLocks noChangeAspect="1"/>
          </p:cNvPicPr>
          <p:nvPr/>
        </p:nvPicPr>
        <p:blipFill>
          <a:blip r:embed="rId2"/>
          <a:stretch>
            <a:fillRect/>
          </a:stretch>
        </p:blipFill>
        <p:spPr>
          <a:xfrm>
            <a:off x="654756" y="906643"/>
            <a:ext cx="8405459" cy="5731400"/>
          </a:xfrm>
          <a:prstGeom prst="rect">
            <a:avLst/>
          </a:prstGeom>
        </p:spPr>
      </p:pic>
      <p:sp>
        <p:nvSpPr>
          <p:cNvPr id="4" name="TextBox 3">
            <a:extLst>
              <a:ext uri="{FF2B5EF4-FFF2-40B4-BE49-F238E27FC236}">
                <a16:creationId xmlns:a16="http://schemas.microsoft.com/office/drawing/2014/main" id="{6A0D31EC-7D83-43AC-B35C-8F7B393D8893}"/>
              </a:ext>
            </a:extLst>
          </p:cNvPr>
          <p:cNvSpPr txBox="1"/>
          <p:nvPr/>
        </p:nvSpPr>
        <p:spPr>
          <a:xfrm>
            <a:off x="644882" y="199519"/>
            <a:ext cx="8871651" cy="369332"/>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Activate prettier as the default formatter in settings.</a:t>
            </a:r>
            <a:endParaRPr lang="en-GB" dirty="0"/>
          </a:p>
        </p:txBody>
      </p:sp>
    </p:spTree>
    <p:extLst>
      <p:ext uri="{BB962C8B-B14F-4D97-AF65-F5344CB8AC3E}">
        <p14:creationId xmlns:p14="http://schemas.microsoft.com/office/powerpoint/2010/main" val="1450067095"/>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A3A6949-566F-490A-9A9B-74B6AD9CD4BF}"/>
              </a:ext>
            </a:extLst>
          </p:cNvPr>
          <p:cNvPicPr>
            <a:picLocks noChangeAspect="1"/>
          </p:cNvPicPr>
          <p:nvPr/>
        </p:nvPicPr>
        <p:blipFill>
          <a:blip r:embed="rId2"/>
          <a:stretch>
            <a:fillRect/>
          </a:stretch>
        </p:blipFill>
        <p:spPr>
          <a:xfrm>
            <a:off x="632177" y="853281"/>
            <a:ext cx="8423275" cy="5776471"/>
          </a:xfrm>
          <a:prstGeom prst="rect">
            <a:avLst/>
          </a:prstGeom>
        </p:spPr>
      </p:pic>
      <p:sp>
        <p:nvSpPr>
          <p:cNvPr id="4" name="TextBox 3">
            <a:extLst>
              <a:ext uri="{FF2B5EF4-FFF2-40B4-BE49-F238E27FC236}">
                <a16:creationId xmlns:a16="http://schemas.microsoft.com/office/drawing/2014/main" id="{0B2A599E-0EFF-49D5-9121-60C1C5E7DC89}"/>
              </a:ext>
            </a:extLst>
          </p:cNvPr>
          <p:cNvSpPr txBox="1"/>
          <p:nvPr/>
        </p:nvSpPr>
        <p:spPr>
          <a:xfrm>
            <a:off x="644882" y="199519"/>
            <a:ext cx="8871651"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Install Live server. This will automatically reload the browser on code changes. Use the go live button at the bottom of the page.</a:t>
            </a:r>
            <a:endParaRPr lang="en-GB" dirty="0"/>
          </a:p>
        </p:txBody>
      </p:sp>
    </p:spTree>
    <p:extLst>
      <p:ext uri="{BB962C8B-B14F-4D97-AF65-F5344CB8AC3E}">
        <p14:creationId xmlns:p14="http://schemas.microsoft.com/office/powerpoint/2010/main" val="3146066520"/>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80561E6-E372-43DA-B538-9FFB909D826D}"/>
              </a:ext>
            </a:extLst>
          </p:cNvPr>
          <p:cNvSpPr txBox="1"/>
          <p:nvPr/>
        </p:nvSpPr>
        <p:spPr>
          <a:xfrm>
            <a:off x="187945" y="124178"/>
            <a:ext cx="7796300" cy="584775"/>
          </a:xfrm>
          <a:prstGeom prst="rect">
            <a:avLst/>
          </a:prstGeom>
          <a:noFill/>
        </p:spPr>
        <p:txBody>
          <a:bodyPr wrap="square">
            <a:spAutoFit/>
          </a:bodyPr>
          <a:lstStyle/>
          <a:p>
            <a:r>
              <a:rPr lang="en-GB" sz="3200" b="0" i="0" dirty="0">
                <a:solidFill>
                  <a:srgbClr val="1C1D1F"/>
                </a:solidFill>
                <a:effectLst/>
              </a:rPr>
              <a:t>Debugging</a:t>
            </a:r>
          </a:p>
        </p:txBody>
      </p:sp>
      <p:sp>
        <p:nvSpPr>
          <p:cNvPr id="3" name="TextBox 2">
            <a:extLst>
              <a:ext uri="{FF2B5EF4-FFF2-40B4-BE49-F238E27FC236}">
                <a16:creationId xmlns:a16="http://schemas.microsoft.com/office/drawing/2014/main" id="{12CB69F6-E8ED-447C-8D93-231FEDEEC1A3}"/>
              </a:ext>
            </a:extLst>
          </p:cNvPr>
          <p:cNvSpPr txBox="1"/>
          <p:nvPr/>
        </p:nvSpPr>
        <p:spPr>
          <a:xfrm>
            <a:off x="485012" y="1204256"/>
            <a:ext cx="1388534" cy="523220"/>
          </a:xfrm>
          <a:prstGeom prst="rect">
            <a:avLst/>
          </a:prstGeom>
          <a:solidFill>
            <a:srgbClr val="FF0000"/>
          </a:solidFill>
        </p:spPr>
        <p:txBody>
          <a:bodyPr wrap="square" rtlCol="0">
            <a:spAutoFit/>
          </a:bodyPr>
          <a:lstStyle/>
          <a:p>
            <a:pPr algn="ctr"/>
            <a:r>
              <a:rPr lang="en-GB" sz="2800" b="1" dirty="0"/>
              <a:t>Identify</a:t>
            </a:r>
          </a:p>
        </p:txBody>
      </p:sp>
      <p:sp>
        <p:nvSpPr>
          <p:cNvPr id="4" name="TextBox 3">
            <a:extLst>
              <a:ext uri="{FF2B5EF4-FFF2-40B4-BE49-F238E27FC236}">
                <a16:creationId xmlns:a16="http://schemas.microsoft.com/office/drawing/2014/main" id="{B4949F4F-278D-4EED-A5B2-F8F7F23A8D71}"/>
              </a:ext>
            </a:extLst>
          </p:cNvPr>
          <p:cNvSpPr txBox="1"/>
          <p:nvPr/>
        </p:nvSpPr>
        <p:spPr>
          <a:xfrm>
            <a:off x="2842831" y="1204256"/>
            <a:ext cx="1388534" cy="523220"/>
          </a:xfrm>
          <a:prstGeom prst="rect">
            <a:avLst/>
          </a:prstGeom>
          <a:solidFill>
            <a:srgbClr val="FFC000"/>
          </a:solidFill>
        </p:spPr>
        <p:txBody>
          <a:bodyPr wrap="square" rtlCol="0">
            <a:spAutoFit/>
          </a:bodyPr>
          <a:lstStyle/>
          <a:p>
            <a:pPr algn="ctr"/>
            <a:r>
              <a:rPr lang="en-GB" sz="2800" b="1" dirty="0"/>
              <a:t>Find</a:t>
            </a:r>
          </a:p>
        </p:txBody>
      </p:sp>
      <p:sp>
        <p:nvSpPr>
          <p:cNvPr id="5" name="TextBox 4">
            <a:extLst>
              <a:ext uri="{FF2B5EF4-FFF2-40B4-BE49-F238E27FC236}">
                <a16:creationId xmlns:a16="http://schemas.microsoft.com/office/drawing/2014/main" id="{4E262C6F-B24B-4499-A316-A07DDC114A0B}"/>
              </a:ext>
            </a:extLst>
          </p:cNvPr>
          <p:cNvSpPr txBox="1"/>
          <p:nvPr/>
        </p:nvSpPr>
        <p:spPr>
          <a:xfrm>
            <a:off x="5203692" y="1204256"/>
            <a:ext cx="1388534" cy="523220"/>
          </a:xfrm>
          <a:prstGeom prst="rect">
            <a:avLst/>
          </a:prstGeom>
          <a:solidFill>
            <a:srgbClr val="92D050"/>
          </a:solidFill>
        </p:spPr>
        <p:txBody>
          <a:bodyPr wrap="square" rtlCol="0">
            <a:spAutoFit/>
          </a:bodyPr>
          <a:lstStyle/>
          <a:p>
            <a:pPr algn="ctr"/>
            <a:r>
              <a:rPr lang="en-GB" sz="2800" b="1" dirty="0"/>
              <a:t>Fix</a:t>
            </a:r>
          </a:p>
        </p:txBody>
      </p:sp>
      <p:sp>
        <p:nvSpPr>
          <p:cNvPr id="6" name="TextBox 5">
            <a:extLst>
              <a:ext uri="{FF2B5EF4-FFF2-40B4-BE49-F238E27FC236}">
                <a16:creationId xmlns:a16="http://schemas.microsoft.com/office/drawing/2014/main" id="{629E34DC-DC70-4C9F-8851-A3DD5D8BA3E2}"/>
              </a:ext>
            </a:extLst>
          </p:cNvPr>
          <p:cNvSpPr txBox="1"/>
          <p:nvPr/>
        </p:nvSpPr>
        <p:spPr>
          <a:xfrm>
            <a:off x="7716098" y="1204256"/>
            <a:ext cx="1388534" cy="523220"/>
          </a:xfrm>
          <a:prstGeom prst="rect">
            <a:avLst/>
          </a:prstGeom>
          <a:solidFill>
            <a:schemeClr val="accent1">
              <a:lumMod val="40000"/>
              <a:lumOff val="60000"/>
            </a:schemeClr>
          </a:solidFill>
        </p:spPr>
        <p:txBody>
          <a:bodyPr wrap="square" rtlCol="0">
            <a:spAutoFit/>
          </a:bodyPr>
          <a:lstStyle/>
          <a:p>
            <a:pPr algn="ctr"/>
            <a:r>
              <a:rPr lang="en-GB" sz="2800" b="1" dirty="0"/>
              <a:t>Prevent</a:t>
            </a:r>
          </a:p>
        </p:txBody>
      </p:sp>
      <p:sp>
        <p:nvSpPr>
          <p:cNvPr id="7" name="TextBox 6">
            <a:extLst>
              <a:ext uri="{FF2B5EF4-FFF2-40B4-BE49-F238E27FC236}">
                <a16:creationId xmlns:a16="http://schemas.microsoft.com/office/drawing/2014/main" id="{3DD774A7-8F93-4FAD-BC8C-592C183FF505}"/>
              </a:ext>
            </a:extLst>
          </p:cNvPr>
          <p:cNvSpPr txBox="1"/>
          <p:nvPr/>
        </p:nvSpPr>
        <p:spPr>
          <a:xfrm>
            <a:off x="318054" y="1934817"/>
            <a:ext cx="1948069" cy="646331"/>
          </a:xfrm>
          <a:prstGeom prst="rect">
            <a:avLst/>
          </a:prstGeom>
          <a:noFill/>
        </p:spPr>
        <p:txBody>
          <a:bodyPr wrap="square" rtlCol="0">
            <a:spAutoFit/>
          </a:bodyPr>
          <a:lstStyle/>
          <a:p>
            <a:r>
              <a:rPr lang="en-GB" b="1" dirty="0">
                <a:solidFill>
                  <a:srgbClr val="FF0000"/>
                </a:solidFill>
              </a:rPr>
              <a:t>Becoming aware that there is a bug</a:t>
            </a:r>
          </a:p>
        </p:txBody>
      </p:sp>
      <p:sp>
        <p:nvSpPr>
          <p:cNvPr id="8" name="TextBox 7">
            <a:extLst>
              <a:ext uri="{FF2B5EF4-FFF2-40B4-BE49-F238E27FC236}">
                <a16:creationId xmlns:a16="http://schemas.microsoft.com/office/drawing/2014/main" id="{69BB2153-6A9C-4598-8DA9-2F523F5BEEEF}"/>
              </a:ext>
            </a:extLst>
          </p:cNvPr>
          <p:cNvSpPr txBox="1"/>
          <p:nvPr/>
        </p:nvSpPr>
        <p:spPr>
          <a:xfrm>
            <a:off x="318053" y="2643825"/>
            <a:ext cx="1948069" cy="2862322"/>
          </a:xfrm>
          <a:prstGeom prst="rect">
            <a:avLst/>
          </a:prstGeom>
          <a:noFill/>
        </p:spPr>
        <p:txBody>
          <a:bodyPr wrap="square" rtlCol="0">
            <a:spAutoFit/>
          </a:bodyPr>
          <a:lstStyle/>
          <a:p>
            <a:r>
              <a:rPr lang="en-GB" dirty="0"/>
              <a:t>During Development</a:t>
            </a:r>
          </a:p>
          <a:p>
            <a:endParaRPr lang="en-GB" dirty="0"/>
          </a:p>
          <a:p>
            <a:r>
              <a:rPr lang="en-GB" dirty="0"/>
              <a:t>Testing Software</a:t>
            </a:r>
          </a:p>
          <a:p>
            <a:endParaRPr lang="en-GB" dirty="0"/>
          </a:p>
          <a:p>
            <a:r>
              <a:rPr lang="en-GB" dirty="0"/>
              <a:t>User Reports During production</a:t>
            </a:r>
          </a:p>
          <a:p>
            <a:endParaRPr lang="en-GB" dirty="0"/>
          </a:p>
          <a:p>
            <a:r>
              <a:rPr lang="en-GB" dirty="0"/>
              <a:t>Context: browsers, users etc.</a:t>
            </a:r>
          </a:p>
        </p:txBody>
      </p:sp>
      <p:sp>
        <p:nvSpPr>
          <p:cNvPr id="9" name="TextBox 8">
            <a:extLst>
              <a:ext uri="{FF2B5EF4-FFF2-40B4-BE49-F238E27FC236}">
                <a16:creationId xmlns:a16="http://schemas.microsoft.com/office/drawing/2014/main" id="{A34E56E1-88FC-4CDF-815E-00CD457B30A7}"/>
              </a:ext>
            </a:extLst>
          </p:cNvPr>
          <p:cNvSpPr txBox="1"/>
          <p:nvPr/>
        </p:nvSpPr>
        <p:spPr>
          <a:xfrm>
            <a:off x="2604054" y="1948087"/>
            <a:ext cx="1948069" cy="1200329"/>
          </a:xfrm>
          <a:prstGeom prst="rect">
            <a:avLst/>
          </a:prstGeom>
          <a:noFill/>
        </p:spPr>
        <p:txBody>
          <a:bodyPr wrap="square" rtlCol="0">
            <a:spAutoFit/>
          </a:bodyPr>
          <a:lstStyle/>
          <a:p>
            <a:r>
              <a:rPr lang="en-GB" b="1" dirty="0">
                <a:solidFill>
                  <a:srgbClr val="FF0000"/>
                </a:solidFill>
              </a:rPr>
              <a:t>Isolating where exactly the bug is happening in the code</a:t>
            </a:r>
          </a:p>
        </p:txBody>
      </p:sp>
      <p:sp>
        <p:nvSpPr>
          <p:cNvPr id="10" name="TextBox 9">
            <a:extLst>
              <a:ext uri="{FF2B5EF4-FFF2-40B4-BE49-F238E27FC236}">
                <a16:creationId xmlns:a16="http://schemas.microsoft.com/office/drawing/2014/main" id="{B4502CB3-917C-4DA1-B10D-D132003D4668}"/>
              </a:ext>
            </a:extLst>
          </p:cNvPr>
          <p:cNvSpPr txBox="1"/>
          <p:nvPr/>
        </p:nvSpPr>
        <p:spPr>
          <a:xfrm>
            <a:off x="2604053" y="3266695"/>
            <a:ext cx="1948069" cy="1477328"/>
          </a:xfrm>
          <a:prstGeom prst="rect">
            <a:avLst/>
          </a:prstGeom>
          <a:noFill/>
        </p:spPr>
        <p:txBody>
          <a:bodyPr wrap="square" rtlCol="0">
            <a:spAutoFit/>
          </a:bodyPr>
          <a:lstStyle/>
          <a:p>
            <a:r>
              <a:rPr lang="en-GB" dirty="0"/>
              <a:t>Developer Console (simple Code)</a:t>
            </a:r>
          </a:p>
          <a:p>
            <a:endParaRPr lang="en-GB" dirty="0"/>
          </a:p>
          <a:p>
            <a:r>
              <a:rPr lang="en-GB" dirty="0"/>
              <a:t>Debugger (complex code)</a:t>
            </a:r>
          </a:p>
        </p:txBody>
      </p:sp>
      <p:sp>
        <p:nvSpPr>
          <p:cNvPr id="11" name="TextBox 10">
            <a:extLst>
              <a:ext uri="{FF2B5EF4-FFF2-40B4-BE49-F238E27FC236}">
                <a16:creationId xmlns:a16="http://schemas.microsoft.com/office/drawing/2014/main" id="{D219E1F3-C81F-4E56-96C8-F972046AAA42}"/>
              </a:ext>
            </a:extLst>
          </p:cNvPr>
          <p:cNvSpPr txBox="1"/>
          <p:nvPr/>
        </p:nvSpPr>
        <p:spPr>
          <a:xfrm>
            <a:off x="5019260" y="1934817"/>
            <a:ext cx="1948069" cy="369332"/>
          </a:xfrm>
          <a:prstGeom prst="rect">
            <a:avLst/>
          </a:prstGeom>
          <a:noFill/>
        </p:spPr>
        <p:txBody>
          <a:bodyPr wrap="square" rtlCol="0">
            <a:spAutoFit/>
          </a:bodyPr>
          <a:lstStyle/>
          <a:p>
            <a:r>
              <a:rPr lang="en-GB" b="1" dirty="0">
                <a:solidFill>
                  <a:srgbClr val="FF0000"/>
                </a:solidFill>
              </a:rPr>
              <a:t>Correct the code</a:t>
            </a:r>
          </a:p>
        </p:txBody>
      </p:sp>
      <p:sp>
        <p:nvSpPr>
          <p:cNvPr id="12" name="TextBox 11">
            <a:extLst>
              <a:ext uri="{FF2B5EF4-FFF2-40B4-BE49-F238E27FC236}">
                <a16:creationId xmlns:a16="http://schemas.microsoft.com/office/drawing/2014/main" id="{1B38C979-F748-41F8-B169-FF410911A82B}"/>
              </a:ext>
            </a:extLst>
          </p:cNvPr>
          <p:cNvSpPr txBox="1"/>
          <p:nvPr/>
        </p:nvSpPr>
        <p:spPr>
          <a:xfrm>
            <a:off x="5019259" y="2504899"/>
            <a:ext cx="1948069" cy="923330"/>
          </a:xfrm>
          <a:prstGeom prst="rect">
            <a:avLst/>
          </a:prstGeom>
          <a:noFill/>
        </p:spPr>
        <p:txBody>
          <a:bodyPr wrap="square" rtlCol="0">
            <a:spAutoFit/>
          </a:bodyPr>
          <a:lstStyle/>
          <a:p>
            <a:r>
              <a:rPr lang="en-GB" dirty="0"/>
              <a:t>Replace wrong solution with correct solution</a:t>
            </a:r>
          </a:p>
        </p:txBody>
      </p:sp>
      <p:sp>
        <p:nvSpPr>
          <p:cNvPr id="13" name="TextBox 12">
            <a:extLst>
              <a:ext uri="{FF2B5EF4-FFF2-40B4-BE49-F238E27FC236}">
                <a16:creationId xmlns:a16="http://schemas.microsoft.com/office/drawing/2014/main" id="{13B9AA47-6CE2-430A-BA10-9C6D1B65D06B}"/>
              </a:ext>
            </a:extLst>
          </p:cNvPr>
          <p:cNvSpPr txBox="1"/>
          <p:nvPr/>
        </p:nvSpPr>
        <p:spPr>
          <a:xfrm>
            <a:off x="7504044" y="1934817"/>
            <a:ext cx="1948069" cy="646331"/>
          </a:xfrm>
          <a:prstGeom prst="rect">
            <a:avLst/>
          </a:prstGeom>
          <a:noFill/>
        </p:spPr>
        <p:txBody>
          <a:bodyPr wrap="square" rtlCol="0">
            <a:spAutoFit/>
          </a:bodyPr>
          <a:lstStyle/>
          <a:p>
            <a:r>
              <a:rPr lang="en-GB" b="1" dirty="0">
                <a:solidFill>
                  <a:srgbClr val="FF0000"/>
                </a:solidFill>
              </a:rPr>
              <a:t>Prevent it from happening again.</a:t>
            </a:r>
          </a:p>
        </p:txBody>
      </p:sp>
      <p:sp>
        <p:nvSpPr>
          <p:cNvPr id="14" name="TextBox 13">
            <a:extLst>
              <a:ext uri="{FF2B5EF4-FFF2-40B4-BE49-F238E27FC236}">
                <a16:creationId xmlns:a16="http://schemas.microsoft.com/office/drawing/2014/main" id="{9A533AAF-61E0-4F52-9AC1-BB03AF321EB7}"/>
              </a:ext>
            </a:extLst>
          </p:cNvPr>
          <p:cNvSpPr txBox="1"/>
          <p:nvPr/>
        </p:nvSpPr>
        <p:spPr>
          <a:xfrm>
            <a:off x="7504043" y="2643825"/>
            <a:ext cx="1948069" cy="1754326"/>
          </a:xfrm>
          <a:prstGeom prst="rect">
            <a:avLst/>
          </a:prstGeom>
          <a:noFill/>
        </p:spPr>
        <p:txBody>
          <a:bodyPr wrap="square" rtlCol="0">
            <a:spAutoFit/>
          </a:bodyPr>
          <a:lstStyle/>
          <a:p>
            <a:r>
              <a:rPr lang="en-GB" dirty="0"/>
              <a:t>Searching for same bug in similar code</a:t>
            </a:r>
          </a:p>
          <a:p>
            <a:endParaRPr lang="en-GB" dirty="0"/>
          </a:p>
          <a:p>
            <a:r>
              <a:rPr lang="en-GB" dirty="0"/>
              <a:t>Writing tests using testing software.</a:t>
            </a:r>
          </a:p>
        </p:txBody>
      </p:sp>
    </p:spTree>
    <p:extLst>
      <p:ext uri="{BB962C8B-B14F-4D97-AF65-F5344CB8AC3E}">
        <p14:creationId xmlns:p14="http://schemas.microsoft.com/office/powerpoint/2010/main" val="30984279"/>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8989612-9A28-40B7-AA20-6F7F2574A6BD}"/>
              </a:ext>
            </a:extLst>
          </p:cNvPr>
          <p:cNvSpPr txBox="1"/>
          <p:nvPr/>
        </p:nvSpPr>
        <p:spPr>
          <a:xfrm>
            <a:off x="195469" y="309271"/>
            <a:ext cx="9515061" cy="5755422"/>
          </a:xfrm>
          <a:prstGeom prst="rect">
            <a:avLst/>
          </a:prstGeom>
          <a:noFill/>
        </p:spPr>
        <p:txBody>
          <a:bodyPr wrap="square">
            <a:spAutoFit/>
          </a:bodyPr>
          <a:lstStyle/>
          <a:p>
            <a:r>
              <a:rPr lang="en-GB" sz="1600" b="1" dirty="0">
                <a:solidFill>
                  <a:srgbClr val="6A9955"/>
                </a:solidFill>
                <a:effectLst/>
                <a:latin typeface="Calibri" panose="020F0502020204030204" pitchFamily="34" charset="0"/>
                <a:cs typeface="Calibri" panose="020F0502020204030204" pitchFamily="34" charset="0"/>
              </a:rPr>
              <a:t>////// DEBUGGING //////</a:t>
            </a:r>
            <a:endParaRPr lang="en-GB" sz="1600" b="1" dirty="0">
              <a:solidFill>
                <a:srgbClr val="D4D4D4"/>
              </a:solidFill>
              <a:effectLst/>
              <a:latin typeface="Calibri" panose="020F0502020204030204" pitchFamily="34" charset="0"/>
              <a:cs typeface="Calibri" panose="020F0502020204030204" pitchFamily="34" charset="0"/>
            </a:endParaRPr>
          </a:p>
          <a:p>
            <a:br>
              <a:rPr lang="en-GB" sz="1600" b="1" dirty="0">
                <a:solidFill>
                  <a:srgbClr val="D4D4D4"/>
                </a:solidFill>
                <a:effectLst/>
                <a:latin typeface="Calibri" panose="020F0502020204030204" pitchFamily="34" charset="0"/>
                <a:cs typeface="Calibri" panose="020F0502020204030204" pitchFamily="34" charset="0"/>
              </a:rPr>
            </a:br>
            <a:r>
              <a:rPr lang="en-GB" sz="1600" b="1" dirty="0">
                <a:solidFill>
                  <a:srgbClr val="6A9955"/>
                </a:solidFill>
                <a:effectLst/>
                <a:latin typeface="Calibri" panose="020F0502020204030204" pitchFamily="34" charset="0"/>
                <a:cs typeface="Calibri" panose="020F0502020204030204" pitchFamily="34" charset="0"/>
              </a:rPr>
              <a:t>// Lets say that from our previous temperature example we need to work in kelvins.</a:t>
            </a:r>
            <a:endParaRPr lang="en-GB" sz="1600" b="1" dirty="0">
              <a:solidFill>
                <a:srgbClr val="D4D4D4"/>
              </a:solidFill>
              <a:effectLst/>
              <a:latin typeface="Calibri" panose="020F0502020204030204" pitchFamily="34" charset="0"/>
              <a:cs typeface="Calibri" panose="020F0502020204030204" pitchFamily="34" charset="0"/>
            </a:endParaRPr>
          </a:p>
          <a:p>
            <a:br>
              <a:rPr lang="en-GB" sz="1600" b="1" dirty="0">
                <a:solidFill>
                  <a:srgbClr val="D4D4D4"/>
                </a:solidFill>
                <a:effectLst/>
                <a:latin typeface="Calibri" panose="020F0502020204030204" pitchFamily="34" charset="0"/>
                <a:cs typeface="Calibri" panose="020F0502020204030204" pitchFamily="34" charset="0"/>
              </a:rPr>
            </a:br>
            <a:r>
              <a:rPr lang="en-GB" sz="1600" b="1" dirty="0">
                <a:solidFill>
                  <a:srgbClr val="569CD6"/>
                </a:solidFill>
                <a:effectLst/>
                <a:latin typeface="Calibri" panose="020F0502020204030204" pitchFamily="34" charset="0"/>
                <a:cs typeface="Calibri" panose="020F0502020204030204" pitchFamily="34" charset="0"/>
              </a:rPr>
              <a:t>const</a:t>
            </a:r>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DCDCAA"/>
                </a:solidFill>
                <a:effectLst/>
                <a:latin typeface="Calibri" panose="020F0502020204030204" pitchFamily="34" charset="0"/>
                <a:cs typeface="Calibri" panose="020F0502020204030204" pitchFamily="34" charset="0"/>
              </a:rPr>
              <a:t>Measkelvin</a:t>
            </a:r>
            <a:r>
              <a:rPr lang="en-GB" sz="1600" b="1" dirty="0">
                <a:solidFill>
                  <a:srgbClr val="D4D4D4"/>
                </a:solidFill>
                <a:effectLst/>
                <a:latin typeface="Calibri" panose="020F0502020204030204" pitchFamily="34" charset="0"/>
                <a:cs typeface="Calibri" panose="020F0502020204030204" pitchFamily="34" charset="0"/>
              </a:rPr>
              <a:t> = </a:t>
            </a:r>
            <a:r>
              <a:rPr lang="en-GB" sz="1600" b="1" dirty="0">
                <a:solidFill>
                  <a:srgbClr val="569CD6"/>
                </a:solidFill>
                <a:effectLst/>
                <a:latin typeface="Calibri" panose="020F0502020204030204" pitchFamily="34" charset="0"/>
                <a:cs typeface="Calibri" panose="020F0502020204030204" pitchFamily="34" charset="0"/>
              </a:rPr>
              <a:t>function</a:t>
            </a:r>
            <a:r>
              <a:rPr lang="en-GB" sz="1600" b="1" dirty="0">
                <a:solidFill>
                  <a:srgbClr val="D4D4D4"/>
                </a:solidFill>
                <a:effectLst/>
                <a:latin typeface="Calibri" panose="020F0502020204030204" pitchFamily="34" charset="0"/>
                <a:cs typeface="Calibri" panose="020F0502020204030204" pitchFamily="34" charset="0"/>
              </a:rPr>
              <a:t> () {</a:t>
            </a:r>
          </a:p>
          <a:p>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569CD6"/>
                </a:solidFill>
                <a:effectLst/>
                <a:latin typeface="Calibri" panose="020F0502020204030204" pitchFamily="34" charset="0"/>
                <a:cs typeface="Calibri" panose="020F0502020204030204" pitchFamily="34" charset="0"/>
              </a:rPr>
              <a:t>const</a:t>
            </a:r>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4FC1FF"/>
                </a:solidFill>
                <a:effectLst/>
                <a:latin typeface="Calibri" panose="020F0502020204030204" pitchFamily="34" charset="0"/>
                <a:cs typeface="Calibri" panose="020F0502020204030204" pitchFamily="34" charset="0"/>
              </a:rPr>
              <a:t>measmt</a:t>
            </a:r>
            <a:r>
              <a:rPr lang="en-GB" sz="1600" b="1" dirty="0">
                <a:solidFill>
                  <a:srgbClr val="D4D4D4"/>
                </a:solidFill>
                <a:effectLst/>
                <a:latin typeface="Calibri" panose="020F0502020204030204" pitchFamily="34" charset="0"/>
                <a:cs typeface="Calibri" panose="020F0502020204030204" pitchFamily="34" charset="0"/>
              </a:rPr>
              <a:t> = {</a:t>
            </a:r>
          </a:p>
          <a:p>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9CDCFE"/>
                </a:solidFill>
                <a:effectLst/>
                <a:latin typeface="Calibri" panose="020F0502020204030204" pitchFamily="34" charset="0"/>
                <a:cs typeface="Calibri" panose="020F0502020204030204" pitchFamily="34" charset="0"/>
              </a:rPr>
              <a:t>type:</a:t>
            </a:r>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CE9178"/>
                </a:solidFill>
                <a:effectLst/>
                <a:latin typeface="Calibri" panose="020F0502020204030204" pitchFamily="34" charset="0"/>
                <a:cs typeface="Calibri" panose="020F0502020204030204" pitchFamily="34" charset="0"/>
              </a:rPr>
              <a:t>'temp'</a:t>
            </a:r>
            <a:r>
              <a:rPr lang="en-GB" sz="1600" b="1" dirty="0">
                <a:solidFill>
                  <a:srgbClr val="D4D4D4"/>
                </a:solidFill>
                <a:effectLst/>
                <a:latin typeface="Calibri" panose="020F0502020204030204" pitchFamily="34" charset="0"/>
                <a:cs typeface="Calibri" panose="020F0502020204030204" pitchFamily="34" charset="0"/>
              </a:rPr>
              <a:t>,</a:t>
            </a:r>
          </a:p>
          <a:p>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9CDCFE"/>
                </a:solidFill>
                <a:effectLst/>
                <a:latin typeface="Calibri" panose="020F0502020204030204" pitchFamily="34" charset="0"/>
                <a:cs typeface="Calibri" panose="020F0502020204030204" pitchFamily="34" charset="0"/>
              </a:rPr>
              <a:t>unit:</a:t>
            </a:r>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CE9178"/>
                </a:solidFill>
                <a:effectLst/>
                <a:latin typeface="Calibri" panose="020F0502020204030204" pitchFamily="34" charset="0"/>
                <a:cs typeface="Calibri" panose="020F0502020204030204" pitchFamily="34" charset="0"/>
              </a:rPr>
              <a:t>'celcius'</a:t>
            </a:r>
            <a:r>
              <a:rPr lang="en-GB" sz="1600" b="1" dirty="0">
                <a:solidFill>
                  <a:srgbClr val="D4D4D4"/>
                </a:solidFill>
                <a:effectLst/>
                <a:latin typeface="Calibri" panose="020F0502020204030204" pitchFamily="34" charset="0"/>
                <a:cs typeface="Calibri" panose="020F0502020204030204" pitchFamily="34" charset="0"/>
              </a:rPr>
              <a:t>,</a:t>
            </a:r>
          </a:p>
          <a:p>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6A9955"/>
                </a:solidFill>
                <a:effectLst/>
                <a:latin typeface="Calibri" panose="020F0502020204030204" pitchFamily="34" charset="0"/>
                <a:cs typeface="Calibri" panose="020F0502020204030204" pitchFamily="34" charset="0"/>
              </a:rPr>
              <a:t>// C - FIX</a:t>
            </a:r>
            <a:endParaRPr lang="en-GB" sz="1600" b="1" dirty="0">
              <a:solidFill>
                <a:srgbClr val="D4D4D4"/>
              </a:solidFill>
              <a:effectLst/>
              <a:latin typeface="Calibri" panose="020F0502020204030204" pitchFamily="34" charset="0"/>
              <a:cs typeface="Calibri" panose="020F0502020204030204" pitchFamily="34" charset="0"/>
            </a:endParaRPr>
          </a:p>
          <a:p>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9CDCFE"/>
                </a:solidFill>
                <a:effectLst/>
                <a:latin typeface="Calibri" panose="020F0502020204030204" pitchFamily="34" charset="0"/>
                <a:cs typeface="Calibri" panose="020F0502020204030204" pitchFamily="34" charset="0"/>
              </a:rPr>
              <a:t>value:</a:t>
            </a:r>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4EC9B0"/>
                </a:solidFill>
                <a:effectLst/>
                <a:latin typeface="Calibri" panose="020F0502020204030204" pitchFamily="34" charset="0"/>
                <a:cs typeface="Calibri" panose="020F0502020204030204" pitchFamily="34" charset="0"/>
              </a:rPr>
              <a:t>Number</a:t>
            </a:r>
            <a:r>
              <a:rPr lang="en-GB" sz="1600" b="1" dirty="0">
                <a:solidFill>
                  <a:srgbClr val="D4D4D4"/>
                </a:solidFill>
                <a:effectLst/>
                <a:latin typeface="Calibri" panose="020F0502020204030204" pitchFamily="34" charset="0"/>
                <a:cs typeface="Calibri" panose="020F0502020204030204" pitchFamily="34" charset="0"/>
              </a:rPr>
              <a:t>(</a:t>
            </a:r>
            <a:r>
              <a:rPr lang="en-GB" sz="1600" b="1" dirty="0">
                <a:solidFill>
                  <a:srgbClr val="DCDCAA"/>
                </a:solidFill>
                <a:effectLst/>
                <a:latin typeface="Calibri" panose="020F0502020204030204" pitchFamily="34" charset="0"/>
                <a:cs typeface="Calibri" panose="020F0502020204030204" pitchFamily="34" charset="0"/>
              </a:rPr>
              <a:t>prompt</a:t>
            </a:r>
            <a:r>
              <a:rPr lang="en-GB" sz="1600" b="1" dirty="0">
                <a:solidFill>
                  <a:srgbClr val="D4D4D4"/>
                </a:solidFill>
                <a:effectLst/>
                <a:latin typeface="Calibri" panose="020F0502020204030204" pitchFamily="34" charset="0"/>
                <a:cs typeface="Calibri" panose="020F0502020204030204" pitchFamily="34" charset="0"/>
              </a:rPr>
              <a:t>(</a:t>
            </a:r>
            <a:r>
              <a:rPr lang="en-GB" sz="1600" b="1" dirty="0">
                <a:solidFill>
                  <a:srgbClr val="CE9178"/>
                </a:solidFill>
                <a:effectLst/>
                <a:latin typeface="Calibri" panose="020F0502020204030204" pitchFamily="34" charset="0"/>
                <a:cs typeface="Calibri" panose="020F0502020204030204" pitchFamily="34" charset="0"/>
              </a:rPr>
              <a:t>'Degrees celcius:'</a:t>
            </a:r>
            <a:r>
              <a:rPr lang="en-GB" sz="1600" b="1" dirty="0">
                <a:solidFill>
                  <a:srgbClr val="D4D4D4"/>
                </a:solidFill>
                <a:effectLst/>
                <a:latin typeface="Calibri" panose="020F0502020204030204" pitchFamily="34" charset="0"/>
                <a:cs typeface="Calibri" panose="020F0502020204030204" pitchFamily="34" charset="0"/>
              </a:rPr>
              <a:t>)),</a:t>
            </a:r>
          </a:p>
          <a:p>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6A9955"/>
                </a:solidFill>
                <a:effectLst/>
                <a:latin typeface="Calibri" panose="020F0502020204030204" pitchFamily="34" charset="0"/>
                <a:cs typeface="Calibri" panose="020F0502020204030204" pitchFamily="34" charset="0"/>
              </a:rPr>
              <a:t>// value: prompt('Degrees celcius:')</a:t>
            </a:r>
            <a:endParaRPr lang="en-GB" sz="1600" b="1" dirty="0">
              <a:solidFill>
                <a:srgbClr val="D4D4D4"/>
              </a:solidFill>
              <a:effectLst/>
              <a:latin typeface="Calibri" panose="020F0502020204030204" pitchFamily="34" charset="0"/>
              <a:cs typeface="Calibri" panose="020F0502020204030204" pitchFamily="34" charset="0"/>
            </a:endParaRPr>
          </a:p>
          <a:p>
            <a:r>
              <a:rPr lang="en-GB" sz="1600" b="1" dirty="0">
                <a:solidFill>
                  <a:srgbClr val="D4D4D4"/>
                </a:solidFill>
                <a:effectLst/>
                <a:latin typeface="Calibri" panose="020F0502020204030204" pitchFamily="34" charset="0"/>
                <a:cs typeface="Calibri" panose="020F0502020204030204" pitchFamily="34" charset="0"/>
              </a:rPr>
              <a:t>  };</a:t>
            </a:r>
          </a:p>
          <a:p>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6A9955"/>
                </a:solidFill>
                <a:effectLst/>
                <a:latin typeface="Calibri" panose="020F0502020204030204" pitchFamily="34" charset="0"/>
                <a:cs typeface="Calibri" panose="020F0502020204030204" pitchFamily="34" charset="0"/>
              </a:rPr>
              <a:t>// console.log(measmt);</a:t>
            </a:r>
            <a:endParaRPr lang="en-GB" sz="1600" b="1" dirty="0">
              <a:solidFill>
                <a:srgbClr val="D4D4D4"/>
              </a:solidFill>
              <a:effectLst/>
              <a:latin typeface="Calibri" panose="020F0502020204030204" pitchFamily="34" charset="0"/>
              <a:cs typeface="Calibri" panose="020F0502020204030204" pitchFamily="34" charset="0"/>
            </a:endParaRPr>
          </a:p>
          <a:p>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9CDCFE"/>
                </a:solidFill>
                <a:effectLst/>
                <a:latin typeface="Calibri" panose="020F0502020204030204" pitchFamily="34" charset="0"/>
                <a:cs typeface="Calibri" panose="020F0502020204030204" pitchFamily="34" charset="0"/>
              </a:rPr>
              <a:t>console</a:t>
            </a:r>
            <a:r>
              <a:rPr lang="en-GB" sz="1600" b="1" dirty="0">
                <a:solidFill>
                  <a:srgbClr val="D4D4D4"/>
                </a:solidFill>
                <a:effectLst/>
                <a:latin typeface="Calibri" panose="020F0502020204030204" pitchFamily="34" charset="0"/>
                <a:cs typeface="Calibri" panose="020F0502020204030204" pitchFamily="34" charset="0"/>
              </a:rPr>
              <a:t>.</a:t>
            </a:r>
            <a:r>
              <a:rPr lang="en-GB" sz="1600" b="1" dirty="0">
                <a:solidFill>
                  <a:srgbClr val="DCDCAA"/>
                </a:solidFill>
                <a:effectLst/>
                <a:latin typeface="Calibri" panose="020F0502020204030204" pitchFamily="34" charset="0"/>
                <a:cs typeface="Calibri" panose="020F0502020204030204" pitchFamily="34" charset="0"/>
              </a:rPr>
              <a:t>table</a:t>
            </a:r>
            <a:r>
              <a:rPr lang="en-GB" sz="1600" b="1" dirty="0">
                <a:solidFill>
                  <a:srgbClr val="D4D4D4"/>
                </a:solidFill>
                <a:effectLst/>
                <a:latin typeface="Calibri" panose="020F0502020204030204" pitchFamily="34" charset="0"/>
                <a:cs typeface="Calibri" panose="020F0502020204030204" pitchFamily="34" charset="0"/>
              </a:rPr>
              <a:t>(</a:t>
            </a:r>
            <a:r>
              <a:rPr lang="en-GB" sz="1600" b="1" dirty="0">
                <a:solidFill>
                  <a:srgbClr val="4FC1FF"/>
                </a:solidFill>
                <a:effectLst/>
                <a:latin typeface="Calibri" panose="020F0502020204030204" pitchFamily="34" charset="0"/>
                <a:cs typeface="Calibri" panose="020F0502020204030204" pitchFamily="34" charset="0"/>
              </a:rPr>
              <a:t>measmt</a:t>
            </a:r>
            <a:r>
              <a:rPr lang="en-GB" sz="1600" b="1" dirty="0">
                <a:solidFill>
                  <a:srgbClr val="D4D4D4"/>
                </a:solidFill>
                <a:effectLst/>
                <a:latin typeface="Calibri" panose="020F0502020204030204" pitchFamily="34" charset="0"/>
                <a:cs typeface="Calibri" panose="020F0502020204030204" pitchFamily="34" charset="0"/>
              </a:rPr>
              <a:t>);</a:t>
            </a:r>
          </a:p>
          <a:p>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6A9955"/>
                </a:solidFill>
                <a:effectLst/>
                <a:latin typeface="Calibri" panose="020F0502020204030204" pitchFamily="34" charset="0"/>
                <a:cs typeface="Calibri" panose="020F0502020204030204" pitchFamily="34" charset="0"/>
              </a:rPr>
              <a:t>// console.log(measmt.value);</a:t>
            </a:r>
            <a:endParaRPr lang="en-GB" sz="1600" b="1" dirty="0">
              <a:solidFill>
                <a:srgbClr val="D4D4D4"/>
              </a:solidFill>
              <a:effectLst/>
              <a:latin typeface="Calibri" panose="020F0502020204030204" pitchFamily="34" charset="0"/>
              <a:cs typeface="Calibri" panose="020F0502020204030204" pitchFamily="34" charset="0"/>
            </a:endParaRPr>
          </a:p>
          <a:p>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6A9955"/>
                </a:solidFill>
                <a:effectLst/>
                <a:latin typeface="Calibri" panose="020F0502020204030204" pitchFamily="34" charset="0"/>
                <a:cs typeface="Calibri" panose="020F0502020204030204" pitchFamily="34" charset="0"/>
              </a:rPr>
              <a:t>// console.warn(measmt.value);</a:t>
            </a:r>
            <a:endParaRPr lang="en-GB" sz="1600" b="1" dirty="0">
              <a:solidFill>
                <a:srgbClr val="D4D4D4"/>
              </a:solidFill>
              <a:effectLst/>
              <a:latin typeface="Calibri" panose="020F0502020204030204" pitchFamily="34" charset="0"/>
              <a:cs typeface="Calibri" panose="020F0502020204030204" pitchFamily="34" charset="0"/>
            </a:endParaRPr>
          </a:p>
          <a:p>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6A9955"/>
                </a:solidFill>
                <a:effectLst/>
                <a:latin typeface="Calibri" panose="020F0502020204030204" pitchFamily="34" charset="0"/>
                <a:cs typeface="Calibri" panose="020F0502020204030204" pitchFamily="34" charset="0"/>
              </a:rPr>
              <a:t>// console.error(measmt.value);</a:t>
            </a:r>
            <a:endParaRPr lang="en-GB" sz="1600" b="1" dirty="0">
              <a:solidFill>
                <a:srgbClr val="D4D4D4"/>
              </a:solidFill>
              <a:effectLst/>
              <a:latin typeface="Calibri" panose="020F0502020204030204" pitchFamily="34" charset="0"/>
              <a:cs typeface="Calibri" panose="020F0502020204030204" pitchFamily="34" charset="0"/>
            </a:endParaRPr>
          </a:p>
          <a:p>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569CD6"/>
                </a:solidFill>
                <a:effectLst/>
                <a:latin typeface="Calibri" panose="020F0502020204030204" pitchFamily="34" charset="0"/>
                <a:cs typeface="Calibri" panose="020F0502020204030204" pitchFamily="34" charset="0"/>
              </a:rPr>
              <a:t>const</a:t>
            </a:r>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4FC1FF"/>
                </a:solidFill>
                <a:effectLst/>
                <a:latin typeface="Calibri" panose="020F0502020204030204" pitchFamily="34" charset="0"/>
                <a:cs typeface="Calibri" panose="020F0502020204030204" pitchFamily="34" charset="0"/>
              </a:rPr>
              <a:t>kelvin</a:t>
            </a:r>
            <a:r>
              <a:rPr lang="en-GB" sz="1600" b="1" dirty="0">
                <a:solidFill>
                  <a:srgbClr val="D4D4D4"/>
                </a:solidFill>
                <a:effectLst/>
                <a:latin typeface="Calibri" panose="020F0502020204030204" pitchFamily="34" charset="0"/>
                <a:cs typeface="Calibri" panose="020F0502020204030204" pitchFamily="34" charset="0"/>
              </a:rPr>
              <a:t> = </a:t>
            </a:r>
            <a:r>
              <a:rPr lang="en-GB" sz="1600" b="1" dirty="0">
                <a:solidFill>
                  <a:srgbClr val="4FC1FF"/>
                </a:solidFill>
                <a:effectLst/>
                <a:latin typeface="Calibri" panose="020F0502020204030204" pitchFamily="34" charset="0"/>
                <a:cs typeface="Calibri" panose="020F0502020204030204" pitchFamily="34" charset="0"/>
              </a:rPr>
              <a:t>measmt</a:t>
            </a:r>
            <a:r>
              <a:rPr lang="en-GB" sz="1600" b="1" dirty="0">
                <a:solidFill>
                  <a:srgbClr val="D4D4D4"/>
                </a:solidFill>
                <a:effectLst/>
                <a:latin typeface="Calibri" panose="020F0502020204030204" pitchFamily="34" charset="0"/>
                <a:cs typeface="Calibri" panose="020F0502020204030204" pitchFamily="34" charset="0"/>
              </a:rPr>
              <a:t>.</a:t>
            </a:r>
            <a:r>
              <a:rPr lang="en-GB" sz="1600" b="1" dirty="0">
                <a:solidFill>
                  <a:srgbClr val="9CDCFE"/>
                </a:solidFill>
                <a:effectLst/>
                <a:latin typeface="Calibri" panose="020F0502020204030204" pitchFamily="34" charset="0"/>
                <a:cs typeface="Calibri" panose="020F0502020204030204" pitchFamily="34" charset="0"/>
              </a:rPr>
              <a:t>value</a:t>
            </a:r>
            <a:r>
              <a:rPr lang="en-GB" sz="1600" b="1" dirty="0">
                <a:solidFill>
                  <a:srgbClr val="D4D4D4"/>
                </a:solidFill>
                <a:effectLst/>
                <a:latin typeface="Calibri" panose="020F0502020204030204" pitchFamily="34" charset="0"/>
                <a:cs typeface="Calibri" panose="020F0502020204030204" pitchFamily="34" charset="0"/>
              </a:rPr>
              <a:t> + </a:t>
            </a:r>
            <a:r>
              <a:rPr lang="en-GB" sz="1600" b="1" dirty="0">
                <a:solidFill>
                  <a:srgbClr val="B5CEA8"/>
                </a:solidFill>
                <a:effectLst/>
                <a:latin typeface="Calibri" panose="020F0502020204030204" pitchFamily="34" charset="0"/>
                <a:cs typeface="Calibri" panose="020F0502020204030204" pitchFamily="34" charset="0"/>
              </a:rPr>
              <a:t>273</a:t>
            </a:r>
            <a:r>
              <a:rPr lang="en-GB" sz="1600" b="1" dirty="0">
                <a:solidFill>
                  <a:srgbClr val="D4D4D4"/>
                </a:solidFill>
                <a:effectLst/>
                <a:latin typeface="Calibri" panose="020F0502020204030204" pitchFamily="34" charset="0"/>
                <a:cs typeface="Calibri" panose="020F0502020204030204" pitchFamily="34" charset="0"/>
              </a:rPr>
              <a:t>;</a:t>
            </a:r>
          </a:p>
          <a:p>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C586C0"/>
                </a:solidFill>
                <a:effectLst/>
                <a:latin typeface="Calibri" panose="020F0502020204030204" pitchFamily="34" charset="0"/>
                <a:cs typeface="Calibri" panose="020F0502020204030204" pitchFamily="34" charset="0"/>
              </a:rPr>
              <a:t>return</a:t>
            </a:r>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4FC1FF"/>
                </a:solidFill>
                <a:effectLst/>
                <a:latin typeface="Calibri" panose="020F0502020204030204" pitchFamily="34" charset="0"/>
                <a:cs typeface="Calibri" panose="020F0502020204030204" pitchFamily="34" charset="0"/>
              </a:rPr>
              <a:t>kelvin</a:t>
            </a:r>
            <a:r>
              <a:rPr lang="en-GB" sz="1600" b="1" dirty="0">
                <a:solidFill>
                  <a:srgbClr val="D4D4D4"/>
                </a:solidFill>
                <a:effectLst/>
                <a:latin typeface="Calibri" panose="020F0502020204030204" pitchFamily="34" charset="0"/>
                <a:cs typeface="Calibri" panose="020F0502020204030204" pitchFamily="34" charset="0"/>
              </a:rPr>
              <a:t>;</a:t>
            </a:r>
          </a:p>
          <a:p>
            <a:r>
              <a:rPr lang="en-GB" sz="1600" b="1" dirty="0">
                <a:solidFill>
                  <a:srgbClr val="D4D4D4"/>
                </a:solidFill>
                <a:effectLst/>
                <a:latin typeface="Calibri" panose="020F0502020204030204" pitchFamily="34" charset="0"/>
                <a:cs typeface="Calibri" panose="020F0502020204030204" pitchFamily="34" charset="0"/>
              </a:rPr>
              <a:t>};</a:t>
            </a:r>
          </a:p>
          <a:p>
            <a:br>
              <a:rPr lang="en-GB" sz="1600" b="1" dirty="0">
                <a:solidFill>
                  <a:srgbClr val="D4D4D4"/>
                </a:solidFill>
                <a:effectLst/>
                <a:latin typeface="Calibri" panose="020F0502020204030204" pitchFamily="34" charset="0"/>
                <a:cs typeface="Calibri" panose="020F0502020204030204" pitchFamily="34" charset="0"/>
              </a:rPr>
            </a:br>
            <a:r>
              <a:rPr lang="en-GB" sz="1600" b="1" dirty="0">
                <a:solidFill>
                  <a:srgbClr val="6A9955"/>
                </a:solidFill>
                <a:effectLst/>
                <a:latin typeface="Calibri" panose="020F0502020204030204" pitchFamily="34" charset="0"/>
                <a:cs typeface="Calibri" panose="020F0502020204030204" pitchFamily="34" charset="0"/>
              </a:rPr>
              <a:t>// A) IDENTIFY</a:t>
            </a:r>
            <a:endParaRPr lang="en-GB" sz="1600" b="1" dirty="0">
              <a:solidFill>
                <a:srgbClr val="D4D4D4"/>
              </a:solidFill>
              <a:effectLst/>
              <a:latin typeface="Calibri" panose="020F0502020204030204" pitchFamily="34" charset="0"/>
              <a:cs typeface="Calibri" panose="020F0502020204030204" pitchFamily="34" charset="0"/>
            </a:endParaRPr>
          </a:p>
          <a:p>
            <a:r>
              <a:rPr lang="en-GB" sz="1600" b="1" dirty="0">
                <a:solidFill>
                  <a:srgbClr val="9CDCFE"/>
                </a:solidFill>
                <a:effectLst/>
                <a:latin typeface="Calibri" panose="020F0502020204030204" pitchFamily="34" charset="0"/>
                <a:cs typeface="Calibri" panose="020F0502020204030204" pitchFamily="34" charset="0"/>
              </a:rPr>
              <a:t>console</a:t>
            </a:r>
            <a:r>
              <a:rPr lang="en-GB" sz="1600" b="1" dirty="0">
                <a:solidFill>
                  <a:srgbClr val="D4D4D4"/>
                </a:solidFill>
                <a:effectLst/>
                <a:latin typeface="Calibri" panose="020F0502020204030204" pitchFamily="34" charset="0"/>
                <a:cs typeface="Calibri" panose="020F0502020204030204" pitchFamily="34" charset="0"/>
              </a:rPr>
              <a:t>.</a:t>
            </a:r>
            <a:r>
              <a:rPr lang="en-GB" sz="1600" b="1" dirty="0">
                <a:solidFill>
                  <a:srgbClr val="DCDCAA"/>
                </a:solidFill>
                <a:effectLst/>
                <a:latin typeface="Calibri" panose="020F0502020204030204" pitchFamily="34" charset="0"/>
                <a:cs typeface="Calibri" panose="020F0502020204030204" pitchFamily="34" charset="0"/>
              </a:rPr>
              <a:t>log</a:t>
            </a:r>
            <a:r>
              <a:rPr lang="en-GB" sz="1600" b="1" dirty="0">
                <a:solidFill>
                  <a:srgbClr val="D4D4D4"/>
                </a:solidFill>
                <a:effectLst/>
                <a:latin typeface="Calibri" panose="020F0502020204030204" pitchFamily="34" charset="0"/>
                <a:cs typeface="Calibri" panose="020F0502020204030204" pitchFamily="34" charset="0"/>
              </a:rPr>
              <a:t>(</a:t>
            </a:r>
            <a:r>
              <a:rPr lang="en-GB" sz="1600" b="1" dirty="0">
                <a:solidFill>
                  <a:srgbClr val="DCDCAA"/>
                </a:solidFill>
                <a:effectLst/>
                <a:latin typeface="Calibri" panose="020F0502020204030204" pitchFamily="34" charset="0"/>
                <a:cs typeface="Calibri" panose="020F0502020204030204" pitchFamily="34" charset="0"/>
              </a:rPr>
              <a:t>Measkelvin</a:t>
            </a:r>
            <a:r>
              <a:rPr lang="en-GB" sz="1600" b="1" dirty="0">
                <a:solidFill>
                  <a:srgbClr val="D4D4D4"/>
                </a:solidFill>
                <a:effectLst/>
                <a:latin typeface="Calibri" panose="020F0502020204030204" pitchFamily="34" charset="0"/>
                <a:cs typeface="Calibri" panose="020F0502020204030204" pitchFamily="34" charset="0"/>
              </a:rPr>
              <a:t>());</a:t>
            </a:r>
          </a:p>
        </p:txBody>
      </p:sp>
      <p:pic>
        <p:nvPicPr>
          <p:cNvPr id="5" name="Picture 4">
            <a:extLst>
              <a:ext uri="{FF2B5EF4-FFF2-40B4-BE49-F238E27FC236}">
                <a16:creationId xmlns:a16="http://schemas.microsoft.com/office/drawing/2014/main" id="{1E1A606C-D418-46C8-A5CD-39818FA59A94}"/>
              </a:ext>
            </a:extLst>
          </p:cNvPr>
          <p:cNvPicPr>
            <a:picLocks noChangeAspect="1"/>
          </p:cNvPicPr>
          <p:nvPr/>
        </p:nvPicPr>
        <p:blipFill>
          <a:blip r:embed="rId2"/>
          <a:stretch>
            <a:fillRect/>
          </a:stretch>
        </p:blipFill>
        <p:spPr>
          <a:xfrm>
            <a:off x="4081670" y="5087882"/>
            <a:ext cx="5628860" cy="1460847"/>
          </a:xfrm>
          <a:prstGeom prst="rect">
            <a:avLst/>
          </a:prstGeom>
        </p:spPr>
      </p:pic>
      <p:sp>
        <p:nvSpPr>
          <p:cNvPr id="6" name="TextBox 5">
            <a:extLst>
              <a:ext uri="{FF2B5EF4-FFF2-40B4-BE49-F238E27FC236}">
                <a16:creationId xmlns:a16="http://schemas.microsoft.com/office/drawing/2014/main" id="{3E188817-3D09-440F-A0BD-95B70AECA48C}"/>
              </a:ext>
            </a:extLst>
          </p:cNvPr>
          <p:cNvSpPr txBox="1"/>
          <p:nvPr/>
        </p:nvSpPr>
        <p:spPr>
          <a:xfrm>
            <a:off x="4752745" y="1514688"/>
            <a:ext cx="4851768" cy="2862322"/>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The console has various output options such as a plain log or table to help with debugging.</a:t>
            </a:r>
          </a:p>
          <a:p>
            <a:endParaRPr lang="en-GB" b="1" dirty="0">
              <a:latin typeface="Calibri" panose="020F0502020204030204" pitchFamily="34" charset="0"/>
              <a:cs typeface="Calibri" panose="020F0502020204030204" pitchFamily="34" charset="0"/>
            </a:endParaRPr>
          </a:p>
          <a:p>
            <a:r>
              <a:rPr lang="en-GB" b="1" dirty="0">
                <a:latin typeface="Calibri" panose="020F0502020204030204" pitchFamily="34" charset="0"/>
                <a:cs typeface="Calibri" panose="020F0502020204030204" pitchFamily="34" charset="0"/>
              </a:rPr>
              <a:t>A good method is to put the variable into console table or log to see if it is an array, number, string etc. </a:t>
            </a:r>
          </a:p>
          <a:p>
            <a:endParaRPr lang="en-GB" b="1" dirty="0">
              <a:latin typeface="Calibri" panose="020F0502020204030204" pitchFamily="34" charset="0"/>
              <a:cs typeface="Calibri" panose="020F0502020204030204" pitchFamily="34" charset="0"/>
            </a:endParaRPr>
          </a:p>
          <a:p>
            <a:r>
              <a:rPr lang="en-GB" b="1" dirty="0">
                <a:latin typeface="Calibri" panose="020F0502020204030204" pitchFamily="34" charset="0"/>
                <a:cs typeface="Calibri" panose="020F0502020204030204" pitchFamily="34" charset="0"/>
              </a:rPr>
              <a:t>In this example the prompt was returning 10 as a string when it needed to be a number to enter the Celsius to degrees conversion.</a:t>
            </a:r>
            <a:endParaRPr lang="en-GB" dirty="0"/>
          </a:p>
        </p:txBody>
      </p:sp>
    </p:spTree>
    <p:extLst>
      <p:ext uri="{BB962C8B-B14F-4D97-AF65-F5344CB8AC3E}">
        <p14:creationId xmlns:p14="http://schemas.microsoft.com/office/powerpoint/2010/main" val="21499366"/>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AF360CF-55FE-48E6-8B67-32CF35CAEA32}"/>
              </a:ext>
            </a:extLst>
          </p:cNvPr>
          <p:cNvPicPr>
            <a:picLocks noChangeAspect="1"/>
          </p:cNvPicPr>
          <p:nvPr/>
        </p:nvPicPr>
        <p:blipFill>
          <a:blip r:embed="rId2"/>
          <a:stretch>
            <a:fillRect/>
          </a:stretch>
        </p:blipFill>
        <p:spPr>
          <a:xfrm>
            <a:off x="125895" y="1869056"/>
            <a:ext cx="9654209" cy="4890712"/>
          </a:xfrm>
          <a:prstGeom prst="rect">
            <a:avLst/>
          </a:prstGeom>
        </p:spPr>
      </p:pic>
      <p:sp>
        <p:nvSpPr>
          <p:cNvPr id="6" name="TextBox 5">
            <a:extLst>
              <a:ext uri="{FF2B5EF4-FFF2-40B4-BE49-F238E27FC236}">
                <a16:creationId xmlns:a16="http://schemas.microsoft.com/office/drawing/2014/main" id="{89BF93DA-0C11-4971-BF54-B0C88D800EE2}"/>
              </a:ext>
            </a:extLst>
          </p:cNvPr>
          <p:cNvSpPr txBox="1"/>
          <p:nvPr/>
        </p:nvSpPr>
        <p:spPr>
          <a:xfrm>
            <a:off x="125895" y="257258"/>
            <a:ext cx="9478618"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In the dev tools of chrome, we can go to sources and select our JS file. In the lines of code we can click in the left margin to insert a breakpoint.</a:t>
            </a:r>
          </a:p>
        </p:txBody>
      </p:sp>
      <p:cxnSp>
        <p:nvCxnSpPr>
          <p:cNvPr id="8" name="Straight Arrow Connector 7">
            <a:extLst>
              <a:ext uri="{FF2B5EF4-FFF2-40B4-BE49-F238E27FC236}">
                <a16:creationId xmlns:a16="http://schemas.microsoft.com/office/drawing/2014/main" id="{993DC76B-021A-4125-B40B-CEDB5120B253}"/>
              </a:ext>
            </a:extLst>
          </p:cNvPr>
          <p:cNvCxnSpPr>
            <a:cxnSpLocks/>
          </p:cNvCxnSpPr>
          <p:nvPr/>
        </p:nvCxnSpPr>
        <p:spPr>
          <a:xfrm>
            <a:off x="9090992" y="580423"/>
            <a:ext cx="0" cy="2203033"/>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C8EC40BB-DAB2-4BA7-9B95-55D04E6CB26F}"/>
              </a:ext>
            </a:extLst>
          </p:cNvPr>
          <p:cNvCxnSpPr>
            <a:cxnSpLocks/>
          </p:cNvCxnSpPr>
          <p:nvPr/>
        </p:nvCxnSpPr>
        <p:spPr>
          <a:xfrm>
            <a:off x="5612296" y="580422"/>
            <a:ext cx="0" cy="1486917"/>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6E987668-099F-499C-AE7F-8F2E9342C4CD}"/>
              </a:ext>
            </a:extLst>
          </p:cNvPr>
          <p:cNvCxnSpPr>
            <a:cxnSpLocks/>
          </p:cNvCxnSpPr>
          <p:nvPr/>
        </p:nvCxnSpPr>
        <p:spPr>
          <a:xfrm>
            <a:off x="4851953" y="582258"/>
            <a:ext cx="0" cy="2573596"/>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FA2E1C00-319C-4546-BB2D-79F56F24B518}"/>
              </a:ext>
            </a:extLst>
          </p:cNvPr>
          <p:cNvCxnSpPr>
            <a:cxnSpLocks/>
          </p:cNvCxnSpPr>
          <p:nvPr/>
        </p:nvCxnSpPr>
        <p:spPr>
          <a:xfrm>
            <a:off x="1457739" y="903589"/>
            <a:ext cx="4500770" cy="3737346"/>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32915603"/>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25C6B65-8F1B-4BDB-AA87-846057B9F712}"/>
              </a:ext>
            </a:extLst>
          </p:cNvPr>
          <p:cNvPicPr>
            <a:picLocks noChangeAspect="1"/>
          </p:cNvPicPr>
          <p:nvPr/>
        </p:nvPicPr>
        <p:blipFill>
          <a:blip r:embed="rId2"/>
          <a:stretch>
            <a:fillRect/>
          </a:stretch>
        </p:blipFill>
        <p:spPr>
          <a:xfrm>
            <a:off x="165652" y="1863094"/>
            <a:ext cx="9574696" cy="4836413"/>
          </a:xfrm>
          <a:prstGeom prst="rect">
            <a:avLst/>
          </a:prstGeom>
        </p:spPr>
      </p:pic>
      <p:sp>
        <p:nvSpPr>
          <p:cNvPr id="4" name="TextBox 3">
            <a:extLst>
              <a:ext uri="{FF2B5EF4-FFF2-40B4-BE49-F238E27FC236}">
                <a16:creationId xmlns:a16="http://schemas.microsoft.com/office/drawing/2014/main" id="{31656044-8D29-4462-9D97-457566B6E1D2}"/>
              </a:ext>
            </a:extLst>
          </p:cNvPr>
          <p:cNvSpPr txBox="1"/>
          <p:nvPr/>
        </p:nvSpPr>
        <p:spPr>
          <a:xfrm>
            <a:off x="125895" y="257258"/>
            <a:ext cx="9478618"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If we reload the page with the breakpoint we can see a button called debugger paused. When we press this button the code will resume execution from the beginning up to the breakpoint.</a:t>
            </a:r>
          </a:p>
        </p:txBody>
      </p:sp>
      <p:cxnSp>
        <p:nvCxnSpPr>
          <p:cNvPr id="5" name="Straight Arrow Connector 4">
            <a:extLst>
              <a:ext uri="{FF2B5EF4-FFF2-40B4-BE49-F238E27FC236}">
                <a16:creationId xmlns:a16="http://schemas.microsoft.com/office/drawing/2014/main" id="{90F36075-25D1-46D7-A257-60B538A232B9}"/>
              </a:ext>
            </a:extLst>
          </p:cNvPr>
          <p:cNvCxnSpPr>
            <a:cxnSpLocks/>
          </p:cNvCxnSpPr>
          <p:nvPr/>
        </p:nvCxnSpPr>
        <p:spPr>
          <a:xfrm>
            <a:off x="8309113" y="903589"/>
            <a:ext cx="0" cy="1428794"/>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19879658"/>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6282FCF-58A5-4274-96AA-06EED970EF7F}"/>
              </a:ext>
            </a:extLst>
          </p:cNvPr>
          <p:cNvPicPr>
            <a:picLocks noChangeAspect="1"/>
          </p:cNvPicPr>
          <p:nvPr/>
        </p:nvPicPr>
        <p:blipFill>
          <a:blip r:embed="rId2"/>
          <a:stretch>
            <a:fillRect/>
          </a:stretch>
        </p:blipFill>
        <p:spPr>
          <a:xfrm>
            <a:off x="245165" y="1472879"/>
            <a:ext cx="9415670" cy="4742299"/>
          </a:xfrm>
          <a:prstGeom prst="rect">
            <a:avLst/>
          </a:prstGeom>
        </p:spPr>
      </p:pic>
      <p:sp>
        <p:nvSpPr>
          <p:cNvPr id="4" name="TextBox 3">
            <a:extLst>
              <a:ext uri="{FF2B5EF4-FFF2-40B4-BE49-F238E27FC236}">
                <a16:creationId xmlns:a16="http://schemas.microsoft.com/office/drawing/2014/main" id="{5EBAE2D0-32CA-4580-8780-26A7C4E877B1}"/>
              </a:ext>
            </a:extLst>
          </p:cNvPr>
          <p:cNvSpPr txBox="1"/>
          <p:nvPr/>
        </p:nvSpPr>
        <p:spPr>
          <a:xfrm>
            <a:off x="125894" y="204250"/>
            <a:ext cx="9654209" cy="1200329"/>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After pressing the resume button the code runs until it pauses on the previously set breakpoint. In the scope window the results of the last executed piece of code before the breakpoint will be shown for analysis. The script window shows the last executed line in the code before the breakpoint and the breakpoint is highlighted.</a:t>
            </a:r>
          </a:p>
        </p:txBody>
      </p:sp>
      <p:cxnSp>
        <p:nvCxnSpPr>
          <p:cNvPr id="5" name="Straight Arrow Connector 4">
            <a:extLst>
              <a:ext uri="{FF2B5EF4-FFF2-40B4-BE49-F238E27FC236}">
                <a16:creationId xmlns:a16="http://schemas.microsoft.com/office/drawing/2014/main" id="{C457081B-5A0D-4524-B50B-132F55F4BB63}"/>
              </a:ext>
            </a:extLst>
          </p:cNvPr>
          <p:cNvCxnSpPr>
            <a:cxnSpLocks/>
          </p:cNvCxnSpPr>
          <p:nvPr/>
        </p:nvCxnSpPr>
        <p:spPr>
          <a:xfrm>
            <a:off x="8269357" y="1046923"/>
            <a:ext cx="0" cy="1086679"/>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27E17ECC-7835-46FE-A4EA-FC1C36497749}"/>
              </a:ext>
            </a:extLst>
          </p:cNvPr>
          <p:cNvCxnSpPr>
            <a:cxnSpLocks/>
          </p:cNvCxnSpPr>
          <p:nvPr/>
        </p:nvCxnSpPr>
        <p:spPr>
          <a:xfrm>
            <a:off x="8766314" y="1046923"/>
            <a:ext cx="0" cy="1537252"/>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1837CD25-C325-4B31-8438-BF268F2F3AA9}"/>
              </a:ext>
            </a:extLst>
          </p:cNvPr>
          <p:cNvCxnSpPr>
            <a:cxnSpLocks/>
          </p:cNvCxnSpPr>
          <p:nvPr/>
        </p:nvCxnSpPr>
        <p:spPr>
          <a:xfrm>
            <a:off x="5062331" y="1046923"/>
            <a:ext cx="0" cy="2221625"/>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F9D4D586-CC7E-4D2A-8040-06A694CE3CB9}"/>
              </a:ext>
            </a:extLst>
          </p:cNvPr>
          <p:cNvCxnSpPr>
            <a:cxnSpLocks/>
          </p:cNvCxnSpPr>
          <p:nvPr/>
        </p:nvCxnSpPr>
        <p:spPr>
          <a:xfrm>
            <a:off x="5837583" y="1046923"/>
            <a:ext cx="0" cy="2663687"/>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D55A0AD7-978A-4556-8B61-840EB1163DBD}"/>
              </a:ext>
            </a:extLst>
          </p:cNvPr>
          <p:cNvSpPr txBox="1"/>
          <p:nvPr/>
        </p:nvSpPr>
        <p:spPr>
          <a:xfrm>
            <a:off x="235226" y="6211669"/>
            <a:ext cx="9654209"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When finished with the debugger, don’t forget to remove the breakpoint by clicking on the blue tab in the left margin.</a:t>
            </a:r>
          </a:p>
        </p:txBody>
      </p:sp>
      <p:cxnSp>
        <p:nvCxnSpPr>
          <p:cNvPr id="24" name="Straight Arrow Connector 23">
            <a:extLst>
              <a:ext uri="{FF2B5EF4-FFF2-40B4-BE49-F238E27FC236}">
                <a16:creationId xmlns:a16="http://schemas.microsoft.com/office/drawing/2014/main" id="{1AC2A321-351D-4239-B88C-A4DD8D3B2AF3}"/>
              </a:ext>
            </a:extLst>
          </p:cNvPr>
          <p:cNvCxnSpPr>
            <a:cxnSpLocks/>
          </p:cNvCxnSpPr>
          <p:nvPr/>
        </p:nvCxnSpPr>
        <p:spPr>
          <a:xfrm flipV="1">
            <a:off x="2994992" y="3697357"/>
            <a:ext cx="0" cy="2464813"/>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89592364"/>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93EAA97-EAD7-4CCB-A920-72EE3D5D00C8}"/>
              </a:ext>
            </a:extLst>
          </p:cNvPr>
          <p:cNvSpPr txBox="1"/>
          <p:nvPr/>
        </p:nvSpPr>
        <p:spPr>
          <a:xfrm>
            <a:off x="175592" y="274290"/>
            <a:ext cx="9730408" cy="6309420"/>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DEBUGGING 2: Here we have changed the previous code to start the min and max at zero rather than the first values of the arrays. The temperature array values are modified also.</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tempArr1</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3</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const tempArr1 = [3, -2, -6, -1, 'error', 9, 13, 17];</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tempArr2</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9</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4</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const tempArr2 = [-3, 5, 1, 5, 18, 16, 30, 35];</a:t>
            </a:r>
            <a:endParaRPr lang="en-GB" sz="1600" b="1" dirty="0">
              <a:solidFill>
                <a:srgbClr val="D4D4D4"/>
              </a:solidFill>
              <a:effectLst/>
              <a:latin typeface="Consolas" panose="020B0609020204030204" pitchFamily="49" charset="0"/>
            </a:endParaRPr>
          </a:p>
          <a:p>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calcTempAmplBug</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tempArr1</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tempArr2</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tempArr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tempArr1</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concat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tempArr2</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max</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let max = tempArr[0];</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min</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let min = tempArr[0];</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&lt; </a:t>
            </a:r>
            <a:r>
              <a:rPr lang="en-GB" sz="1600" b="1" dirty="0">
                <a:solidFill>
                  <a:srgbClr val="4FC1FF"/>
                </a:solidFill>
                <a:effectLst/>
                <a:latin typeface="Consolas" panose="020B0609020204030204" pitchFamily="49" charset="0"/>
              </a:rPr>
              <a:t>tempArr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curTemp</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tempArr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typeof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curTemp</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continue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curTemp</a:t>
            </a:r>
            <a:r>
              <a:rPr lang="en-GB" sz="1600" b="1" dirty="0">
                <a:solidFill>
                  <a:srgbClr val="D4D4D4"/>
                </a:solidFill>
                <a:effectLst/>
                <a:latin typeface="Consolas" panose="020B0609020204030204" pitchFamily="49" charset="0"/>
              </a:rPr>
              <a:t> &gt; </a:t>
            </a:r>
            <a:r>
              <a:rPr lang="en-GB" sz="1600" b="1" dirty="0">
                <a:solidFill>
                  <a:srgbClr val="9CDCFE"/>
                </a:solidFill>
                <a:effectLst/>
                <a:latin typeface="Consolas" panose="020B0609020204030204" pitchFamily="49" charset="0"/>
              </a:rPr>
              <a:t>max</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max</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curTemp</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curTemp</a:t>
            </a:r>
            <a:r>
              <a:rPr lang="en-GB" sz="1600" b="1" dirty="0">
                <a:solidFill>
                  <a:srgbClr val="D4D4D4"/>
                </a:solidFill>
                <a:effectLst/>
                <a:latin typeface="Consolas" panose="020B0609020204030204" pitchFamily="49" charset="0"/>
              </a:rPr>
              <a:t> &lt; </a:t>
            </a:r>
            <a:r>
              <a:rPr lang="en-GB" sz="1600" b="1" dirty="0">
                <a:solidFill>
                  <a:srgbClr val="9CDCFE"/>
                </a:solidFill>
                <a:effectLst/>
                <a:latin typeface="Consolas" panose="020B0609020204030204" pitchFamily="49" charset="0"/>
              </a:rPr>
              <a:t>min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min</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curTemp</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max</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min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max</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min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amplBug</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calcTempAmplBug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tempArr1</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tempArr2</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amplBug</a:t>
            </a:r>
            <a:r>
              <a:rPr lang="en-GB" sz="1600" b="1" dirty="0">
                <a:solidFill>
                  <a:srgbClr val="D4D4D4"/>
                </a:solidFill>
                <a:effectLst/>
                <a:latin typeface="Consolas" panose="020B0609020204030204" pitchFamily="49" charset="0"/>
              </a:rPr>
              <a:t>);</a:t>
            </a:r>
          </a:p>
        </p:txBody>
      </p:sp>
      <p:pic>
        <p:nvPicPr>
          <p:cNvPr id="5" name="Picture 4">
            <a:extLst>
              <a:ext uri="{FF2B5EF4-FFF2-40B4-BE49-F238E27FC236}">
                <a16:creationId xmlns:a16="http://schemas.microsoft.com/office/drawing/2014/main" id="{DEFDA2F6-3F30-4BF5-968A-F9A03B7053E4}"/>
              </a:ext>
            </a:extLst>
          </p:cNvPr>
          <p:cNvPicPr>
            <a:picLocks noChangeAspect="1"/>
          </p:cNvPicPr>
          <p:nvPr/>
        </p:nvPicPr>
        <p:blipFill>
          <a:blip r:embed="rId2"/>
          <a:stretch>
            <a:fillRect/>
          </a:stretch>
        </p:blipFill>
        <p:spPr>
          <a:xfrm>
            <a:off x="7107395" y="4108172"/>
            <a:ext cx="2235388" cy="1780733"/>
          </a:xfrm>
          <a:prstGeom prst="rect">
            <a:avLst/>
          </a:prstGeom>
        </p:spPr>
      </p:pic>
      <p:sp>
        <p:nvSpPr>
          <p:cNvPr id="6" name="TextBox 5">
            <a:extLst>
              <a:ext uri="{FF2B5EF4-FFF2-40B4-BE49-F238E27FC236}">
                <a16:creationId xmlns:a16="http://schemas.microsoft.com/office/drawing/2014/main" id="{12ECCDF1-149E-4D7C-993E-812BA4531DD7}"/>
              </a:ext>
            </a:extLst>
          </p:cNvPr>
          <p:cNvSpPr txBox="1"/>
          <p:nvPr/>
        </p:nvSpPr>
        <p:spPr>
          <a:xfrm>
            <a:off x="6105938" y="2432062"/>
            <a:ext cx="3624470" cy="1477328"/>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This code now produces a bug with the output of max temp being 9 and min temp being 0. However looking in the arrays of values we see that the lowest temp is 1.</a:t>
            </a:r>
          </a:p>
        </p:txBody>
      </p:sp>
      <p:cxnSp>
        <p:nvCxnSpPr>
          <p:cNvPr id="7" name="Straight Arrow Connector 6">
            <a:extLst>
              <a:ext uri="{FF2B5EF4-FFF2-40B4-BE49-F238E27FC236}">
                <a16:creationId xmlns:a16="http://schemas.microsoft.com/office/drawing/2014/main" id="{3563CA97-D23F-45C0-A249-7676347F0528}"/>
              </a:ext>
            </a:extLst>
          </p:cNvPr>
          <p:cNvCxnSpPr>
            <a:cxnSpLocks/>
          </p:cNvCxnSpPr>
          <p:nvPr/>
        </p:nvCxnSpPr>
        <p:spPr>
          <a:xfrm flipV="1">
            <a:off x="3034748" y="4489175"/>
            <a:ext cx="4591879" cy="718929"/>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F27E8063-0A56-4A71-8DB6-D326A2EDF556}"/>
              </a:ext>
            </a:extLst>
          </p:cNvPr>
          <p:cNvCxnSpPr>
            <a:cxnSpLocks/>
          </p:cNvCxnSpPr>
          <p:nvPr/>
        </p:nvCxnSpPr>
        <p:spPr>
          <a:xfrm flipV="1">
            <a:off x="2650435" y="5348233"/>
            <a:ext cx="5241234" cy="975404"/>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C13ACBCA-756C-43E7-A4F0-028840078933}"/>
              </a:ext>
            </a:extLst>
          </p:cNvPr>
          <p:cNvCxnSpPr>
            <a:cxnSpLocks/>
          </p:cNvCxnSpPr>
          <p:nvPr/>
        </p:nvCxnSpPr>
        <p:spPr>
          <a:xfrm flipH="1" flipV="1">
            <a:off x="3140765" y="1311965"/>
            <a:ext cx="2965173" cy="1510748"/>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367284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DD84E7-186E-45AD-B487-85835577A35B}"/>
              </a:ext>
            </a:extLst>
          </p:cNvPr>
          <p:cNvSpPr txBox="1">
            <a:spLocks/>
          </p:cNvSpPr>
          <p:nvPr/>
        </p:nvSpPr>
        <p:spPr>
          <a:xfrm>
            <a:off x="474132" y="223877"/>
            <a:ext cx="8537833"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latin typeface="+mn-lt"/>
              </a:rPr>
              <a:t>Let, const &amp; var – 3 ways to define variables</a:t>
            </a:r>
            <a:r>
              <a:rPr lang="en-GB" sz="1200" dirty="0"/>
              <a:t>.</a:t>
            </a:r>
            <a:endParaRPr lang="en-GB" sz="1200" i="1" dirty="0"/>
          </a:p>
          <a:p>
            <a:pPr algn="l"/>
            <a:br>
              <a:rPr lang="en-GB" sz="3200" dirty="0">
                <a:latin typeface="+mn-lt"/>
              </a:rPr>
            </a:br>
            <a:br>
              <a:rPr lang="en-GB" sz="3200" dirty="0">
                <a:latin typeface="+mn-lt"/>
              </a:rPr>
            </a:br>
            <a:endParaRPr lang="en-GB" sz="3200" dirty="0">
              <a:latin typeface="+mn-lt"/>
            </a:endParaRPr>
          </a:p>
        </p:txBody>
      </p:sp>
      <p:sp>
        <p:nvSpPr>
          <p:cNvPr id="3" name="TextBox 2">
            <a:extLst>
              <a:ext uri="{FF2B5EF4-FFF2-40B4-BE49-F238E27FC236}">
                <a16:creationId xmlns:a16="http://schemas.microsoft.com/office/drawing/2014/main" id="{55DBE8DF-1FC8-48F6-A7E0-B94CE9D7D884}"/>
              </a:ext>
            </a:extLst>
          </p:cNvPr>
          <p:cNvSpPr txBox="1"/>
          <p:nvPr/>
        </p:nvSpPr>
        <p:spPr>
          <a:xfrm>
            <a:off x="149576" y="2460766"/>
            <a:ext cx="2510673" cy="646331"/>
          </a:xfrm>
          <a:prstGeom prst="rect">
            <a:avLst/>
          </a:prstGeom>
          <a:noFill/>
        </p:spPr>
        <p:txBody>
          <a:bodyPr wrap="square" rtlCol="0">
            <a:spAutoFit/>
          </a:bodyPr>
          <a:lstStyle/>
          <a:p>
            <a:r>
              <a:rPr lang="en-GB" dirty="0"/>
              <a:t>Var is the old way to define variables pre ES6.</a:t>
            </a:r>
            <a:endParaRPr lang="en-GB" i="1" dirty="0"/>
          </a:p>
        </p:txBody>
      </p:sp>
      <p:sp>
        <p:nvSpPr>
          <p:cNvPr id="4" name="TextBox 3">
            <a:extLst>
              <a:ext uri="{FF2B5EF4-FFF2-40B4-BE49-F238E27FC236}">
                <a16:creationId xmlns:a16="http://schemas.microsoft.com/office/drawing/2014/main" id="{5988D466-D125-4BFC-8BC9-34D6D3D2CE7A}"/>
              </a:ext>
            </a:extLst>
          </p:cNvPr>
          <p:cNvSpPr txBox="1"/>
          <p:nvPr/>
        </p:nvSpPr>
        <p:spPr>
          <a:xfrm>
            <a:off x="474132" y="1014216"/>
            <a:ext cx="1861562" cy="1446550"/>
          </a:xfrm>
          <a:prstGeom prst="rect">
            <a:avLst/>
          </a:prstGeom>
          <a:noFill/>
        </p:spPr>
        <p:txBody>
          <a:bodyPr wrap="square" rtlCol="0">
            <a:spAutoFit/>
          </a:bodyPr>
          <a:lstStyle/>
          <a:p>
            <a:r>
              <a:rPr lang="en-GB" sz="8800" b="1" dirty="0"/>
              <a:t>var</a:t>
            </a:r>
          </a:p>
        </p:txBody>
      </p:sp>
      <p:sp>
        <p:nvSpPr>
          <p:cNvPr id="5" name="TextBox 4">
            <a:extLst>
              <a:ext uri="{FF2B5EF4-FFF2-40B4-BE49-F238E27FC236}">
                <a16:creationId xmlns:a16="http://schemas.microsoft.com/office/drawing/2014/main" id="{E1668536-563D-4327-BC58-DBA49A10DA7B}"/>
              </a:ext>
            </a:extLst>
          </p:cNvPr>
          <p:cNvSpPr txBox="1"/>
          <p:nvPr/>
        </p:nvSpPr>
        <p:spPr>
          <a:xfrm>
            <a:off x="2690127" y="1014216"/>
            <a:ext cx="1861562" cy="1446550"/>
          </a:xfrm>
          <a:prstGeom prst="rect">
            <a:avLst/>
          </a:prstGeom>
          <a:noFill/>
        </p:spPr>
        <p:txBody>
          <a:bodyPr wrap="square" rtlCol="0">
            <a:spAutoFit/>
          </a:bodyPr>
          <a:lstStyle/>
          <a:p>
            <a:r>
              <a:rPr lang="en-GB" sz="8800" b="1" dirty="0"/>
              <a:t>let</a:t>
            </a:r>
          </a:p>
        </p:txBody>
      </p:sp>
      <p:sp>
        <p:nvSpPr>
          <p:cNvPr id="6" name="TextBox 5">
            <a:extLst>
              <a:ext uri="{FF2B5EF4-FFF2-40B4-BE49-F238E27FC236}">
                <a16:creationId xmlns:a16="http://schemas.microsoft.com/office/drawing/2014/main" id="{B16A0447-C8F7-41FF-A34F-64D32BD2518C}"/>
              </a:ext>
            </a:extLst>
          </p:cNvPr>
          <p:cNvSpPr txBox="1"/>
          <p:nvPr/>
        </p:nvSpPr>
        <p:spPr>
          <a:xfrm>
            <a:off x="5297305" y="1015380"/>
            <a:ext cx="2881492" cy="1446550"/>
          </a:xfrm>
          <a:prstGeom prst="rect">
            <a:avLst/>
          </a:prstGeom>
          <a:noFill/>
        </p:spPr>
        <p:txBody>
          <a:bodyPr wrap="square" rtlCol="0">
            <a:spAutoFit/>
          </a:bodyPr>
          <a:lstStyle/>
          <a:p>
            <a:r>
              <a:rPr lang="en-GB" sz="8800" b="1" dirty="0"/>
              <a:t>const</a:t>
            </a:r>
          </a:p>
        </p:txBody>
      </p:sp>
      <p:sp>
        <p:nvSpPr>
          <p:cNvPr id="7" name="TextBox 6">
            <a:extLst>
              <a:ext uri="{FF2B5EF4-FFF2-40B4-BE49-F238E27FC236}">
                <a16:creationId xmlns:a16="http://schemas.microsoft.com/office/drawing/2014/main" id="{A515295F-32E4-458A-B226-0F21C05C22DA}"/>
              </a:ext>
            </a:extLst>
          </p:cNvPr>
          <p:cNvSpPr txBox="1"/>
          <p:nvPr/>
        </p:nvSpPr>
        <p:spPr>
          <a:xfrm>
            <a:off x="2784969" y="2460766"/>
            <a:ext cx="1967649" cy="1477328"/>
          </a:xfrm>
          <a:prstGeom prst="rect">
            <a:avLst/>
          </a:prstGeom>
          <a:noFill/>
        </p:spPr>
        <p:txBody>
          <a:bodyPr wrap="square" rtlCol="0">
            <a:spAutoFit/>
          </a:bodyPr>
          <a:lstStyle/>
          <a:p>
            <a:r>
              <a:rPr lang="en-GB" dirty="0"/>
              <a:t>Let is used to define variables that may change later on in our code.</a:t>
            </a:r>
            <a:endParaRPr lang="en-GB" i="1" dirty="0"/>
          </a:p>
        </p:txBody>
      </p:sp>
      <p:sp>
        <p:nvSpPr>
          <p:cNvPr id="8" name="TextBox 7">
            <a:extLst>
              <a:ext uri="{FF2B5EF4-FFF2-40B4-BE49-F238E27FC236}">
                <a16:creationId xmlns:a16="http://schemas.microsoft.com/office/drawing/2014/main" id="{C4C160EE-530A-4E05-8D21-C5EBD65E633D}"/>
              </a:ext>
            </a:extLst>
          </p:cNvPr>
          <p:cNvSpPr txBox="1"/>
          <p:nvPr/>
        </p:nvSpPr>
        <p:spPr>
          <a:xfrm>
            <a:off x="2784969" y="4011054"/>
            <a:ext cx="1967649" cy="1477328"/>
          </a:xfrm>
          <a:prstGeom prst="rect">
            <a:avLst/>
          </a:prstGeom>
          <a:noFill/>
        </p:spPr>
        <p:txBody>
          <a:bodyPr wrap="square" rtlCol="0">
            <a:spAutoFit/>
          </a:bodyPr>
          <a:lstStyle/>
          <a:p>
            <a:r>
              <a:rPr lang="en-GB" dirty="0"/>
              <a:t>For example age is a variable that may change. It mutates yearly increasing by one.</a:t>
            </a:r>
            <a:endParaRPr lang="en-GB" i="1" dirty="0"/>
          </a:p>
        </p:txBody>
      </p:sp>
      <p:sp>
        <p:nvSpPr>
          <p:cNvPr id="9" name="TextBox 8">
            <a:extLst>
              <a:ext uri="{FF2B5EF4-FFF2-40B4-BE49-F238E27FC236}">
                <a16:creationId xmlns:a16="http://schemas.microsoft.com/office/drawing/2014/main" id="{FF529DD0-6E84-4BA0-9858-9B173ACD72CE}"/>
              </a:ext>
            </a:extLst>
          </p:cNvPr>
          <p:cNvSpPr txBox="1"/>
          <p:nvPr/>
        </p:nvSpPr>
        <p:spPr>
          <a:xfrm>
            <a:off x="5297305" y="2460765"/>
            <a:ext cx="4459119" cy="646331"/>
          </a:xfrm>
          <a:prstGeom prst="rect">
            <a:avLst/>
          </a:prstGeom>
          <a:noFill/>
        </p:spPr>
        <p:txBody>
          <a:bodyPr wrap="square" rtlCol="0">
            <a:spAutoFit/>
          </a:bodyPr>
          <a:lstStyle/>
          <a:p>
            <a:r>
              <a:rPr lang="en-GB" dirty="0"/>
              <a:t>Cosnt is used to define variables that never change.</a:t>
            </a:r>
            <a:endParaRPr lang="en-GB" i="1" dirty="0"/>
          </a:p>
        </p:txBody>
      </p:sp>
      <p:sp>
        <p:nvSpPr>
          <p:cNvPr id="10" name="TextBox 9">
            <a:extLst>
              <a:ext uri="{FF2B5EF4-FFF2-40B4-BE49-F238E27FC236}">
                <a16:creationId xmlns:a16="http://schemas.microsoft.com/office/drawing/2014/main" id="{523BD5A2-36BF-40CA-97DD-C3DCD520191A}"/>
              </a:ext>
            </a:extLst>
          </p:cNvPr>
          <p:cNvSpPr txBox="1"/>
          <p:nvPr/>
        </p:nvSpPr>
        <p:spPr>
          <a:xfrm>
            <a:off x="5297305" y="3143454"/>
            <a:ext cx="4354695" cy="923330"/>
          </a:xfrm>
          <a:prstGeom prst="rect">
            <a:avLst/>
          </a:prstGeom>
          <a:noFill/>
        </p:spPr>
        <p:txBody>
          <a:bodyPr wrap="square" rtlCol="0">
            <a:spAutoFit/>
          </a:bodyPr>
          <a:lstStyle/>
          <a:p>
            <a:r>
              <a:rPr lang="en-GB" dirty="0"/>
              <a:t>For example date of birth. This is an immutable variable because the birthday of a person can never change.</a:t>
            </a:r>
            <a:endParaRPr lang="en-GB" i="1" dirty="0"/>
          </a:p>
        </p:txBody>
      </p:sp>
      <p:sp>
        <p:nvSpPr>
          <p:cNvPr id="11" name="TextBox 10">
            <a:extLst>
              <a:ext uri="{FF2B5EF4-FFF2-40B4-BE49-F238E27FC236}">
                <a16:creationId xmlns:a16="http://schemas.microsoft.com/office/drawing/2014/main" id="{D9D5E71A-6E64-4EE6-9FE3-2E78652E10D5}"/>
              </a:ext>
            </a:extLst>
          </p:cNvPr>
          <p:cNvSpPr txBox="1"/>
          <p:nvPr/>
        </p:nvSpPr>
        <p:spPr>
          <a:xfrm>
            <a:off x="5303254" y="4092700"/>
            <a:ext cx="4348746" cy="646331"/>
          </a:xfrm>
          <a:prstGeom prst="rect">
            <a:avLst/>
          </a:prstGeom>
          <a:noFill/>
        </p:spPr>
        <p:txBody>
          <a:bodyPr wrap="square" rtlCol="0">
            <a:spAutoFit/>
          </a:bodyPr>
          <a:lstStyle/>
          <a:p>
            <a:r>
              <a:rPr lang="en-GB" dirty="0"/>
              <a:t>Because a const variable is immutable we cannot declare and empty variable.</a:t>
            </a:r>
            <a:endParaRPr lang="en-GB" i="1" dirty="0"/>
          </a:p>
        </p:txBody>
      </p:sp>
      <p:sp>
        <p:nvSpPr>
          <p:cNvPr id="12" name="TextBox 11">
            <a:extLst>
              <a:ext uri="{FF2B5EF4-FFF2-40B4-BE49-F238E27FC236}">
                <a16:creationId xmlns:a16="http://schemas.microsoft.com/office/drawing/2014/main" id="{7A142460-9F3F-4995-A4F7-600841667FA1}"/>
              </a:ext>
            </a:extLst>
          </p:cNvPr>
          <p:cNvSpPr txBox="1"/>
          <p:nvPr/>
        </p:nvSpPr>
        <p:spPr>
          <a:xfrm>
            <a:off x="5303254" y="4761609"/>
            <a:ext cx="4348746" cy="1200329"/>
          </a:xfrm>
          <a:prstGeom prst="rect">
            <a:avLst/>
          </a:prstGeom>
          <a:noFill/>
        </p:spPr>
        <p:txBody>
          <a:bodyPr wrap="square" rtlCol="0">
            <a:spAutoFit/>
          </a:bodyPr>
          <a:lstStyle/>
          <a:p>
            <a:r>
              <a:rPr lang="en-GB" dirty="0"/>
              <a:t>Const should always be used in preference to let unless you are absolutely sure that the variable will mutate later in the code. This is to avoid possible future bugs.</a:t>
            </a:r>
            <a:endParaRPr lang="en-GB" i="1" dirty="0"/>
          </a:p>
        </p:txBody>
      </p:sp>
      <p:sp>
        <p:nvSpPr>
          <p:cNvPr id="13" name="TextBox 12">
            <a:extLst>
              <a:ext uri="{FF2B5EF4-FFF2-40B4-BE49-F238E27FC236}">
                <a16:creationId xmlns:a16="http://schemas.microsoft.com/office/drawing/2014/main" id="{37A3C244-0A24-4DBA-8028-4EAEE0FE6C5B}"/>
              </a:ext>
            </a:extLst>
          </p:cNvPr>
          <p:cNvSpPr txBox="1"/>
          <p:nvPr/>
        </p:nvSpPr>
        <p:spPr>
          <a:xfrm>
            <a:off x="179454" y="3143454"/>
            <a:ext cx="2510673" cy="1477328"/>
          </a:xfrm>
          <a:prstGeom prst="rect">
            <a:avLst/>
          </a:prstGeom>
          <a:noFill/>
        </p:spPr>
        <p:txBody>
          <a:bodyPr wrap="square" rtlCol="0">
            <a:spAutoFit/>
          </a:bodyPr>
          <a:lstStyle/>
          <a:p>
            <a:r>
              <a:rPr lang="en-GB" dirty="0"/>
              <a:t>Var should not be used but may exist in older code. Using var is still valid but it is a bad practice.</a:t>
            </a:r>
            <a:endParaRPr lang="en-GB" i="1" dirty="0"/>
          </a:p>
        </p:txBody>
      </p:sp>
    </p:spTree>
    <p:extLst>
      <p:ext uri="{BB962C8B-B14F-4D97-AF65-F5344CB8AC3E}">
        <p14:creationId xmlns:p14="http://schemas.microsoft.com/office/powerpoint/2010/main" val="2396236058"/>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FA9C143-6EC3-4D8C-A672-F12B37555812}"/>
              </a:ext>
            </a:extLst>
          </p:cNvPr>
          <p:cNvPicPr>
            <a:picLocks noChangeAspect="1"/>
          </p:cNvPicPr>
          <p:nvPr/>
        </p:nvPicPr>
        <p:blipFill>
          <a:blip r:embed="rId2"/>
          <a:stretch>
            <a:fillRect/>
          </a:stretch>
        </p:blipFill>
        <p:spPr>
          <a:xfrm>
            <a:off x="225288" y="1554614"/>
            <a:ext cx="9336156" cy="4961970"/>
          </a:xfrm>
          <a:prstGeom prst="rect">
            <a:avLst/>
          </a:prstGeom>
        </p:spPr>
      </p:pic>
      <p:sp>
        <p:nvSpPr>
          <p:cNvPr id="4" name="TextBox 3">
            <a:extLst>
              <a:ext uri="{FF2B5EF4-FFF2-40B4-BE49-F238E27FC236}">
                <a16:creationId xmlns:a16="http://schemas.microsoft.com/office/drawing/2014/main" id="{600CA371-6580-4706-BE93-C814E1D6C0D2}"/>
              </a:ext>
            </a:extLst>
          </p:cNvPr>
          <p:cNvSpPr txBox="1"/>
          <p:nvPr/>
        </p:nvSpPr>
        <p:spPr>
          <a:xfrm>
            <a:off x="125894" y="204250"/>
            <a:ext cx="9654209" cy="923330"/>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Debugger is especially useful for diagnosing problems in loops. Here I have a breakpoint set at the if statement for max temp and I can see that it has run up to this breakpoint and paused producing a curTemp of three which is the first value in the array.</a:t>
            </a:r>
          </a:p>
        </p:txBody>
      </p:sp>
      <p:cxnSp>
        <p:nvCxnSpPr>
          <p:cNvPr id="5" name="Straight Arrow Connector 4">
            <a:extLst>
              <a:ext uri="{FF2B5EF4-FFF2-40B4-BE49-F238E27FC236}">
                <a16:creationId xmlns:a16="http://schemas.microsoft.com/office/drawing/2014/main" id="{6C4CD099-11E1-4272-A212-AB3ED2FD7731}"/>
              </a:ext>
            </a:extLst>
          </p:cNvPr>
          <p:cNvCxnSpPr>
            <a:cxnSpLocks/>
          </p:cNvCxnSpPr>
          <p:nvPr/>
        </p:nvCxnSpPr>
        <p:spPr>
          <a:xfrm>
            <a:off x="7606748" y="808383"/>
            <a:ext cx="0" cy="1762539"/>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90AC83A1-0A97-4DE7-9DB5-14E2C6011FD0}"/>
              </a:ext>
            </a:extLst>
          </p:cNvPr>
          <p:cNvCxnSpPr>
            <a:cxnSpLocks/>
          </p:cNvCxnSpPr>
          <p:nvPr/>
        </p:nvCxnSpPr>
        <p:spPr>
          <a:xfrm>
            <a:off x="6871252" y="808383"/>
            <a:ext cx="0" cy="2620617"/>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DE8D03FE-8076-4313-BCD9-43CFF376A083}"/>
              </a:ext>
            </a:extLst>
          </p:cNvPr>
          <p:cNvCxnSpPr>
            <a:cxnSpLocks/>
          </p:cNvCxnSpPr>
          <p:nvPr/>
        </p:nvCxnSpPr>
        <p:spPr>
          <a:xfrm>
            <a:off x="2014330" y="1127580"/>
            <a:ext cx="0" cy="2424003"/>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C938FFF4-8A0A-4CEA-B0D5-DB76988680FE}"/>
              </a:ext>
            </a:extLst>
          </p:cNvPr>
          <p:cNvSpPr txBox="1"/>
          <p:nvPr/>
        </p:nvSpPr>
        <p:spPr>
          <a:xfrm>
            <a:off x="1490872" y="5627057"/>
            <a:ext cx="8070572" cy="1200329"/>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When I hit the resume button the code reverts back to the beginning again running up to the breakpoint again and pausing. This time it gives curTemp of 5 which is the second value in the array. This time the max value is set to 5 because this is the highest value so far in the arrays.</a:t>
            </a:r>
          </a:p>
        </p:txBody>
      </p:sp>
      <p:cxnSp>
        <p:nvCxnSpPr>
          <p:cNvPr id="13" name="Straight Arrow Connector 12">
            <a:extLst>
              <a:ext uri="{FF2B5EF4-FFF2-40B4-BE49-F238E27FC236}">
                <a16:creationId xmlns:a16="http://schemas.microsoft.com/office/drawing/2014/main" id="{E38BC980-FE8D-40D2-9C61-F5EECB3C7F88}"/>
              </a:ext>
            </a:extLst>
          </p:cNvPr>
          <p:cNvCxnSpPr>
            <a:cxnSpLocks/>
          </p:cNvCxnSpPr>
          <p:nvPr/>
        </p:nvCxnSpPr>
        <p:spPr>
          <a:xfrm flipV="1">
            <a:off x="6500192" y="2719038"/>
            <a:ext cx="0" cy="3011382"/>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71919602"/>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7C2165A-AC3A-46A7-AD84-FA06DD11B7F6}"/>
              </a:ext>
            </a:extLst>
          </p:cNvPr>
          <p:cNvPicPr>
            <a:picLocks noChangeAspect="1"/>
          </p:cNvPicPr>
          <p:nvPr/>
        </p:nvPicPr>
        <p:blipFill>
          <a:blip r:embed="rId2"/>
          <a:stretch>
            <a:fillRect/>
          </a:stretch>
        </p:blipFill>
        <p:spPr>
          <a:xfrm>
            <a:off x="245163" y="1262687"/>
            <a:ext cx="9415670" cy="5018014"/>
          </a:xfrm>
          <a:prstGeom prst="rect">
            <a:avLst/>
          </a:prstGeom>
        </p:spPr>
      </p:pic>
      <p:sp>
        <p:nvSpPr>
          <p:cNvPr id="4" name="TextBox 3">
            <a:extLst>
              <a:ext uri="{FF2B5EF4-FFF2-40B4-BE49-F238E27FC236}">
                <a16:creationId xmlns:a16="http://schemas.microsoft.com/office/drawing/2014/main" id="{909FE342-D0F4-4158-8218-B1B435E42963}"/>
              </a:ext>
            </a:extLst>
          </p:cNvPr>
          <p:cNvSpPr txBox="1"/>
          <p:nvPr/>
        </p:nvSpPr>
        <p:spPr>
          <a:xfrm>
            <a:off x="125894" y="204250"/>
            <a:ext cx="9654209" cy="923330"/>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If I resume the code again it starts from the beginning and runs through the loop getting a curTemp of 1. But note how the min value stays at zero. Note also The screen outputs showing the calculated values in the arrays.</a:t>
            </a:r>
          </a:p>
        </p:txBody>
      </p:sp>
      <p:cxnSp>
        <p:nvCxnSpPr>
          <p:cNvPr id="5" name="Straight Arrow Connector 4">
            <a:extLst>
              <a:ext uri="{FF2B5EF4-FFF2-40B4-BE49-F238E27FC236}">
                <a16:creationId xmlns:a16="http://schemas.microsoft.com/office/drawing/2014/main" id="{E9848829-A34D-4508-B22F-B8FBDE0B1A6E}"/>
              </a:ext>
            </a:extLst>
          </p:cNvPr>
          <p:cNvCxnSpPr>
            <a:cxnSpLocks/>
          </p:cNvCxnSpPr>
          <p:nvPr/>
        </p:nvCxnSpPr>
        <p:spPr>
          <a:xfrm>
            <a:off x="7606748" y="808383"/>
            <a:ext cx="0" cy="1431234"/>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B8E36908-E50A-4CD9-A0CC-57F17D30E530}"/>
              </a:ext>
            </a:extLst>
          </p:cNvPr>
          <p:cNvCxnSpPr>
            <a:cxnSpLocks/>
          </p:cNvCxnSpPr>
          <p:nvPr/>
        </p:nvCxnSpPr>
        <p:spPr>
          <a:xfrm>
            <a:off x="7030278" y="808383"/>
            <a:ext cx="0" cy="2339008"/>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A66179A2-87DB-4011-AB76-FC44DD96F7D7}"/>
              </a:ext>
            </a:extLst>
          </p:cNvPr>
          <p:cNvCxnSpPr>
            <a:cxnSpLocks/>
          </p:cNvCxnSpPr>
          <p:nvPr/>
        </p:nvCxnSpPr>
        <p:spPr>
          <a:xfrm>
            <a:off x="6771860" y="808383"/>
            <a:ext cx="0" cy="3074504"/>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36E6F93E-A1C8-4AC2-8A7D-B00562CF5952}"/>
              </a:ext>
            </a:extLst>
          </p:cNvPr>
          <p:cNvCxnSpPr>
            <a:cxnSpLocks/>
          </p:cNvCxnSpPr>
          <p:nvPr/>
        </p:nvCxnSpPr>
        <p:spPr>
          <a:xfrm>
            <a:off x="5400261" y="808383"/>
            <a:ext cx="0" cy="1981200"/>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4552EB2D-9E25-4C49-8C77-6032B0986E76}"/>
              </a:ext>
            </a:extLst>
          </p:cNvPr>
          <p:cNvCxnSpPr>
            <a:cxnSpLocks/>
          </p:cNvCxnSpPr>
          <p:nvPr/>
        </p:nvCxnSpPr>
        <p:spPr>
          <a:xfrm>
            <a:off x="4953000" y="808383"/>
            <a:ext cx="0" cy="2729948"/>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60755033"/>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8F186F9-8FC0-4583-B000-35CC724DEE67}"/>
              </a:ext>
            </a:extLst>
          </p:cNvPr>
          <p:cNvPicPr>
            <a:picLocks noChangeAspect="1"/>
          </p:cNvPicPr>
          <p:nvPr/>
        </p:nvPicPr>
        <p:blipFill>
          <a:blip r:embed="rId2"/>
          <a:stretch>
            <a:fillRect/>
          </a:stretch>
        </p:blipFill>
        <p:spPr>
          <a:xfrm>
            <a:off x="112644" y="1502562"/>
            <a:ext cx="9468678" cy="5012013"/>
          </a:xfrm>
          <a:prstGeom prst="rect">
            <a:avLst/>
          </a:prstGeom>
        </p:spPr>
      </p:pic>
      <p:sp>
        <p:nvSpPr>
          <p:cNvPr id="4" name="TextBox 3">
            <a:extLst>
              <a:ext uri="{FF2B5EF4-FFF2-40B4-BE49-F238E27FC236}">
                <a16:creationId xmlns:a16="http://schemas.microsoft.com/office/drawing/2014/main" id="{47BA5150-C93E-4DBB-959A-CDFEFFDCEBD4}"/>
              </a:ext>
            </a:extLst>
          </p:cNvPr>
          <p:cNvSpPr txBox="1"/>
          <p:nvPr/>
        </p:nvSpPr>
        <p:spPr>
          <a:xfrm>
            <a:off x="125894" y="204250"/>
            <a:ext cx="9654209"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Two more runs through the loop and it now sets the max to 9 but the min is still set to zero despite 1 being the lowest value in the array.</a:t>
            </a:r>
          </a:p>
        </p:txBody>
      </p:sp>
      <p:cxnSp>
        <p:nvCxnSpPr>
          <p:cNvPr id="5" name="Straight Arrow Connector 4">
            <a:extLst>
              <a:ext uri="{FF2B5EF4-FFF2-40B4-BE49-F238E27FC236}">
                <a16:creationId xmlns:a16="http://schemas.microsoft.com/office/drawing/2014/main" id="{6A2EEF34-9737-418F-B511-90BED2D28868}"/>
              </a:ext>
            </a:extLst>
          </p:cNvPr>
          <p:cNvCxnSpPr>
            <a:cxnSpLocks/>
          </p:cNvCxnSpPr>
          <p:nvPr/>
        </p:nvCxnSpPr>
        <p:spPr>
          <a:xfrm>
            <a:off x="6808304" y="556591"/>
            <a:ext cx="0" cy="3485322"/>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CC9DD5AE-FC0D-42F4-87C8-67EAFAD578E6}"/>
              </a:ext>
            </a:extLst>
          </p:cNvPr>
          <p:cNvCxnSpPr>
            <a:cxnSpLocks/>
          </p:cNvCxnSpPr>
          <p:nvPr/>
        </p:nvCxnSpPr>
        <p:spPr>
          <a:xfrm>
            <a:off x="5145156" y="556591"/>
            <a:ext cx="0" cy="3218719"/>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0F24E4F0-587A-44D7-B503-77B1464BAD75}"/>
              </a:ext>
            </a:extLst>
          </p:cNvPr>
          <p:cNvSpPr txBox="1"/>
          <p:nvPr/>
        </p:nvSpPr>
        <p:spPr>
          <a:xfrm>
            <a:off x="1364975" y="5498493"/>
            <a:ext cx="8077198"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Two more runs through the loop and it now sets the max to 9 but the min is still set to zero despite 1 being the lowest value in the array.</a:t>
            </a:r>
          </a:p>
        </p:txBody>
      </p:sp>
    </p:spTree>
    <p:extLst>
      <p:ext uri="{BB962C8B-B14F-4D97-AF65-F5344CB8AC3E}">
        <p14:creationId xmlns:p14="http://schemas.microsoft.com/office/powerpoint/2010/main" val="3060816816"/>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43997D0-1E51-48B5-BD9A-D2A808486CF9}"/>
              </a:ext>
            </a:extLst>
          </p:cNvPr>
          <p:cNvPicPr>
            <a:picLocks noChangeAspect="1"/>
          </p:cNvPicPr>
          <p:nvPr/>
        </p:nvPicPr>
        <p:blipFill>
          <a:blip r:embed="rId2"/>
          <a:stretch>
            <a:fillRect/>
          </a:stretch>
        </p:blipFill>
        <p:spPr>
          <a:xfrm>
            <a:off x="205408" y="1028178"/>
            <a:ext cx="9495183" cy="5046488"/>
          </a:xfrm>
          <a:prstGeom prst="rect">
            <a:avLst/>
          </a:prstGeom>
        </p:spPr>
      </p:pic>
      <p:sp>
        <p:nvSpPr>
          <p:cNvPr id="4" name="TextBox 3">
            <a:extLst>
              <a:ext uri="{FF2B5EF4-FFF2-40B4-BE49-F238E27FC236}">
                <a16:creationId xmlns:a16="http://schemas.microsoft.com/office/drawing/2014/main" id="{B83FB820-0234-4A05-B76C-CDB9F033BB46}"/>
              </a:ext>
            </a:extLst>
          </p:cNvPr>
          <p:cNvSpPr txBox="1"/>
          <p:nvPr/>
        </p:nvSpPr>
        <p:spPr>
          <a:xfrm>
            <a:off x="125894" y="204250"/>
            <a:ext cx="9654209"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Now the breakpoint can be moved to the if statement for min. First run through the loop and it returns a curTemp of 3 and sets the max value.</a:t>
            </a:r>
          </a:p>
        </p:txBody>
      </p:sp>
      <p:cxnSp>
        <p:nvCxnSpPr>
          <p:cNvPr id="5" name="Straight Arrow Connector 4">
            <a:extLst>
              <a:ext uri="{FF2B5EF4-FFF2-40B4-BE49-F238E27FC236}">
                <a16:creationId xmlns:a16="http://schemas.microsoft.com/office/drawing/2014/main" id="{EE5EE99E-0877-4FE5-B980-8A064D3EDE2C}"/>
              </a:ext>
            </a:extLst>
          </p:cNvPr>
          <p:cNvCxnSpPr>
            <a:cxnSpLocks/>
          </p:cNvCxnSpPr>
          <p:nvPr/>
        </p:nvCxnSpPr>
        <p:spPr>
          <a:xfrm>
            <a:off x="6808304" y="556591"/>
            <a:ext cx="0" cy="3008244"/>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A030F3CF-49A4-4717-8E4F-563A026925FA}"/>
              </a:ext>
            </a:extLst>
          </p:cNvPr>
          <p:cNvCxnSpPr>
            <a:cxnSpLocks/>
          </p:cNvCxnSpPr>
          <p:nvPr/>
        </p:nvCxnSpPr>
        <p:spPr>
          <a:xfrm>
            <a:off x="4164495" y="850581"/>
            <a:ext cx="0" cy="2840150"/>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A94AA0E8-4ACE-419D-8EA6-881CBD545FBB}"/>
              </a:ext>
            </a:extLst>
          </p:cNvPr>
          <p:cNvCxnSpPr>
            <a:cxnSpLocks/>
          </p:cNvCxnSpPr>
          <p:nvPr/>
        </p:nvCxnSpPr>
        <p:spPr>
          <a:xfrm>
            <a:off x="1984512" y="850581"/>
            <a:ext cx="0" cy="3017747"/>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43A95B26-B4A0-4DB7-BAF6-0BFAB75E34D1}"/>
              </a:ext>
            </a:extLst>
          </p:cNvPr>
          <p:cNvSpPr txBox="1"/>
          <p:nvPr/>
        </p:nvSpPr>
        <p:spPr>
          <a:xfrm>
            <a:off x="1311966" y="5183491"/>
            <a:ext cx="8183217" cy="923330"/>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I can keep </a:t>
            </a:r>
            <a:r>
              <a:rPr lang="en-GB" b="1" dirty="0">
                <a:latin typeface="Calibri" panose="020F0502020204030204" pitchFamily="34" charset="0"/>
                <a:cs typeface="Calibri" panose="020F0502020204030204" pitchFamily="34" charset="0"/>
              </a:rPr>
              <a:t>resuming the loop and running through it multiple times observing that the min temp stays at zero rather than being set to 1 which is the lowest value in the array so I therefore know that I need to change the min = 0 line of code.</a:t>
            </a:r>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914464836"/>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2A5130E-8256-4F9A-82AD-2C12E3776636}"/>
              </a:ext>
            </a:extLst>
          </p:cNvPr>
          <p:cNvSpPr txBox="1"/>
          <p:nvPr/>
        </p:nvSpPr>
        <p:spPr>
          <a:xfrm>
            <a:off x="175592" y="274290"/>
            <a:ext cx="9730408" cy="655564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We can actually call the debugger direct from our code by inserting the line debugger; above the breakpoint that we want.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tempArr1</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3</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const tempArr1 = [3, -2, -6, -1, 'error', 9, 13, 17];</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tempArr2</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9</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4</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const tempArr2 = [-3, 5, 1, 5, 18, 16, 30, 35];</a:t>
            </a:r>
            <a:endParaRPr lang="en-GB" sz="1600" b="1" dirty="0">
              <a:solidFill>
                <a:srgbClr val="D4D4D4"/>
              </a:solidFill>
              <a:effectLst/>
              <a:latin typeface="Consolas" panose="020B0609020204030204" pitchFamily="49" charset="0"/>
            </a:endParaRPr>
          </a:p>
          <a:p>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calcTempAmplBug</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tempArr1</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tempArr2</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tempArr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tempArr1</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concat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tempArr2</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max</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let max = tempArr[0];</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min</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let min = tempArr[0];</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&lt; </a:t>
            </a:r>
            <a:r>
              <a:rPr lang="en-GB" sz="1600" b="1" dirty="0">
                <a:solidFill>
                  <a:srgbClr val="4FC1FF"/>
                </a:solidFill>
                <a:effectLst/>
                <a:latin typeface="Consolas" panose="020B0609020204030204" pitchFamily="49" charset="0"/>
              </a:rPr>
              <a:t>tempArr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curTemp</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tempArr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typeof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curTemp</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continue</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r>
              <a:rPr lang="en-GB" sz="1600" b="1" dirty="0">
                <a:solidFill>
                  <a:srgbClr val="D4D4D4"/>
                </a:solidFill>
                <a:latin typeface="Consolas" panose="020B0609020204030204" pitchFamily="49" charset="0"/>
              </a:rPr>
              <a:t>	</a:t>
            </a:r>
            <a:r>
              <a:rPr lang="en-GB" sz="1600" b="1" dirty="0">
                <a:solidFill>
                  <a:srgbClr val="569CD6"/>
                </a:solidFill>
                <a:effectLst/>
                <a:latin typeface="Consolas" panose="020B0609020204030204" pitchFamily="49" charset="0"/>
              </a:rPr>
              <a:t>debugger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curTemp</a:t>
            </a:r>
            <a:r>
              <a:rPr lang="en-GB" sz="1600" b="1" dirty="0">
                <a:solidFill>
                  <a:srgbClr val="D4D4D4"/>
                </a:solidFill>
                <a:effectLst/>
                <a:latin typeface="Consolas" panose="020B0609020204030204" pitchFamily="49" charset="0"/>
              </a:rPr>
              <a:t> &gt; </a:t>
            </a:r>
            <a:r>
              <a:rPr lang="en-GB" sz="1600" b="1" dirty="0">
                <a:solidFill>
                  <a:srgbClr val="9CDCFE"/>
                </a:solidFill>
                <a:effectLst/>
                <a:latin typeface="Consolas" panose="020B0609020204030204" pitchFamily="49" charset="0"/>
              </a:rPr>
              <a:t>max</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max</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curTemp</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curTemp</a:t>
            </a:r>
            <a:r>
              <a:rPr lang="en-GB" sz="1600" b="1" dirty="0">
                <a:solidFill>
                  <a:srgbClr val="D4D4D4"/>
                </a:solidFill>
                <a:effectLst/>
                <a:latin typeface="Consolas" panose="020B0609020204030204" pitchFamily="49" charset="0"/>
              </a:rPr>
              <a:t> &lt; </a:t>
            </a:r>
            <a:r>
              <a:rPr lang="en-GB" sz="1600" b="1" dirty="0">
                <a:solidFill>
                  <a:srgbClr val="9CDCFE"/>
                </a:solidFill>
                <a:effectLst/>
                <a:latin typeface="Consolas" panose="020B0609020204030204" pitchFamily="49" charset="0"/>
              </a:rPr>
              <a:t>min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min</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curTemp</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max</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min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max</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min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amplBug</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calcTempAmplBug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tempArr1</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tempArr2</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amplBug</a:t>
            </a:r>
            <a:r>
              <a:rPr lang="en-GB" sz="1600" b="1"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632873922"/>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343C0A3-D77B-4BCF-B053-6C6653006A55}"/>
              </a:ext>
            </a:extLst>
          </p:cNvPr>
          <p:cNvSpPr txBox="1"/>
          <p:nvPr/>
        </p:nvSpPr>
        <p:spPr>
          <a:xfrm>
            <a:off x="318053" y="411619"/>
            <a:ext cx="9475304" cy="4508927"/>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Coding Challenge: </a:t>
            </a:r>
          </a:p>
          <a:p>
            <a:endParaRPr lang="en-GB" b="1" dirty="0">
              <a:latin typeface="Calibri" panose="020F0502020204030204" pitchFamily="34" charset="0"/>
              <a:cs typeface="Calibri" panose="020F0502020204030204" pitchFamily="34" charset="0"/>
            </a:endParaRPr>
          </a:p>
          <a:p>
            <a:r>
              <a:rPr lang="en-GB" b="1" dirty="0">
                <a:effectLst/>
                <a:latin typeface="Calibri" panose="020F0502020204030204" pitchFamily="34" charset="0"/>
                <a:cs typeface="Calibri" panose="020F0502020204030204" pitchFamily="34" charset="0"/>
              </a:rPr>
              <a:t>Given an array of forecasted maximum temperatures, the thermometer displays a string with these temperatures.</a:t>
            </a:r>
          </a:p>
          <a:p>
            <a:endParaRPr lang="en-GB" b="1" dirty="0">
              <a:effectLst/>
              <a:latin typeface="Calibri" panose="020F0502020204030204" pitchFamily="34" charset="0"/>
              <a:cs typeface="Calibri" panose="020F0502020204030204" pitchFamily="34" charset="0"/>
            </a:endParaRPr>
          </a:p>
          <a:p>
            <a:pPr>
              <a:spcBef>
                <a:spcPts val="600"/>
              </a:spcBef>
            </a:pPr>
            <a:r>
              <a:rPr lang="en-GB" b="1" dirty="0">
                <a:effectLst/>
                <a:latin typeface="Calibri" panose="020F0502020204030204" pitchFamily="34" charset="0"/>
                <a:cs typeface="Calibri" panose="020F0502020204030204" pitchFamily="34" charset="0"/>
              </a:rPr>
              <a:t>Example: [17,21,23] will print "...17ºC in 1 days ...21ºC in 2 days ...23ºC in 3 days“</a:t>
            </a:r>
          </a:p>
          <a:p>
            <a:pPr>
              <a:spcBef>
                <a:spcPts val="600"/>
              </a:spcBef>
            </a:pPr>
            <a:endParaRPr lang="en-GB" b="1" dirty="0">
              <a:effectLst/>
              <a:latin typeface="Calibri" panose="020F0502020204030204" pitchFamily="34" charset="0"/>
              <a:cs typeface="Calibri" panose="020F0502020204030204" pitchFamily="34" charset="0"/>
            </a:endParaRPr>
          </a:p>
          <a:p>
            <a:pPr>
              <a:spcBef>
                <a:spcPts val="600"/>
              </a:spcBef>
            </a:pPr>
            <a:r>
              <a:rPr lang="en-GB" b="1" dirty="0">
                <a:effectLst/>
                <a:latin typeface="Calibri" panose="020F0502020204030204" pitchFamily="34" charset="0"/>
                <a:cs typeface="Calibri" panose="020F0502020204030204" pitchFamily="34" charset="0"/>
              </a:rPr>
              <a:t>Create a function 'printForecast' which takes in an array 'arr' and logs a string like the above to the console. </a:t>
            </a:r>
          </a:p>
          <a:p>
            <a:pPr>
              <a:spcBef>
                <a:spcPts val="600"/>
              </a:spcBef>
            </a:pPr>
            <a:endParaRPr lang="en-GB" b="1" dirty="0">
              <a:effectLst/>
              <a:latin typeface="Calibri" panose="020F0502020204030204" pitchFamily="34" charset="0"/>
              <a:cs typeface="Calibri" panose="020F0502020204030204" pitchFamily="34" charset="0"/>
            </a:endParaRPr>
          </a:p>
          <a:p>
            <a:pPr>
              <a:spcBef>
                <a:spcPts val="600"/>
              </a:spcBef>
            </a:pPr>
            <a:r>
              <a:rPr lang="en-GB" b="1" dirty="0">
                <a:effectLst/>
                <a:latin typeface="Calibri" panose="020F0502020204030204" pitchFamily="34" charset="0"/>
                <a:cs typeface="Calibri" panose="020F0502020204030204" pitchFamily="34" charset="0"/>
              </a:rPr>
              <a:t>Use the problem solving framework, understand the problem and break it up into sub problems.</a:t>
            </a:r>
          </a:p>
          <a:p>
            <a:pPr>
              <a:spcBef>
                <a:spcPts val="600"/>
              </a:spcBef>
            </a:pPr>
            <a:endParaRPr lang="en-GB" b="1" dirty="0">
              <a:effectLst/>
              <a:latin typeface="Calibri" panose="020F0502020204030204" pitchFamily="34" charset="0"/>
              <a:cs typeface="Calibri" panose="020F0502020204030204" pitchFamily="34" charset="0"/>
            </a:endParaRPr>
          </a:p>
          <a:p>
            <a:pPr>
              <a:spcBef>
                <a:spcPts val="600"/>
              </a:spcBef>
            </a:pPr>
            <a:r>
              <a:rPr lang="en-GB" b="1" dirty="0">
                <a:effectLst/>
                <a:latin typeface="Calibri" panose="020F0502020204030204" pitchFamily="34" charset="0"/>
                <a:cs typeface="Calibri" panose="020F0502020204030204" pitchFamily="34" charset="0"/>
              </a:rPr>
              <a:t>Test data 1: [17,21,23]</a:t>
            </a:r>
          </a:p>
          <a:p>
            <a:r>
              <a:rPr lang="en-GB" b="1" dirty="0">
                <a:effectLst/>
                <a:latin typeface="Calibri" panose="020F0502020204030204" pitchFamily="34" charset="0"/>
                <a:cs typeface="Calibri" panose="020F0502020204030204" pitchFamily="34" charset="0"/>
              </a:rPr>
              <a:t>Test data 2: [12, -5, 0, 4]</a:t>
            </a:r>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2316522320"/>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3EFAEF3-E6E2-463B-83A4-23411F9FA5CF}"/>
              </a:ext>
            </a:extLst>
          </p:cNvPr>
          <p:cNvSpPr txBox="1"/>
          <p:nvPr/>
        </p:nvSpPr>
        <p:spPr>
          <a:xfrm>
            <a:off x="430696" y="428178"/>
            <a:ext cx="9475304" cy="6001643"/>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arr1</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17</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21</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arr2</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12</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4</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METHOD 1</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printForecast</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&lt; </a:t>
            </a:r>
            <a:r>
              <a:rPr lang="en-GB" sz="1600" b="1" dirty="0">
                <a:solidFill>
                  <a:srgbClr val="9CDCFE"/>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dayTemp</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ºC in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days`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str</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dayTemp</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printForecast</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arr1</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METHOD 2</a:t>
            </a:r>
            <a:endParaRPr lang="en-GB" sz="1600" b="1" dirty="0">
              <a:solidFill>
                <a:srgbClr val="D4D4D4"/>
              </a:solidFill>
              <a:effectLst/>
              <a:latin typeface="Consolas" panose="020B0609020204030204" pitchFamily="49" charset="0"/>
            </a:endParaRP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printForecast2</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&lt; </a:t>
            </a:r>
            <a:r>
              <a:rPr lang="en-GB" sz="1600" b="1" dirty="0">
                <a:solidFill>
                  <a:srgbClr val="9CDCFE"/>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ºC in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days ...`</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str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printForecast2</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arr2</a:t>
            </a:r>
            <a:r>
              <a:rPr lang="en-GB" sz="1600" b="1"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3032924868"/>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78ED34-4665-49DD-B9C3-784BBADF85CE}"/>
              </a:ext>
            </a:extLst>
          </p:cNvPr>
          <p:cNvSpPr txBox="1">
            <a:spLocks/>
          </p:cNvSpPr>
          <p:nvPr/>
        </p:nvSpPr>
        <p:spPr>
          <a:xfrm>
            <a:off x="742950" y="1245705"/>
            <a:ext cx="8420100" cy="366452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6600" b="1" dirty="0"/>
              <a:t>JavaScript in the browser: DOM and Events Fundamentals – Guess My Number</a:t>
            </a:r>
          </a:p>
        </p:txBody>
      </p:sp>
    </p:spTree>
    <p:extLst>
      <p:ext uri="{BB962C8B-B14F-4D97-AF65-F5344CB8AC3E}">
        <p14:creationId xmlns:p14="http://schemas.microsoft.com/office/powerpoint/2010/main" val="1429332365"/>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E6F93D-0941-4D67-9632-062B6F3AFED3}"/>
              </a:ext>
            </a:extLst>
          </p:cNvPr>
          <p:cNvSpPr txBox="1"/>
          <p:nvPr/>
        </p:nvSpPr>
        <p:spPr>
          <a:xfrm>
            <a:off x="187945" y="18162"/>
            <a:ext cx="7796300" cy="584775"/>
          </a:xfrm>
          <a:prstGeom prst="rect">
            <a:avLst/>
          </a:prstGeom>
          <a:noFill/>
        </p:spPr>
        <p:txBody>
          <a:bodyPr wrap="square">
            <a:spAutoFit/>
          </a:bodyPr>
          <a:lstStyle/>
          <a:p>
            <a:r>
              <a:rPr lang="en-GB" sz="3200" b="0" i="0" dirty="0">
                <a:solidFill>
                  <a:srgbClr val="1C1D1F"/>
                </a:solidFill>
                <a:effectLst/>
              </a:rPr>
              <a:t>What is the DOM?</a:t>
            </a:r>
          </a:p>
        </p:txBody>
      </p:sp>
      <p:sp>
        <p:nvSpPr>
          <p:cNvPr id="3" name="TextBox 2">
            <a:extLst>
              <a:ext uri="{FF2B5EF4-FFF2-40B4-BE49-F238E27FC236}">
                <a16:creationId xmlns:a16="http://schemas.microsoft.com/office/drawing/2014/main" id="{1204E01B-90B9-4D21-A91E-151AC0095A8F}"/>
              </a:ext>
            </a:extLst>
          </p:cNvPr>
          <p:cNvSpPr txBox="1"/>
          <p:nvPr/>
        </p:nvSpPr>
        <p:spPr>
          <a:xfrm>
            <a:off x="242751" y="703168"/>
            <a:ext cx="9475304" cy="1354217"/>
          </a:xfrm>
          <a:prstGeom prst="rect">
            <a:avLst/>
          </a:prstGeom>
          <a:noFill/>
        </p:spPr>
        <p:txBody>
          <a:bodyPr wrap="square">
            <a:spAutoFit/>
          </a:bodyPr>
          <a:lstStyle/>
          <a:p>
            <a:pPr>
              <a:spcBef>
                <a:spcPts val="600"/>
              </a:spcBef>
            </a:pPr>
            <a:r>
              <a:rPr lang="en-GB" b="1" dirty="0">
                <a:effectLst/>
                <a:latin typeface="Calibri" panose="020F0502020204030204" pitchFamily="34" charset="0"/>
                <a:cs typeface="Calibri" panose="020F0502020204030204" pitchFamily="34" charset="0"/>
              </a:rPr>
              <a:t>We are going to make JavaScript Interact with the elements on the page using DOM manipulation.</a:t>
            </a:r>
          </a:p>
          <a:p>
            <a:pPr>
              <a:spcBef>
                <a:spcPts val="600"/>
              </a:spcBef>
            </a:pPr>
            <a:r>
              <a:rPr lang="en-GB" b="1" dirty="0">
                <a:effectLst/>
                <a:latin typeface="Calibri" panose="020F0502020204030204" pitchFamily="34" charset="0"/>
                <a:cs typeface="Calibri" panose="020F0502020204030204" pitchFamily="34" charset="0"/>
              </a:rPr>
              <a:t>DOM stands for Document Object Model and it is basically a structured representation of the html document. The DOM can be considered a connection point between HTML and JavaScript.</a:t>
            </a:r>
          </a:p>
          <a:p>
            <a:pPr>
              <a:spcBef>
                <a:spcPts val="600"/>
              </a:spcBef>
            </a:pPr>
            <a:r>
              <a:rPr lang="en-GB" b="1" dirty="0">
                <a:latin typeface="Calibri" panose="020F0502020204030204" pitchFamily="34" charset="0"/>
                <a:cs typeface="Calibri" panose="020F0502020204030204" pitchFamily="34" charset="0"/>
              </a:rPr>
              <a:t>The DOM is represented in tree structure and is automatically created by the browser.</a:t>
            </a:r>
          </a:p>
        </p:txBody>
      </p:sp>
      <p:pic>
        <p:nvPicPr>
          <p:cNvPr id="5" name="Picture 4">
            <a:extLst>
              <a:ext uri="{FF2B5EF4-FFF2-40B4-BE49-F238E27FC236}">
                <a16:creationId xmlns:a16="http://schemas.microsoft.com/office/drawing/2014/main" id="{44D70EB3-2B2D-4734-9F5F-B0C4511D0852}"/>
              </a:ext>
            </a:extLst>
          </p:cNvPr>
          <p:cNvPicPr>
            <a:picLocks noChangeAspect="1"/>
          </p:cNvPicPr>
          <p:nvPr/>
        </p:nvPicPr>
        <p:blipFill>
          <a:blip r:embed="rId2"/>
          <a:stretch>
            <a:fillRect/>
          </a:stretch>
        </p:blipFill>
        <p:spPr>
          <a:xfrm>
            <a:off x="242751" y="2083889"/>
            <a:ext cx="9420498" cy="4629360"/>
          </a:xfrm>
          <a:prstGeom prst="rect">
            <a:avLst/>
          </a:prstGeom>
        </p:spPr>
      </p:pic>
    </p:spTree>
    <p:extLst>
      <p:ext uri="{BB962C8B-B14F-4D97-AF65-F5344CB8AC3E}">
        <p14:creationId xmlns:p14="http://schemas.microsoft.com/office/powerpoint/2010/main" val="3340130158"/>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46866AA0-6C93-4343-A610-CFDF58AA7AC2}"/>
              </a:ext>
            </a:extLst>
          </p:cNvPr>
          <p:cNvSpPr/>
          <p:nvPr/>
        </p:nvSpPr>
        <p:spPr>
          <a:xfrm>
            <a:off x="172278" y="5261112"/>
            <a:ext cx="9571382" cy="1219200"/>
          </a:xfrm>
          <a:prstGeom prst="rect">
            <a:avLst/>
          </a:prstGeom>
          <a:solidFill>
            <a:srgbClr val="E2E2E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TextBox 1">
            <a:extLst>
              <a:ext uri="{FF2B5EF4-FFF2-40B4-BE49-F238E27FC236}">
                <a16:creationId xmlns:a16="http://schemas.microsoft.com/office/drawing/2014/main" id="{BAF5314B-5F84-4722-9E6B-C7D77298D54E}"/>
              </a:ext>
            </a:extLst>
          </p:cNvPr>
          <p:cNvSpPr txBox="1"/>
          <p:nvPr/>
        </p:nvSpPr>
        <p:spPr>
          <a:xfrm>
            <a:off x="215348" y="265846"/>
            <a:ext cx="9475304" cy="2616101"/>
          </a:xfrm>
          <a:prstGeom prst="rect">
            <a:avLst/>
          </a:prstGeom>
          <a:noFill/>
        </p:spPr>
        <p:txBody>
          <a:bodyPr wrap="square">
            <a:spAutoFit/>
          </a:bodyPr>
          <a:lstStyle/>
          <a:p>
            <a:pPr>
              <a:spcBef>
                <a:spcPts val="600"/>
              </a:spcBef>
            </a:pPr>
            <a:r>
              <a:rPr lang="en-GB" b="1" dirty="0">
                <a:effectLst/>
                <a:latin typeface="Calibri" panose="020F0502020204030204" pitchFamily="34" charset="0"/>
                <a:cs typeface="Calibri" panose="020F0502020204030204" pitchFamily="34" charset="0"/>
              </a:rPr>
              <a:t>We can interact with each of the HTML elements in JavaScript.</a:t>
            </a:r>
          </a:p>
          <a:p>
            <a:pPr>
              <a:spcBef>
                <a:spcPts val="600"/>
              </a:spcBef>
            </a:pPr>
            <a:r>
              <a:rPr lang="en-GB" b="1" dirty="0">
                <a:latin typeface="Calibri" panose="020F0502020204030204" pitchFamily="34" charset="0"/>
                <a:cs typeface="Calibri" panose="020F0502020204030204" pitchFamily="34" charset="0"/>
              </a:rPr>
              <a:t>There is a special element in the DOM called the document which is the root and the entry point into the tree structure and we need it to start selecting elements.</a:t>
            </a:r>
          </a:p>
          <a:p>
            <a:pPr>
              <a:spcBef>
                <a:spcPts val="600"/>
              </a:spcBef>
            </a:pPr>
            <a:r>
              <a:rPr lang="en-GB" b="1" dirty="0">
                <a:latin typeface="Calibri" panose="020F0502020204030204" pitchFamily="34" charset="0"/>
                <a:cs typeface="Calibri" panose="020F0502020204030204" pitchFamily="34" charset="0"/>
              </a:rPr>
              <a:t>HTML usually has two child elements, Head and Body so they are siblings to the document.</a:t>
            </a:r>
          </a:p>
          <a:p>
            <a:pPr>
              <a:spcBef>
                <a:spcPts val="600"/>
              </a:spcBef>
            </a:pPr>
            <a:r>
              <a:rPr lang="en-GB" b="1" dirty="0">
                <a:latin typeface="Calibri" panose="020F0502020204030204" pitchFamily="34" charset="0"/>
                <a:cs typeface="Calibri" panose="020F0502020204030204" pitchFamily="34" charset="0"/>
              </a:rPr>
              <a:t>As we move deeper into the tree we see that the relationship is child to parent so for example the head html tag has child element of title. Elements also have sibling relationships.</a:t>
            </a:r>
          </a:p>
          <a:p>
            <a:pPr>
              <a:spcBef>
                <a:spcPts val="600"/>
              </a:spcBef>
            </a:pPr>
            <a:r>
              <a:rPr lang="en-GB" b="1" dirty="0">
                <a:latin typeface="Calibri" panose="020F0502020204030204" pitchFamily="34" charset="0"/>
                <a:cs typeface="Calibri" panose="020F0502020204030204" pitchFamily="34" charset="0"/>
              </a:rPr>
              <a:t>Whatever is in the html document also has to be in the DOM. The DOM is a complete representation of the HTML document.</a:t>
            </a:r>
          </a:p>
        </p:txBody>
      </p:sp>
      <p:sp>
        <p:nvSpPr>
          <p:cNvPr id="3" name="TextBox 2">
            <a:extLst>
              <a:ext uri="{FF2B5EF4-FFF2-40B4-BE49-F238E27FC236}">
                <a16:creationId xmlns:a16="http://schemas.microsoft.com/office/drawing/2014/main" id="{B82F8CDA-C320-411F-9FD7-6555AEB456B1}"/>
              </a:ext>
            </a:extLst>
          </p:cNvPr>
          <p:cNvSpPr txBox="1"/>
          <p:nvPr/>
        </p:nvSpPr>
        <p:spPr>
          <a:xfrm>
            <a:off x="215347" y="3362745"/>
            <a:ext cx="3375089" cy="923330"/>
          </a:xfrm>
          <a:prstGeom prst="rect">
            <a:avLst/>
          </a:prstGeom>
          <a:solidFill>
            <a:srgbClr val="92D050"/>
          </a:solidFill>
        </p:spPr>
        <p:txBody>
          <a:bodyPr wrap="square" rtlCol="0">
            <a:spAutoFit/>
          </a:bodyPr>
          <a:lstStyle/>
          <a:p>
            <a:r>
              <a:rPr lang="en-GB" b="1" dirty="0"/>
              <a:t>DOM methods &amp; properties for DOM manipulation. For example document.querySelector</a:t>
            </a:r>
          </a:p>
        </p:txBody>
      </p:sp>
      <p:pic>
        <p:nvPicPr>
          <p:cNvPr id="4" name="Picture 3">
            <a:extLst>
              <a:ext uri="{FF2B5EF4-FFF2-40B4-BE49-F238E27FC236}">
                <a16:creationId xmlns:a16="http://schemas.microsoft.com/office/drawing/2014/main" id="{2AEB9AC6-7F47-43F1-9A39-F711E87EE9DC}"/>
              </a:ext>
            </a:extLst>
          </p:cNvPr>
          <p:cNvPicPr>
            <a:picLocks noChangeAspect="1"/>
          </p:cNvPicPr>
          <p:nvPr/>
        </p:nvPicPr>
        <p:blipFill>
          <a:blip r:embed="rId2"/>
          <a:stretch>
            <a:fillRect/>
          </a:stretch>
        </p:blipFill>
        <p:spPr>
          <a:xfrm>
            <a:off x="8267123" y="3362745"/>
            <a:ext cx="885259" cy="980229"/>
          </a:xfrm>
          <a:prstGeom prst="rect">
            <a:avLst/>
          </a:prstGeom>
        </p:spPr>
      </p:pic>
      <p:sp>
        <p:nvSpPr>
          <p:cNvPr id="5" name="TextBox 4">
            <a:extLst>
              <a:ext uri="{FF2B5EF4-FFF2-40B4-BE49-F238E27FC236}">
                <a16:creationId xmlns:a16="http://schemas.microsoft.com/office/drawing/2014/main" id="{659D3941-3735-4B81-A6F0-511CFD07CF6E}"/>
              </a:ext>
            </a:extLst>
          </p:cNvPr>
          <p:cNvSpPr txBox="1"/>
          <p:nvPr/>
        </p:nvSpPr>
        <p:spPr>
          <a:xfrm>
            <a:off x="7868657" y="2901080"/>
            <a:ext cx="1682192" cy="461665"/>
          </a:xfrm>
          <a:prstGeom prst="rect">
            <a:avLst/>
          </a:prstGeom>
          <a:noFill/>
        </p:spPr>
        <p:txBody>
          <a:bodyPr wrap="none" rtlCol="0">
            <a:spAutoFit/>
          </a:bodyPr>
          <a:lstStyle/>
          <a:p>
            <a:r>
              <a:rPr lang="en-GB" sz="2400" b="1" dirty="0"/>
              <a:t>JAVASCRIPT</a:t>
            </a:r>
          </a:p>
        </p:txBody>
      </p:sp>
      <p:cxnSp>
        <p:nvCxnSpPr>
          <p:cNvPr id="7" name="Straight Arrow Connector 6">
            <a:extLst>
              <a:ext uri="{FF2B5EF4-FFF2-40B4-BE49-F238E27FC236}">
                <a16:creationId xmlns:a16="http://schemas.microsoft.com/office/drawing/2014/main" id="{22A36D1F-7629-47F8-91B1-E5AE2BA92F64}"/>
              </a:ext>
            </a:extLst>
          </p:cNvPr>
          <p:cNvCxnSpPr>
            <a:cxnSpLocks/>
          </p:cNvCxnSpPr>
          <p:nvPr/>
        </p:nvCxnSpPr>
        <p:spPr>
          <a:xfrm>
            <a:off x="3723861" y="3824410"/>
            <a:ext cx="4280452" cy="0"/>
          </a:xfrm>
          <a:prstGeom prst="straightConnector1">
            <a:avLst/>
          </a:prstGeom>
          <a:ln w="44450">
            <a:headEnd type="triangle"/>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684C320E-0759-4EC9-8374-E85FEA7FDD70}"/>
              </a:ext>
            </a:extLst>
          </p:cNvPr>
          <p:cNvSpPr txBox="1"/>
          <p:nvPr/>
        </p:nvSpPr>
        <p:spPr>
          <a:xfrm>
            <a:off x="4373216" y="3032888"/>
            <a:ext cx="2906406" cy="646331"/>
          </a:xfrm>
          <a:prstGeom prst="rect">
            <a:avLst/>
          </a:prstGeom>
          <a:noFill/>
        </p:spPr>
        <p:txBody>
          <a:bodyPr wrap="square" rtlCol="0">
            <a:spAutoFit/>
          </a:bodyPr>
          <a:lstStyle/>
          <a:p>
            <a:pPr algn="ctr"/>
            <a:r>
              <a:rPr lang="en-GB" dirty="0"/>
              <a:t>DOM methods &amp; Properties NOT part of JavaScript</a:t>
            </a:r>
          </a:p>
        </p:txBody>
      </p:sp>
      <p:sp>
        <p:nvSpPr>
          <p:cNvPr id="9" name="TextBox 8">
            <a:extLst>
              <a:ext uri="{FF2B5EF4-FFF2-40B4-BE49-F238E27FC236}">
                <a16:creationId xmlns:a16="http://schemas.microsoft.com/office/drawing/2014/main" id="{947674A1-5E0C-4D47-ACFA-6EDE82238055}"/>
              </a:ext>
            </a:extLst>
          </p:cNvPr>
          <p:cNvSpPr txBox="1"/>
          <p:nvPr/>
        </p:nvSpPr>
        <p:spPr>
          <a:xfrm>
            <a:off x="5522842" y="3419644"/>
            <a:ext cx="607153" cy="923330"/>
          </a:xfrm>
          <a:prstGeom prst="rect">
            <a:avLst/>
          </a:prstGeom>
          <a:noFill/>
        </p:spPr>
        <p:txBody>
          <a:bodyPr wrap="square" rtlCol="0">
            <a:spAutoFit/>
          </a:bodyPr>
          <a:lstStyle/>
          <a:p>
            <a:pPr algn="ctr"/>
            <a:r>
              <a:rPr lang="en-GB" sz="5400" b="1" dirty="0">
                <a:solidFill>
                  <a:srgbClr val="FF0000"/>
                </a:solidFill>
              </a:rPr>
              <a:t>X</a:t>
            </a:r>
          </a:p>
        </p:txBody>
      </p:sp>
      <p:pic>
        <p:nvPicPr>
          <p:cNvPr id="13" name="Picture 12">
            <a:extLst>
              <a:ext uri="{FF2B5EF4-FFF2-40B4-BE49-F238E27FC236}">
                <a16:creationId xmlns:a16="http://schemas.microsoft.com/office/drawing/2014/main" id="{5FA65E6B-612B-481B-B561-4979B7EBA0BF}"/>
              </a:ext>
            </a:extLst>
          </p:cNvPr>
          <p:cNvPicPr>
            <a:picLocks noChangeAspect="1"/>
          </p:cNvPicPr>
          <p:nvPr/>
        </p:nvPicPr>
        <p:blipFill>
          <a:blip r:embed="rId3"/>
          <a:stretch>
            <a:fillRect/>
          </a:stretch>
        </p:blipFill>
        <p:spPr>
          <a:xfrm>
            <a:off x="8064949" y="4582772"/>
            <a:ext cx="1485900" cy="476250"/>
          </a:xfrm>
          <a:prstGeom prst="rect">
            <a:avLst/>
          </a:prstGeom>
        </p:spPr>
      </p:pic>
      <p:sp>
        <p:nvSpPr>
          <p:cNvPr id="14" name="TextBox 13">
            <a:extLst>
              <a:ext uri="{FF2B5EF4-FFF2-40B4-BE49-F238E27FC236}">
                <a16:creationId xmlns:a16="http://schemas.microsoft.com/office/drawing/2014/main" id="{954EEFA9-49BC-468F-BBF2-7DB8C4F6F318}"/>
              </a:ext>
            </a:extLst>
          </p:cNvPr>
          <p:cNvSpPr txBox="1"/>
          <p:nvPr/>
        </p:nvSpPr>
        <p:spPr>
          <a:xfrm>
            <a:off x="3615143" y="4619973"/>
            <a:ext cx="4497888" cy="369332"/>
          </a:xfrm>
          <a:prstGeom prst="rect">
            <a:avLst/>
          </a:prstGeom>
          <a:noFill/>
        </p:spPr>
        <p:txBody>
          <a:bodyPr wrap="square" rtlCol="0">
            <a:spAutoFit/>
          </a:bodyPr>
          <a:lstStyle/>
          <a:p>
            <a:pPr algn="ctr"/>
            <a:r>
              <a:rPr lang="en-GB" dirty="0"/>
              <a:t>JavaScript is simply a dialect of ECMAScript</a:t>
            </a:r>
          </a:p>
        </p:txBody>
      </p:sp>
      <p:sp>
        <p:nvSpPr>
          <p:cNvPr id="15" name="TextBox 14">
            <a:extLst>
              <a:ext uri="{FF2B5EF4-FFF2-40B4-BE49-F238E27FC236}">
                <a16:creationId xmlns:a16="http://schemas.microsoft.com/office/drawing/2014/main" id="{5A52ACF0-5349-4AB2-93C0-80DAA164F582}"/>
              </a:ext>
            </a:extLst>
          </p:cNvPr>
          <p:cNvSpPr txBox="1"/>
          <p:nvPr/>
        </p:nvSpPr>
        <p:spPr>
          <a:xfrm>
            <a:off x="1153315" y="5415533"/>
            <a:ext cx="8490300" cy="923330"/>
          </a:xfrm>
          <a:prstGeom prst="rect">
            <a:avLst/>
          </a:prstGeom>
          <a:noFill/>
        </p:spPr>
        <p:txBody>
          <a:bodyPr wrap="square">
            <a:spAutoFit/>
          </a:bodyPr>
          <a:lstStyle/>
          <a:p>
            <a:pPr>
              <a:spcBef>
                <a:spcPts val="600"/>
              </a:spcBef>
            </a:pPr>
            <a:r>
              <a:rPr lang="en-GB" b="1" dirty="0">
                <a:effectLst/>
                <a:latin typeface="Calibri" panose="020F0502020204030204" pitchFamily="34" charset="0"/>
                <a:cs typeface="Calibri" panose="020F0502020204030204" pitchFamily="34" charset="0"/>
              </a:rPr>
              <a:t>The DOM methods and properties are part of web APIs which the browser implements and that we can access from our JavaScript code. APIs are libraries that are written and available for us to use in the browser.</a:t>
            </a:r>
            <a:endParaRPr lang="en-GB" b="1" dirty="0">
              <a:latin typeface="Calibri" panose="020F0502020204030204" pitchFamily="34" charset="0"/>
              <a:cs typeface="Calibri" panose="020F0502020204030204" pitchFamily="34" charset="0"/>
            </a:endParaRPr>
          </a:p>
        </p:txBody>
      </p:sp>
      <p:pic>
        <p:nvPicPr>
          <p:cNvPr id="17" name="Picture 16">
            <a:extLst>
              <a:ext uri="{FF2B5EF4-FFF2-40B4-BE49-F238E27FC236}">
                <a16:creationId xmlns:a16="http://schemas.microsoft.com/office/drawing/2014/main" id="{910DFC0F-984D-4EFD-8FF0-E6A7ED62C028}"/>
              </a:ext>
            </a:extLst>
          </p:cNvPr>
          <p:cNvPicPr>
            <a:picLocks noChangeAspect="1"/>
          </p:cNvPicPr>
          <p:nvPr/>
        </p:nvPicPr>
        <p:blipFill>
          <a:blip r:embed="rId4"/>
          <a:stretch>
            <a:fillRect/>
          </a:stretch>
        </p:blipFill>
        <p:spPr>
          <a:xfrm>
            <a:off x="277014" y="5384935"/>
            <a:ext cx="876300" cy="923925"/>
          </a:xfrm>
          <a:prstGeom prst="rect">
            <a:avLst/>
          </a:prstGeom>
        </p:spPr>
      </p:pic>
    </p:spTree>
    <p:extLst>
      <p:ext uri="{BB962C8B-B14F-4D97-AF65-F5344CB8AC3E}">
        <p14:creationId xmlns:p14="http://schemas.microsoft.com/office/powerpoint/2010/main" val="5100080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412257-DA1F-455E-A183-D329604DD91D}"/>
              </a:ext>
            </a:extLst>
          </p:cNvPr>
          <p:cNvSpPr txBox="1">
            <a:spLocks/>
          </p:cNvSpPr>
          <p:nvPr/>
        </p:nvSpPr>
        <p:spPr>
          <a:xfrm>
            <a:off x="179453" y="234190"/>
            <a:ext cx="8537833"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latin typeface="+mn-lt"/>
              </a:rPr>
              <a:t>Javascript basic Operators</a:t>
            </a:r>
            <a:r>
              <a:rPr lang="en-GB" sz="1200" dirty="0"/>
              <a:t>.</a:t>
            </a:r>
            <a:endParaRPr lang="en-GB" sz="1200" i="1" dirty="0"/>
          </a:p>
          <a:p>
            <a:pPr algn="l"/>
            <a:br>
              <a:rPr lang="en-GB" sz="3200" dirty="0">
                <a:latin typeface="+mn-lt"/>
              </a:rPr>
            </a:br>
            <a:br>
              <a:rPr lang="en-GB" sz="3200" dirty="0">
                <a:latin typeface="+mn-lt"/>
              </a:rPr>
            </a:br>
            <a:endParaRPr lang="en-GB" sz="3200" dirty="0">
              <a:latin typeface="+mn-lt"/>
            </a:endParaRPr>
          </a:p>
        </p:txBody>
      </p:sp>
      <p:sp>
        <p:nvSpPr>
          <p:cNvPr id="3" name="TextBox 2">
            <a:extLst>
              <a:ext uri="{FF2B5EF4-FFF2-40B4-BE49-F238E27FC236}">
                <a16:creationId xmlns:a16="http://schemas.microsoft.com/office/drawing/2014/main" id="{4A7B3969-C027-4DAF-9882-3FD26DA7E414}"/>
              </a:ext>
            </a:extLst>
          </p:cNvPr>
          <p:cNvSpPr txBox="1"/>
          <p:nvPr/>
        </p:nvSpPr>
        <p:spPr>
          <a:xfrm>
            <a:off x="179454" y="1397245"/>
            <a:ext cx="9630590" cy="646331"/>
          </a:xfrm>
          <a:prstGeom prst="rect">
            <a:avLst/>
          </a:prstGeom>
          <a:noFill/>
        </p:spPr>
        <p:txBody>
          <a:bodyPr wrap="square" rtlCol="0">
            <a:spAutoFit/>
          </a:bodyPr>
          <a:lstStyle/>
          <a:p>
            <a:r>
              <a:rPr lang="en-GB" dirty="0"/>
              <a:t>Multiplication, Division addition, subtraction and to the power of.</a:t>
            </a:r>
          </a:p>
          <a:p>
            <a:r>
              <a:rPr lang="en-GB" i="1" dirty="0"/>
              <a:t>Note that the plus symbol is also used to concatenate or join together, i.e. fistName and lastName</a:t>
            </a:r>
          </a:p>
        </p:txBody>
      </p:sp>
      <p:sp>
        <p:nvSpPr>
          <p:cNvPr id="4" name="TextBox 3">
            <a:extLst>
              <a:ext uri="{FF2B5EF4-FFF2-40B4-BE49-F238E27FC236}">
                <a16:creationId xmlns:a16="http://schemas.microsoft.com/office/drawing/2014/main" id="{DE9D1D32-6B19-4CAF-87D8-BA9D230532D6}"/>
              </a:ext>
            </a:extLst>
          </p:cNvPr>
          <p:cNvSpPr txBox="1"/>
          <p:nvPr/>
        </p:nvSpPr>
        <p:spPr>
          <a:xfrm>
            <a:off x="179455" y="1024079"/>
            <a:ext cx="4573164" cy="400110"/>
          </a:xfrm>
          <a:prstGeom prst="rect">
            <a:avLst/>
          </a:prstGeom>
          <a:noFill/>
        </p:spPr>
        <p:txBody>
          <a:bodyPr wrap="square" rtlCol="0">
            <a:spAutoFit/>
          </a:bodyPr>
          <a:lstStyle/>
          <a:p>
            <a:r>
              <a:rPr lang="en-GB" sz="2000" b="1" dirty="0"/>
              <a:t>Mathematical or Arithmetic operators</a:t>
            </a:r>
          </a:p>
        </p:txBody>
      </p:sp>
      <p:sp>
        <p:nvSpPr>
          <p:cNvPr id="14" name="TextBox 13">
            <a:extLst>
              <a:ext uri="{FF2B5EF4-FFF2-40B4-BE49-F238E27FC236}">
                <a16:creationId xmlns:a16="http://schemas.microsoft.com/office/drawing/2014/main" id="{0B219189-B73E-46CC-BC35-4B209ECE9400}"/>
              </a:ext>
            </a:extLst>
          </p:cNvPr>
          <p:cNvSpPr txBox="1"/>
          <p:nvPr/>
        </p:nvSpPr>
        <p:spPr>
          <a:xfrm>
            <a:off x="179454" y="2781921"/>
            <a:ext cx="9630590" cy="646331"/>
          </a:xfrm>
          <a:prstGeom prst="rect">
            <a:avLst/>
          </a:prstGeom>
          <a:noFill/>
        </p:spPr>
        <p:txBody>
          <a:bodyPr wrap="square" rtlCol="0">
            <a:spAutoFit/>
          </a:bodyPr>
          <a:lstStyle/>
          <a:p>
            <a:r>
              <a:rPr lang="en-GB" dirty="0"/>
              <a:t>Equals (=) , plus Equals (+=) , munus Equals (-=) , divide Equals (/=) , multiply Equals (*=) , </a:t>
            </a:r>
          </a:p>
          <a:p>
            <a:r>
              <a:rPr lang="en-GB" dirty="0"/>
              <a:t> plus plus (++) , minus minus (--)</a:t>
            </a:r>
            <a:endParaRPr lang="en-GB" i="1" dirty="0"/>
          </a:p>
        </p:txBody>
      </p:sp>
      <p:sp>
        <p:nvSpPr>
          <p:cNvPr id="15" name="TextBox 14">
            <a:extLst>
              <a:ext uri="{FF2B5EF4-FFF2-40B4-BE49-F238E27FC236}">
                <a16:creationId xmlns:a16="http://schemas.microsoft.com/office/drawing/2014/main" id="{CECBD6D3-6A60-46C1-A5EF-1379FD615541}"/>
              </a:ext>
            </a:extLst>
          </p:cNvPr>
          <p:cNvSpPr txBox="1"/>
          <p:nvPr/>
        </p:nvSpPr>
        <p:spPr>
          <a:xfrm>
            <a:off x="179455" y="2408755"/>
            <a:ext cx="4573164" cy="400110"/>
          </a:xfrm>
          <a:prstGeom prst="rect">
            <a:avLst/>
          </a:prstGeom>
          <a:noFill/>
        </p:spPr>
        <p:txBody>
          <a:bodyPr wrap="square" rtlCol="0">
            <a:spAutoFit/>
          </a:bodyPr>
          <a:lstStyle/>
          <a:p>
            <a:r>
              <a:rPr lang="en-GB" sz="2000" b="1" dirty="0"/>
              <a:t>Assignment operators</a:t>
            </a:r>
          </a:p>
        </p:txBody>
      </p:sp>
      <p:sp>
        <p:nvSpPr>
          <p:cNvPr id="16" name="TextBox 15">
            <a:extLst>
              <a:ext uri="{FF2B5EF4-FFF2-40B4-BE49-F238E27FC236}">
                <a16:creationId xmlns:a16="http://schemas.microsoft.com/office/drawing/2014/main" id="{204D4CA2-DE53-4CC9-91E8-59CA5C7A9CC6}"/>
              </a:ext>
            </a:extLst>
          </p:cNvPr>
          <p:cNvSpPr txBox="1"/>
          <p:nvPr/>
        </p:nvSpPr>
        <p:spPr>
          <a:xfrm>
            <a:off x="179453" y="4064841"/>
            <a:ext cx="9630590" cy="646331"/>
          </a:xfrm>
          <a:prstGeom prst="rect">
            <a:avLst/>
          </a:prstGeom>
          <a:noFill/>
        </p:spPr>
        <p:txBody>
          <a:bodyPr wrap="square" rtlCol="0">
            <a:spAutoFit/>
          </a:bodyPr>
          <a:lstStyle/>
          <a:p>
            <a:r>
              <a:rPr lang="en-GB" dirty="0"/>
              <a:t>Used with Boolean. i.e. is age Jonas greater than age Sarah? True or false?</a:t>
            </a:r>
          </a:p>
          <a:p>
            <a:r>
              <a:rPr lang="en-GB" dirty="0"/>
              <a:t>Grater than (&gt;) , Less than (&lt;) , grater than or equal to (=&gt;) , less than or equal to (=&gt;) </a:t>
            </a:r>
          </a:p>
        </p:txBody>
      </p:sp>
      <p:sp>
        <p:nvSpPr>
          <p:cNvPr id="17" name="TextBox 16">
            <a:extLst>
              <a:ext uri="{FF2B5EF4-FFF2-40B4-BE49-F238E27FC236}">
                <a16:creationId xmlns:a16="http://schemas.microsoft.com/office/drawing/2014/main" id="{7BF1F2B1-6D2F-489E-9447-46C5B1158D8F}"/>
              </a:ext>
            </a:extLst>
          </p:cNvPr>
          <p:cNvSpPr txBox="1"/>
          <p:nvPr/>
        </p:nvSpPr>
        <p:spPr>
          <a:xfrm>
            <a:off x="179454" y="3691675"/>
            <a:ext cx="4573164" cy="400110"/>
          </a:xfrm>
          <a:prstGeom prst="rect">
            <a:avLst/>
          </a:prstGeom>
          <a:noFill/>
        </p:spPr>
        <p:txBody>
          <a:bodyPr wrap="square" rtlCol="0">
            <a:spAutoFit/>
          </a:bodyPr>
          <a:lstStyle/>
          <a:p>
            <a:r>
              <a:rPr lang="en-GB" sz="2000" b="1" dirty="0"/>
              <a:t>Comparison operators</a:t>
            </a:r>
          </a:p>
        </p:txBody>
      </p:sp>
    </p:spTree>
    <p:extLst>
      <p:ext uri="{BB962C8B-B14F-4D97-AF65-F5344CB8AC3E}">
        <p14:creationId xmlns:p14="http://schemas.microsoft.com/office/powerpoint/2010/main" val="707735363"/>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E852BD5-A0C1-40C4-BBE5-2B038A154438}"/>
              </a:ext>
            </a:extLst>
          </p:cNvPr>
          <p:cNvSpPr/>
          <p:nvPr/>
        </p:nvSpPr>
        <p:spPr>
          <a:xfrm>
            <a:off x="170621" y="5711687"/>
            <a:ext cx="5209762" cy="1046483"/>
          </a:xfrm>
          <a:prstGeom prst="rect">
            <a:avLst/>
          </a:prstGeom>
          <a:solidFill>
            <a:srgbClr val="FFFFC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 name="TextBox 2">
            <a:extLst>
              <a:ext uri="{FF2B5EF4-FFF2-40B4-BE49-F238E27FC236}">
                <a16:creationId xmlns:a16="http://schemas.microsoft.com/office/drawing/2014/main" id="{908C963B-40EA-45D2-950D-8176ABB64AC8}"/>
              </a:ext>
            </a:extLst>
          </p:cNvPr>
          <p:cNvSpPr txBox="1"/>
          <p:nvPr/>
        </p:nvSpPr>
        <p:spPr>
          <a:xfrm>
            <a:off x="170621" y="126334"/>
            <a:ext cx="9564757" cy="6709529"/>
          </a:xfrm>
          <a:prstGeom prst="rect">
            <a:avLst/>
          </a:prstGeom>
          <a:noFill/>
        </p:spPr>
        <p:txBody>
          <a:bodyPr wrap="square">
            <a:spAutoFit/>
          </a:bodyPr>
          <a:lstStyle/>
          <a:p>
            <a:r>
              <a:rPr lang="en-GB" sz="1600" b="1" dirty="0">
                <a:solidFill>
                  <a:srgbClr val="CE9178"/>
                </a:solidFill>
                <a:effectLst/>
                <a:latin typeface="Consolas" panose="020B0609020204030204" pitchFamily="49" charset="0"/>
              </a:rPr>
              <a:t>'use strict'</a:t>
            </a:r>
            <a:r>
              <a:rPr lang="en-GB" sz="1600" b="1" dirty="0">
                <a:solidFill>
                  <a:srgbClr val="D4D4D4"/>
                </a:solidFill>
                <a:effectLst/>
                <a:latin typeface="Consolas" panose="020B0609020204030204" pitchFamily="49" charset="0"/>
              </a:rPr>
              <a:t>;</a:t>
            </a:r>
          </a:p>
          <a:p>
            <a:r>
              <a:rPr lang="en-GB" b="1" dirty="0">
                <a:effectLst/>
                <a:latin typeface="Calibri" panose="020F0502020204030204" pitchFamily="34" charset="0"/>
                <a:cs typeface="Calibri" panose="020F0502020204030204" pitchFamily="34" charset="0"/>
              </a:rPr>
              <a:t>We can inspect a html element's text content using document.querySelector and .textContent.</a:t>
            </a:r>
          </a:p>
          <a:p>
            <a:r>
              <a:rPr lang="en-GB" b="1" dirty="0">
                <a:latin typeface="Calibri" panose="020F0502020204030204" pitchFamily="34" charset="0"/>
                <a:cs typeface="Calibri" panose="020F0502020204030204" pitchFamily="34" charset="0"/>
              </a:rPr>
              <a:t>Note that we identify the element by it’s class like in CSS, in this case .message.</a:t>
            </a:r>
            <a:endParaRPr lang="en-GB" b="1" dirty="0">
              <a:effectLst/>
              <a:latin typeface="Calibri" panose="020F0502020204030204" pitchFamily="34" charset="0"/>
              <a:cs typeface="Calibri" panose="020F0502020204030204" pitchFamily="34"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b="1" dirty="0">
                <a:effectLst/>
                <a:latin typeface="Calibri" panose="020F0502020204030204" pitchFamily="34" charset="0"/>
                <a:cs typeface="Calibri" panose="020F0502020204030204" pitchFamily="34" charset="0"/>
              </a:rPr>
              <a:t>Using querySelector and .textContent we can manipulate the textContent</a:t>
            </a:r>
            <a:r>
              <a:rPr lang="en-GB" b="1" dirty="0">
                <a:latin typeface="Calibri" panose="020F0502020204030204" pitchFamily="34" charset="0"/>
                <a:cs typeface="Calibri" panose="020F0502020204030204" pitchFamily="34" charset="0"/>
              </a:rPr>
              <a:t> of the class message.</a:t>
            </a:r>
            <a:endParaRPr lang="en-GB" b="1" dirty="0">
              <a:effectLst/>
              <a:latin typeface="Calibri" panose="020F0502020204030204" pitchFamily="34" charset="0"/>
              <a:cs typeface="Calibri" panose="020F0502020204030204" pitchFamily="34" charset="0"/>
            </a:endParaRPr>
          </a:p>
          <a:p>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'Correct Number! 🎈'</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a:t>
            </a:r>
          </a:p>
          <a:p>
            <a:endParaRPr lang="en-GB" sz="1600" b="1" dirty="0">
              <a:effectLst/>
              <a:latin typeface="Calibri" panose="020F0502020204030204" pitchFamily="34" charset="0"/>
              <a:cs typeface="Calibri" panose="020F0502020204030204" pitchFamily="34" charset="0"/>
            </a:endParaRPr>
          </a:p>
          <a:p>
            <a:r>
              <a:rPr lang="en-GB" b="1" dirty="0">
                <a:effectLst/>
                <a:latin typeface="Calibri" panose="020F0502020204030204" pitchFamily="34" charset="0"/>
                <a:cs typeface="Calibri" panose="020F0502020204030204" pitchFamily="34" charset="0"/>
              </a:rPr>
              <a:t>We can also manipulate other elements of the DOM by querySelect the class and setting the textContent</a:t>
            </a:r>
            <a:r>
              <a:rPr lang="en-GB" b="1" dirty="0">
                <a:latin typeface="Calibri" panose="020F0502020204030204" pitchFamily="34" charset="0"/>
                <a:cs typeface="Calibri" panose="020F0502020204030204" pitchFamily="34" charset="0"/>
              </a:rPr>
              <a:t>.</a:t>
            </a:r>
            <a:endParaRPr lang="en-GB" b="1" dirty="0">
              <a:effectLst/>
              <a:latin typeface="Calibri" panose="020F0502020204030204" pitchFamily="34" charset="0"/>
              <a:cs typeface="Calibri" panose="020F0502020204030204" pitchFamily="34" charset="0"/>
            </a:endParaRPr>
          </a:p>
          <a:p>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'13'</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b="1" dirty="0">
                <a:effectLst/>
                <a:latin typeface="Calibri" panose="020F0502020204030204" pitchFamily="34" charset="0"/>
                <a:cs typeface="Calibri" panose="020F0502020204030204" pitchFamily="34" charset="0"/>
              </a:rPr>
              <a:t>Class ‘guess’ is an input so what we want to querySelect is the .value of that input property. We can also manipulate value.</a:t>
            </a:r>
          </a:p>
          <a:p>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sz="1600" b="1" dirty="0">
                <a:solidFill>
                  <a:srgbClr val="808080"/>
                </a:solidFill>
                <a:effectLst/>
                <a:latin typeface="Consolas" panose="020B0609020204030204" pitchFamily="49" charset="0"/>
              </a:rPr>
              <a:t>&lt;</a:t>
            </a:r>
            <a:r>
              <a:rPr lang="en-GB" sz="1600" b="1" dirty="0">
                <a:solidFill>
                  <a:srgbClr val="569CD6"/>
                </a:solidFill>
                <a:effectLst/>
                <a:latin typeface="Consolas" panose="020B0609020204030204" pitchFamily="49" charset="0"/>
              </a:rPr>
              <a:t>section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class</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"left"</a:t>
            </a:r>
            <a:r>
              <a:rPr lang="en-GB" sz="1600" b="1" dirty="0">
                <a:solidFill>
                  <a:srgbClr val="808080"/>
                </a:solidFill>
                <a:effectLst/>
                <a:latin typeface="Consolas" panose="020B0609020204030204" pitchFamily="49" charset="0"/>
              </a:rPr>
              <a:t>&gt;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808080"/>
                </a:solidFill>
                <a:effectLst/>
                <a:latin typeface="Consolas" panose="020B0609020204030204" pitchFamily="49" charset="0"/>
              </a:rPr>
              <a:t>&lt;</a:t>
            </a:r>
            <a:r>
              <a:rPr lang="en-GB" sz="1600" b="1" dirty="0">
                <a:solidFill>
                  <a:srgbClr val="569CD6"/>
                </a:solidFill>
                <a:effectLst/>
                <a:latin typeface="Consolas" panose="020B0609020204030204" pitchFamily="49" charset="0"/>
              </a:rPr>
              <a:t>input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type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class</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a:t>
            </a:r>
            <a:r>
              <a:rPr lang="en-GB" sz="1600" b="1" dirty="0">
                <a:solidFill>
                  <a:srgbClr val="808080"/>
                </a:solidFill>
                <a:effectLst/>
                <a:latin typeface="Consolas" panose="020B0609020204030204" pitchFamily="49" charset="0"/>
              </a:rPr>
              <a:t>/&gt;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808080"/>
                </a:solidFill>
                <a:effectLst/>
                <a:latin typeface="Consolas" panose="020B0609020204030204" pitchFamily="49" charset="0"/>
              </a:rPr>
              <a:t>&lt;</a:t>
            </a:r>
            <a:r>
              <a:rPr lang="en-GB" sz="1600" b="1" dirty="0">
                <a:solidFill>
                  <a:srgbClr val="569CD6"/>
                </a:solidFill>
                <a:effectLst/>
                <a:latin typeface="Consolas" panose="020B0609020204030204" pitchFamily="49" charset="0"/>
              </a:rPr>
              <a:t>button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class</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"btn check"</a:t>
            </a:r>
            <a:r>
              <a:rPr lang="en-GB" sz="1600" b="1" dirty="0">
                <a:solidFill>
                  <a:srgbClr val="808080"/>
                </a:solidFill>
                <a:effectLst/>
                <a:latin typeface="Consolas" panose="020B0609020204030204" pitchFamily="49" charset="0"/>
              </a:rPr>
              <a:t>&gt;</a:t>
            </a:r>
            <a:r>
              <a:rPr lang="en-GB" sz="1600" b="1" dirty="0">
                <a:solidFill>
                  <a:srgbClr val="D4D4D4"/>
                </a:solidFill>
                <a:effectLst/>
                <a:latin typeface="Consolas" panose="020B0609020204030204" pitchFamily="49" charset="0"/>
              </a:rPr>
              <a:t>Check!</a:t>
            </a:r>
            <a:r>
              <a:rPr lang="en-GB" sz="1600" b="1" dirty="0">
                <a:solidFill>
                  <a:srgbClr val="808080"/>
                </a:solidFill>
                <a:effectLst/>
                <a:latin typeface="Consolas" panose="020B0609020204030204" pitchFamily="49" charset="0"/>
              </a:rPr>
              <a:t>&lt;/</a:t>
            </a:r>
            <a:r>
              <a:rPr lang="en-GB" sz="1600" b="1" dirty="0">
                <a:solidFill>
                  <a:srgbClr val="569CD6"/>
                </a:solidFill>
                <a:effectLst/>
                <a:latin typeface="Consolas" panose="020B0609020204030204" pitchFamily="49" charset="0"/>
              </a:rPr>
              <a:t>button</a:t>
            </a:r>
            <a:r>
              <a:rPr lang="en-GB" sz="1600" b="1" dirty="0">
                <a:solidFill>
                  <a:srgbClr val="808080"/>
                </a:solidFill>
                <a:effectLst/>
                <a:latin typeface="Consolas" panose="020B0609020204030204" pitchFamily="49" charset="0"/>
              </a:rPr>
              <a:t>&gt;</a:t>
            </a:r>
            <a:endParaRPr lang="en-GB" sz="1600" b="1" dirty="0">
              <a:solidFill>
                <a:srgbClr val="D4D4D4"/>
              </a:solidFill>
              <a:effectLst/>
              <a:latin typeface="Consolas" panose="020B0609020204030204" pitchFamily="49" charset="0"/>
            </a:endParaRPr>
          </a:p>
          <a:p>
            <a:r>
              <a:rPr lang="en-GB" sz="1600" b="1" dirty="0">
                <a:solidFill>
                  <a:srgbClr val="808080"/>
                </a:solidFill>
                <a:effectLst/>
                <a:latin typeface="Consolas" panose="020B0609020204030204" pitchFamily="49" charset="0"/>
              </a:rPr>
              <a:t>&lt;/</a:t>
            </a:r>
            <a:r>
              <a:rPr lang="en-GB" sz="1600" b="1" dirty="0">
                <a:solidFill>
                  <a:srgbClr val="569CD6"/>
                </a:solidFill>
                <a:effectLst/>
                <a:latin typeface="Consolas" panose="020B0609020204030204" pitchFamily="49" charset="0"/>
              </a:rPr>
              <a:t>section</a:t>
            </a:r>
            <a:r>
              <a:rPr lang="en-GB" sz="1600" b="1" dirty="0">
                <a:solidFill>
                  <a:srgbClr val="808080"/>
                </a:solidFill>
                <a:effectLst/>
                <a:latin typeface="Consolas" panose="020B0609020204030204" pitchFamily="49" charset="0"/>
              </a:rPr>
              <a:t>&gt;</a:t>
            </a:r>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2517924932"/>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22BF865-3027-45F9-9C4F-169AD03B92E1}"/>
              </a:ext>
            </a:extLst>
          </p:cNvPr>
          <p:cNvSpPr txBox="1"/>
          <p:nvPr/>
        </p:nvSpPr>
        <p:spPr>
          <a:xfrm>
            <a:off x="215348" y="265846"/>
            <a:ext cx="9475304" cy="6632585"/>
          </a:xfrm>
          <a:prstGeom prst="rect">
            <a:avLst/>
          </a:prstGeom>
          <a:noFill/>
        </p:spPr>
        <p:txBody>
          <a:bodyPr wrap="square">
            <a:spAutoFit/>
          </a:bodyPr>
          <a:lstStyle/>
          <a:p>
            <a:pPr>
              <a:spcBef>
                <a:spcPts val="600"/>
              </a:spcBef>
            </a:pPr>
            <a:r>
              <a:rPr lang="en-GB" b="1" dirty="0">
                <a:effectLst/>
                <a:latin typeface="Calibri" panose="020F0502020204030204" pitchFamily="34" charset="0"/>
                <a:cs typeface="Calibri" panose="020F0502020204030204" pitchFamily="34" charset="0"/>
              </a:rPr>
              <a:t>Now we can make our application actually do something when we click on the page. For that we can use an event listener so that JavaScript reacts to the event.</a:t>
            </a:r>
          </a:p>
          <a:p>
            <a:pPr>
              <a:spcBef>
                <a:spcPts val="600"/>
              </a:spcBef>
            </a:pPr>
            <a:endParaRPr lang="en-GB" b="1" dirty="0">
              <a:latin typeface="Calibri" panose="020F0502020204030204" pitchFamily="34" charset="0"/>
              <a:cs typeface="Calibri" panose="020F0502020204030204" pitchFamily="34" charset="0"/>
            </a:endParaRPr>
          </a:p>
          <a:p>
            <a:pPr>
              <a:spcBef>
                <a:spcPts val="600"/>
              </a:spcBef>
            </a:pPr>
            <a:r>
              <a:rPr lang="en-GB" b="1" dirty="0">
                <a:latin typeface="Calibri" panose="020F0502020204030204" pitchFamily="34" charset="0"/>
                <a:cs typeface="Calibri" panose="020F0502020204030204" pitchFamily="34" charset="0"/>
              </a:rPr>
              <a:t>In the below code snippet we querySelect the element by its class name then add an event listener to it. </a:t>
            </a:r>
          </a:p>
          <a:p>
            <a:pPr>
              <a:spcBef>
                <a:spcPts val="600"/>
              </a:spcBef>
            </a:pPr>
            <a:r>
              <a:rPr lang="en-GB" b="1" dirty="0">
                <a:latin typeface="Calibri" panose="020F0502020204030204" pitchFamily="34" charset="0"/>
                <a:cs typeface="Calibri" panose="020F0502020204030204" pitchFamily="34" charset="0"/>
              </a:rPr>
              <a:t>The event listener is an inbuilt function that takes two parameters, We have to specify what type of event, in this case a click. The we specify a function that we want it to execute, in this case a simple console log of the value of another element, the guess element.</a:t>
            </a:r>
          </a:p>
          <a:p>
            <a:pPr>
              <a:spcBef>
                <a:spcPts val="600"/>
              </a:spcBef>
            </a:pPr>
            <a:endParaRPr lang="en-GB" b="1" dirty="0">
              <a:latin typeface="Calibri" panose="020F0502020204030204" pitchFamily="34" charset="0"/>
              <a:cs typeface="Calibri" panose="020F0502020204030204" pitchFamily="34" charset="0"/>
            </a:endParaRPr>
          </a:p>
          <a:p>
            <a:pPr>
              <a:spcBef>
                <a:spcPts val="600"/>
              </a:spcBef>
            </a:pPr>
            <a:endParaRPr lang="en-GB" b="1" dirty="0">
              <a:latin typeface="Calibri" panose="020F0502020204030204" pitchFamily="34" charset="0"/>
              <a:cs typeface="Calibri" panose="020F0502020204030204" pitchFamily="34" charset="0"/>
            </a:endParaRPr>
          </a:p>
          <a:p>
            <a:pPr>
              <a:spcBef>
                <a:spcPts val="600"/>
              </a:spcBef>
            </a:pPr>
            <a:endParaRPr lang="en-GB" b="1" dirty="0">
              <a:latin typeface="Calibri" panose="020F0502020204030204" pitchFamily="34" charset="0"/>
              <a:cs typeface="Calibri" panose="020F0502020204030204" pitchFamily="34" charset="0"/>
            </a:endParaRPr>
          </a:p>
          <a:p>
            <a:pPr>
              <a:spcBef>
                <a:spcPts val="600"/>
              </a:spcBef>
            </a:pPr>
            <a:r>
              <a:rPr lang="en-GB" b="1" dirty="0">
                <a:latin typeface="Calibri" panose="020F0502020204030204" pitchFamily="34" charset="0"/>
                <a:cs typeface="Calibri" panose="020F0502020204030204" pitchFamily="34" charset="0"/>
              </a:rPr>
              <a:t>Note that the function within the event Listener will only be executed if the ‘.check’ element is clicked.</a:t>
            </a:r>
          </a:p>
          <a:p>
            <a:pPr>
              <a:spcBef>
                <a:spcPts val="600"/>
              </a:spcBef>
            </a:pPr>
            <a:endParaRPr lang="en-GB" b="1" dirty="0">
              <a:latin typeface="Calibri" panose="020F0502020204030204" pitchFamily="34" charset="0"/>
              <a:cs typeface="Calibri" panose="020F0502020204030204" pitchFamily="34" charset="0"/>
            </a:endParaRPr>
          </a:p>
          <a:p>
            <a:pPr>
              <a:spcBef>
                <a:spcPts val="600"/>
              </a:spcBef>
            </a:pPr>
            <a:endParaRPr lang="en-GB" b="1" dirty="0">
              <a:latin typeface="Calibri" panose="020F0502020204030204" pitchFamily="34" charset="0"/>
              <a:cs typeface="Calibri" panose="020F0502020204030204" pitchFamily="34" charset="0"/>
            </a:endParaRPr>
          </a:p>
          <a:p>
            <a:pPr>
              <a:spcBef>
                <a:spcPts val="600"/>
              </a:spcBef>
            </a:pPr>
            <a:endParaRPr lang="en-GB" b="1" dirty="0">
              <a:latin typeface="Calibri" panose="020F0502020204030204" pitchFamily="34" charset="0"/>
              <a:cs typeface="Calibri" panose="020F0502020204030204" pitchFamily="34" charset="0"/>
            </a:endParaRPr>
          </a:p>
          <a:p>
            <a:pPr>
              <a:spcBef>
                <a:spcPts val="600"/>
              </a:spcBef>
            </a:pPr>
            <a:endParaRPr lang="en-GB" b="1" dirty="0">
              <a:latin typeface="Calibri" panose="020F0502020204030204" pitchFamily="34" charset="0"/>
              <a:cs typeface="Calibri" panose="020F0502020204030204" pitchFamily="34" charset="0"/>
            </a:endParaRPr>
          </a:p>
          <a:p>
            <a:pPr>
              <a:spcBef>
                <a:spcPts val="600"/>
              </a:spcBef>
            </a:pPr>
            <a:r>
              <a:rPr lang="en-GB" b="1" dirty="0">
                <a:latin typeface="Calibri" panose="020F0502020204030204" pitchFamily="34" charset="0"/>
                <a:cs typeface="Calibri" panose="020F0502020204030204" pitchFamily="34" charset="0"/>
              </a:rPr>
              <a:t>We can also do some DOM manipulation within the function within the event listener, In this case we change the text Content of another element called ‘.message’.</a:t>
            </a:r>
          </a:p>
          <a:p>
            <a:pPr>
              <a:spcBef>
                <a:spcPts val="600"/>
              </a:spcBef>
            </a:pPr>
            <a:endParaRPr lang="en-GB" b="1" dirty="0">
              <a:latin typeface="Calibri" panose="020F0502020204030204" pitchFamily="34" charset="0"/>
              <a:cs typeface="Calibri" panose="020F0502020204030204" pitchFamily="34" charset="0"/>
            </a:endParaRPr>
          </a:p>
        </p:txBody>
      </p:sp>
      <p:sp>
        <p:nvSpPr>
          <p:cNvPr id="4" name="TextBox 3">
            <a:extLst>
              <a:ext uri="{FF2B5EF4-FFF2-40B4-BE49-F238E27FC236}">
                <a16:creationId xmlns:a16="http://schemas.microsoft.com/office/drawing/2014/main" id="{DF19ADF7-1362-4024-92C5-47C86AFF306B}"/>
              </a:ext>
            </a:extLst>
          </p:cNvPr>
          <p:cNvSpPr txBox="1"/>
          <p:nvPr/>
        </p:nvSpPr>
        <p:spPr>
          <a:xfrm>
            <a:off x="215348" y="2867728"/>
            <a:ext cx="8305800" cy="830997"/>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'.check'</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A01249F6-C590-4DC5-9F0C-052074E7C23A}"/>
              </a:ext>
            </a:extLst>
          </p:cNvPr>
          <p:cNvSpPr txBox="1"/>
          <p:nvPr/>
        </p:nvSpPr>
        <p:spPr>
          <a:xfrm>
            <a:off x="215348" y="4491198"/>
            <a:ext cx="8305800" cy="1323439"/>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'.check'</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'Correct Number! 🎈'</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138490215"/>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B1C22A8E-B449-4D51-9570-AC66E4E9B350}"/>
              </a:ext>
            </a:extLst>
          </p:cNvPr>
          <p:cNvPicPr>
            <a:picLocks noChangeAspect="1"/>
          </p:cNvPicPr>
          <p:nvPr/>
        </p:nvPicPr>
        <p:blipFill>
          <a:blip r:embed="rId2"/>
          <a:stretch>
            <a:fillRect/>
          </a:stretch>
        </p:blipFill>
        <p:spPr>
          <a:xfrm>
            <a:off x="308538" y="1053548"/>
            <a:ext cx="9233026" cy="4223906"/>
          </a:xfrm>
          <a:prstGeom prst="rect">
            <a:avLst/>
          </a:prstGeom>
        </p:spPr>
      </p:pic>
      <p:sp>
        <p:nvSpPr>
          <p:cNvPr id="4" name="TextBox 3">
            <a:extLst>
              <a:ext uri="{FF2B5EF4-FFF2-40B4-BE49-F238E27FC236}">
                <a16:creationId xmlns:a16="http://schemas.microsoft.com/office/drawing/2014/main" id="{312F9A7D-DEF8-437D-B3CC-49ED752D5643}"/>
              </a:ext>
            </a:extLst>
          </p:cNvPr>
          <p:cNvSpPr txBox="1"/>
          <p:nvPr/>
        </p:nvSpPr>
        <p:spPr>
          <a:xfrm>
            <a:off x="215348" y="265846"/>
            <a:ext cx="9475304" cy="6232475"/>
          </a:xfrm>
          <a:prstGeom prst="rect">
            <a:avLst/>
          </a:prstGeom>
          <a:noFill/>
        </p:spPr>
        <p:txBody>
          <a:bodyPr wrap="square">
            <a:spAutoFit/>
          </a:bodyPr>
          <a:lstStyle/>
          <a:p>
            <a:pPr marL="342900" indent="-342900">
              <a:spcBef>
                <a:spcPts val="600"/>
              </a:spcBef>
              <a:buAutoNum type="arabicParenR"/>
            </a:pPr>
            <a:r>
              <a:rPr lang="en-GB" b="1" dirty="0">
                <a:effectLst/>
                <a:latin typeface="Calibri" panose="020F0502020204030204" pitchFamily="34" charset="0"/>
                <a:cs typeface="Calibri" panose="020F0502020204030204" pitchFamily="34" charset="0"/>
              </a:rPr>
              <a:t>The event listener is attached to the element with class ‘.check’</a:t>
            </a:r>
          </a:p>
          <a:p>
            <a:pPr marL="342900" indent="-342900">
              <a:spcBef>
                <a:spcPts val="600"/>
              </a:spcBef>
              <a:buAutoNum type="arabicParenR"/>
            </a:pPr>
            <a:endParaRPr lang="en-GB" b="1" dirty="0">
              <a:effectLst/>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effectLst/>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effectLst/>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effectLst/>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effectLst/>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effectLst/>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effectLst/>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latin typeface="Calibri" panose="020F0502020204030204" pitchFamily="34" charset="0"/>
              <a:cs typeface="Calibri" panose="020F0502020204030204" pitchFamily="34" charset="0"/>
            </a:endParaRPr>
          </a:p>
          <a:p>
            <a:pPr marL="342900" indent="-342900">
              <a:spcBef>
                <a:spcPts val="600"/>
              </a:spcBef>
              <a:buAutoNum type="arabicParenR"/>
            </a:pPr>
            <a:r>
              <a:rPr lang="en-GB" b="1" dirty="0">
                <a:latin typeface="Calibri" panose="020F0502020204030204" pitchFamily="34" charset="0"/>
                <a:cs typeface="Calibri" panose="020F0502020204030204" pitchFamily="34" charset="0"/>
              </a:rPr>
              <a:t>Once the event listener is triggered with a click, the function within the event listener console logs the value of the input with class ‘.guess’. The DOM manipulation of class ‘.message’ also occurs.</a:t>
            </a:r>
          </a:p>
        </p:txBody>
      </p:sp>
      <p:cxnSp>
        <p:nvCxnSpPr>
          <p:cNvPr id="5" name="Straight Arrow Connector 4">
            <a:extLst>
              <a:ext uri="{FF2B5EF4-FFF2-40B4-BE49-F238E27FC236}">
                <a16:creationId xmlns:a16="http://schemas.microsoft.com/office/drawing/2014/main" id="{A9548BB2-8004-44CF-BA0C-715DE0FB67C2}"/>
              </a:ext>
            </a:extLst>
          </p:cNvPr>
          <p:cNvCxnSpPr>
            <a:cxnSpLocks/>
          </p:cNvCxnSpPr>
          <p:nvPr/>
        </p:nvCxnSpPr>
        <p:spPr>
          <a:xfrm>
            <a:off x="1109869" y="636104"/>
            <a:ext cx="0" cy="4147931"/>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4B52F878-3FB6-4161-A71E-0EC4AC31F1EC}"/>
              </a:ext>
            </a:extLst>
          </p:cNvPr>
          <p:cNvCxnSpPr>
            <a:cxnSpLocks/>
          </p:cNvCxnSpPr>
          <p:nvPr/>
        </p:nvCxnSpPr>
        <p:spPr>
          <a:xfrm flipV="1">
            <a:off x="1845365" y="3922644"/>
            <a:ext cx="0" cy="1616765"/>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E50574EC-DA1C-41AA-8F80-EDA802BDC2BF}"/>
              </a:ext>
            </a:extLst>
          </p:cNvPr>
          <p:cNvCxnSpPr>
            <a:cxnSpLocks/>
          </p:cNvCxnSpPr>
          <p:nvPr/>
        </p:nvCxnSpPr>
        <p:spPr>
          <a:xfrm flipV="1">
            <a:off x="5695121" y="1921565"/>
            <a:ext cx="0" cy="3617844"/>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733B18D6-05D2-4B1C-BD5C-A8C509DF810C}"/>
              </a:ext>
            </a:extLst>
          </p:cNvPr>
          <p:cNvCxnSpPr>
            <a:cxnSpLocks/>
          </p:cNvCxnSpPr>
          <p:nvPr/>
        </p:nvCxnSpPr>
        <p:spPr>
          <a:xfrm flipV="1">
            <a:off x="3627783" y="3922644"/>
            <a:ext cx="0" cy="1616765"/>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84151051"/>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99A9D18-0D0C-4BB8-9D3F-DF6DC0DC4760}"/>
              </a:ext>
            </a:extLst>
          </p:cNvPr>
          <p:cNvSpPr txBox="1"/>
          <p:nvPr/>
        </p:nvSpPr>
        <p:spPr>
          <a:xfrm>
            <a:off x="190499" y="162990"/>
            <a:ext cx="9525001" cy="390876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Now lets store the input </a:t>
            </a:r>
            <a:r>
              <a:rPr lang="en-GB" b="1" dirty="0">
                <a:latin typeface="Calibri" panose="020F0502020204030204" pitchFamily="34" charset="0"/>
                <a:cs typeface="Calibri" panose="020F0502020204030204" pitchFamily="34" charset="0"/>
              </a:rPr>
              <a:t>value as a variable called guess. Note that most inputs, by default have a data type of string so we will need to convert the variable to a number for it to be useful later.</a:t>
            </a:r>
            <a:endParaRPr lang="en-GB" b="1" dirty="0">
              <a:effectLst/>
              <a:latin typeface="Calibri" panose="020F0502020204030204" pitchFamily="34" charset="0"/>
              <a:cs typeface="Calibri" panose="020F0502020204030204" pitchFamily="34" charset="0"/>
            </a:endParaRPr>
          </a:p>
          <a:p>
            <a:endParaRPr lang="en-GB" sz="1600" b="1" dirty="0">
              <a:solidFill>
                <a:srgbClr val="9CDCFE"/>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'.check'</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typeof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effectLst/>
                <a:latin typeface="Calibri" panose="020F0502020204030204" pitchFamily="34" charset="0"/>
                <a:cs typeface="Calibri" panose="020F0502020204030204" pitchFamily="34" charset="0"/>
              </a:rPr>
              <a:t>  </a:t>
            </a:r>
            <a:r>
              <a:rPr lang="en-GB" b="1" dirty="0">
                <a:effectLst/>
                <a:latin typeface="Calibri" panose="020F0502020204030204" pitchFamily="34" charset="0"/>
                <a:cs typeface="Calibri" panose="020F0502020204030204" pitchFamily="34" charset="0"/>
              </a:rPr>
              <a:t>But what if a user has not entered a number before triggering the event listener?. Here we check for a null of the variable guess and DOM manipulate the ‘.message’ element to say No number!</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No 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p:txBody>
      </p:sp>
      <p:pic>
        <p:nvPicPr>
          <p:cNvPr id="5" name="Picture 4">
            <a:extLst>
              <a:ext uri="{FF2B5EF4-FFF2-40B4-BE49-F238E27FC236}">
                <a16:creationId xmlns:a16="http://schemas.microsoft.com/office/drawing/2014/main" id="{63722307-A0E8-4FAB-983C-D0463014D8A9}"/>
              </a:ext>
            </a:extLst>
          </p:cNvPr>
          <p:cNvPicPr>
            <a:picLocks noChangeAspect="1"/>
          </p:cNvPicPr>
          <p:nvPr/>
        </p:nvPicPr>
        <p:blipFill>
          <a:blip r:embed="rId2"/>
          <a:stretch>
            <a:fillRect/>
          </a:stretch>
        </p:blipFill>
        <p:spPr>
          <a:xfrm>
            <a:off x="1285460" y="3586202"/>
            <a:ext cx="8294203" cy="3108808"/>
          </a:xfrm>
          <a:prstGeom prst="rect">
            <a:avLst/>
          </a:prstGeom>
        </p:spPr>
      </p:pic>
    </p:spTree>
    <p:extLst>
      <p:ext uri="{BB962C8B-B14F-4D97-AF65-F5344CB8AC3E}">
        <p14:creationId xmlns:p14="http://schemas.microsoft.com/office/powerpoint/2010/main" val="510129826"/>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E123566-D272-46F2-B2EC-006B8783467F}"/>
              </a:ext>
            </a:extLst>
          </p:cNvPr>
          <p:cNvSpPr txBox="1"/>
          <p:nvPr/>
        </p:nvSpPr>
        <p:spPr>
          <a:xfrm>
            <a:off x="288234" y="252878"/>
            <a:ext cx="9329531" cy="603242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IMPLEMENT GAME LOGIC:</a:t>
            </a:r>
          </a:p>
          <a:p>
            <a:endParaRPr lang="en-GB" b="1" dirty="0">
              <a:effectLst/>
              <a:latin typeface="Calibri" panose="020F0502020204030204" pitchFamily="34" charset="0"/>
              <a:cs typeface="Calibri" panose="020F0502020204030204" pitchFamily="34" charset="0"/>
            </a:endParaRPr>
          </a:p>
          <a:p>
            <a:r>
              <a:rPr lang="en-GB" b="1" dirty="0">
                <a:effectLst/>
                <a:latin typeface="Calibri" panose="020F0502020204030204" pitchFamily="34" charset="0"/>
                <a:cs typeface="Calibri" panose="020F0502020204030204" pitchFamily="34" charset="0"/>
              </a:rPr>
              <a:t>Define the secret random number:</a:t>
            </a:r>
          </a:p>
          <a:p>
            <a:r>
              <a:rPr lang="en-GB" b="1" i="1" dirty="0">
                <a:effectLst/>
                <a:latin typeface="Consolas" panose="020B0609020204030204" pitchFamily="49" charset="0"/>
                <a:cs typeface="Calibri" panose="020F0502020204030204" pitchFamily="34" charset="0"/>
              </a:rPr>
              <a:t>Math.Random() </a:t>
            </a:r>
            <a:r>
              <a:rPr lang="en-GB" b="1" dirty="0">
                <a:effectLst/>
                <a:latin typeface="Calibri" panose="020F0502020204030204" pitchFamily="34" charset="0"/>
                <a:cs typeface="Calibri" panose="020F0502020204030204" pitchFamily="34" charset="0"/>
              </a:rPr>
              <a:t>will produce a random number between zero and 1.</a:t>
            </a:r>
          </a:p>
          <a:p>
            <a:r>
              <a:rPr lang="en-GB" b="1" dirty="0">
                <a:effectLst/>
                <a:latin typeface="Calibri" panose="020F0502020204030204" pitchFamily="34" charset="0"/>
                <a:cs typeface="Calibri" panose="020F0502020204030204" pitchFamily="34" charset="0"/>
              </a:rPr>
              <a:t>To get a decimal number between 0 and 20 we can multiply by 20.</a:t>
            </a:r>
          </a:p>
          <a:p>
            <a:r>
              <a:rPr lang="en-GB" b="1" dirty="0">
                <a:effectLst/>
                <a:latin typeface="Calibri" panose="020F0502020204030204" pitchFamily="34" charset="0"/>
                <a:cs typeface="Calibri" panose="020F0502020204030204" pitchFamily="34" charset="0"/>
              </a:rPr>
              <a:t>Now we can remove the decimal part by truncating the number using </a:t>
            </a:r>
            <a:r>
              <a:rPr lang="en-GB" b="1" i="1" dirty="0">
                <a:effectLst/>
                <a:latin typeface="Consolas" panose="020B0609020204030204" pitchFamily="49" charset="0"/>
                <a:cs typeface="Calibri" panose="020F0502020204030204" pitchFamily="34" charset="0"/>
              </a:rPr>
              <a:t>Math.trunc()</a:t>
            </a:r>
            <a:r>
              <a:rPr lang="en-GB" b="1" dirty="0">
                <a:effectLst/>
                <a:latin typeface="Calibri" panose="020F0502020204030204" pitchFamily="34" charset="0"/>
                <a:cs typeface="Calibri" panose="020F0502020204030204" pitchFamily="34" charset="0"/>
              </a:rPr>
              <a:t>.</a:t>
            </a:r>
          </a:p>
          <a:p>
            <a:r>
              <a:rPr lang="en-GB" b="1" dirty="0">
                <a:effectLst/>
                <a:latin typeface="Calibri" panose="020F0502020204030204" pitchFamily="34" charset="0"/>
                <a:cs typeface="Calibri" panose="020F0502020204030204" pitchFamily="34" charset="0"/>
              </a:rPr>
              <a:t>But this will give a number between zero and 19 when what we want is a number between 1 and 20 so we can just add 1 to it.</a:t>
            </a:r>
          </a:p>
          <a:p>
            <a:endParaRPr lang="en-GB" b="1" dirty="0">
              <a:effectLst/>
              <a:latin typeface="Calibri" panose="020F0502020204030204" pitchFamily="34" charset="0"/>
              <a:cs typeface="Calibri" panose="020F0502020204030204" pitchFamily="34"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'.check'</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No 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Correct 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endParaRPr lang="en-GB" sz="1600" b="0" dirty="0">
              <a:solidFill>
                <a:srgbClr val="D4D4D4"/>
              </a:solidFill>
              <a:effectLst/>
              <a:latin typeface="Consolas" panose="020B0609020204030204" pitchFamily="49" charset="0"/>
            </a:endParaRPr>
          </a:p>
          <a:p>
            <a:r>
              <a:rPr lang="en-GB" b="1" dirty="0">
                <a:latin typeface="Calibri" panose="020F0502020204030204" pitchFamily="34" charset="0"/>
                <a:cs typeface="Calibri" panose="020F0502020204030204" pitchFamily="34" charset="0"/>
              </a:rPr>
              <a:t>If the user guesses the secret number we want a success message of ‘correct number’</a:t>
            </a:r>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311245883"/>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E81A85D-2D77-4E4A-BA59-83F30BF0E22E}"/>
              </a:ext>
            </a:extLst>
          </p:cNvPr>
          <p:cNvSpPr txBox="1"/>
          <p:nvPr/>
        </p:nvSpPr>
        <p:spPr>
          <a:xfrm>
            <a:off x="215348" y="265846"/>
            <a:ext cx="9475304" cy="6509474"/>
          </a:xfrm>
          <a:prstGeom prst="rect">
            <a:avLst/>
          </a:prstGeom>
          <a:noFill/>
        </p:spPr>
        <p:txBody>
          <a:bodyPr wrap="square">
            <a:spAutoFit/>
          </a:bodyPr>
          <a:lstStyle/>
          <a:p>
            <a:pPr marL="342900" indent="-342900">
              <a:spcBef>
                <a:spcPts val="600"/>
              </a:spcBef>
              <a:buAutoNum type="arabicParenR"/>
            </a:pPr>
            <a:r>
              <a:rPr lang="en-GB" b="1" dirty="0">
                <a:effectLst/>
                <a:latin typeface="Calibri" panose="020F0502020204030204" pitchFamily="34" charset="0"/>
                <a:cs typeface="Calibri" panose="020F0502020204030204" pitchFamily="34" charset="0"/>
              </a:rPr>
              <a:t>Here we are DOM manipulating the element with class ‘number’ to change the text content to variable secret number for testing purposes.</a:t>
            </a:r>
          </a:p>
          <a:p>
            <a:pPr marL="342900" indent="-342900">
              <a:spcBef>
                <a:spcPts val="600"/>
              </a:spcBef>
              <a:buAutoNum type="arabicParenR"/>
            </a:pPr>
            <a:endParaRPr lang="en-GB" b="1" dirty="0">
              <a:effectLst/>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effectLst/>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effectLst/>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effectLst/>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effectLst/>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effectLst/>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effectLst/>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latin typeface="Calibri" panose="020F0502020204030204" pitchFamily="34" charset="0"/>
              <a:cs typeface="Calibri" panose="020F0502020204030204" pitchFamily="34" charset="0"/>
            </a:endParaRPr>
          </a:p>
          <a:p>
            <a:pPr marL="342900" indent="-342900">
              <a:spcBef>
                <a:spcPts val="600"/>
              </a:spcBef>
              <a:buAutoNum type="arabicParenR"/>
            </a:pPr>
            <a:r>
              <a:rPr lang="en-GB" b="1" dirty="0">
                <a:latin typeface="Calibri" panose="020F0502020204030204" pitchFamily="34" charset="0"/>
                <a:cs typeface="Calibri" panose="020F0502020204030204" pitchFamily="34" charset="0"/>
              </a:rPr>
              <a:t>When we input 5 and trigger the event listener function with a click, The if statement first checks that variable guess is not empty/null. With the if Else we check if the guess is equal to the sectret number and dom manipulate the element ‘.message’ to say correct number if true.</a:t>
            </a:r>
          </a:p>
        </p:txBody>
      </p:sp>
      <p:pic>
        <p:nvPicPr>
          <p:cNvPr id="3" name="Picture 2">
            <a:extLst>
              <a:ext uri="{FF2B5EF4-FFF2-40B4-BE49-F238E27FC236}">
                <a16:creationId xmlns:a16="http://schemas.microsoft.com/office/drawing/2014/main" id="{91242E9D-4AEF-4879-BFA8-449A1F2C2F0D}"/>
              </a:ext>
            </a:extLst>
          </p:cNvPr>
          <p:cNvPicPr>
            <a:picLocks noChangeAspect="1"/>
          </p:cNvPicPr>
          <p:nvPr/>
        </p:nvPicPr>
        <p:blipFill>
          <a:blip r:embed="rId2"/>
          <a:stretch>
            <a:fillRect/>
          </a:stretch>
        </p:blipFill>
        <p:spPr>
          <a:xfrm>
            <a:off x="292786" y="1033667"/>
            <a:ext cx="9320428" cy="4489635"/>
          </a:xfrm>
          <a:prstGeom prst="rect">
            <a:avLst/>
          </a:prstGeom>
        </p:spPr>
      </p:pic>
      <p:cxnSp>
        <p:nvCxnSpPr>
          <p:cNvPr id="5" name="Straight Arrow Connector 4">
            <a:extLst>
              <a:ext uri="{FF2B5EF4-FFF2-40B4-BE49-F238E27FC236}">
                <a16:creationId xmlns:a16="http://schemas.microsoft.com/office/drawing/2014/main" id="{F2262E0D-075D-47D1-8D10-E7D47E489426}"/>
              </a:ext>
            </a:extLst>
          </p:cNvPr>
          <p:cNvCxnSpPr>
            <a:cxnSpLocks/>
          </p:cNvCxnSpPr>
          <p:nvPr/>
        </p:nvCxnSpPr>
        <p:spPr>
          <a:xfrm>
            <a:off x="3296479" y="887896"/>
            <a:ext cx="0" cy="1974574"/>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51912668"/>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E346604-D094-4A42-B84C-B65210EAC94E}"/>
              </a:ext>
            </a:extLst>
          </p:cNvPr>
          <p:cNvSpPr txBox="1"/>
          <p:nvPr/>
        </p:nvSpPr>
        <p:spPr>
          <a:xfrm>
            <a:off x="167308" y="127447"/>
            <a:ext cx="9571383" cy="4555093"/>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Now lets handle the scenarios for when the guess is bigger  or smaller than the secret number.</a:t>
            </a:r>
          </a:p>
          <a:p>
            <a:br>
              <a:rPr lang="en-GB" b="0"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'.check'</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No 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Correct 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&gt;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Too high!'</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&lt;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Too low!'</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p:txBody>
      </p:sp>
      <p:pic>
        <p:nvPicPr>
          <p:cNvPr id="5" name="Picture 4">
            <a:extLst>
              <a:ext uri="{FF2B5EF4-FFF2-40B4-BE49-F238E27FC236}">
                <a16:creationId xmlns:a16="http://schemas.microsoft.com/office/drawing/2014/main" id="{B5EA8149-82A0-49A1-B052-658A5E15F919}"/>
              </a:ext>
            </a:extLst>
          </p:cNvPr>
          <p:cNvPicPr>
            <a:picLocks noChangeAspect="1"/>
          </p:cNvPicPr>
          <p:nvPr/>
        </p:nvPicPr>
        <p:blipFill>
          <a:blip r:embed="rId2"/>
          <a:stretch>
            <a:fillRect/>
          </a:stretch>
        </p:blipFill>
        <p:spPr>
          <a:xfrm>
            <a:off x="3643581" y="4280452"/>
            <a:ext cx="6262419" cy="2577548"/>
          </a:xfrm>
          <a:prstGeom prst="rect">
            <a:avLst/>
          </a:prstGeom>
        </p:spPr>
      </p:pic>
    </p:spTree>
    <p:extLst>
      <p:ext uri="{BB962C8B-B14F-4D97-AF65-F5344CB8AC3E}">
        <p14:creationId xmlns:p14="http://schemas.microsoft.com/office/powerpoint/2010/main" val="15721999"/>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0CC8FCC-936B-461C-8ACF-0BB88D6F9FE8}"/>
              </a:ext>
            </a:extLst>
          </p:cNvPr>
          <p:cNvSpPr txBox="1"/>
          <p:nvPr/>
        </p:nvSpPr>
        <p:spPr>
          <a:xfrm>
            <a:off x="241852" y="125543"/>
            <a:ext cx="9422296" cy="6370975"/>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Now lets implement the score where the score starts at 20 and decreases by 1 each time an incorrect guess is made. We want to recalculate the score and update the element score with the new value for an incorrect guess.</a:t>
            </a:r>
          </a:p>
          <a:p>
            <a:br>
              <a:rPr lang="en-GB" b="0"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'.check'</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No 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Correct 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&gt;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Too high!'</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&lt;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Too low!'</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3427151607"/>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89BA5AF-1B33-4E94-9CD4-D38532F20700}"/>
              </a:ext>
            </a:extLst>
          </p:cNvPr>
          <p:cNvPicPr>
            <a:picLocks noChangeAspect="1"/>
          </p:cNvPicPr>
          <p:nvPr/>
        </p:nvPicPr>
        <p:blipFill>
          <a:blip r:embed="rId2"/>
          <a:stretch>
            <a:fillRect/>
          </a:stretch>
        </p:blipFill>
        <p:spPr>
          <a:xfrm>
            <a:off x="218661" y="332102"/>
            <a:ext cx="9468678" cy="3992816"/>
          </a:xfrm>
          <a:prstGeom prst="rect">
            <a:avLst/>
          </a:prstGeom>
        </p:spPr>
      </p:pic>
      <p:sp>
        <p:nvSpPr>
          <p:cNvPr id="4" name="Oval 3">
            <a:extLst>
              <a:ext uri="{FF2B5EF4-FFF2-40B4-BE49-F238E27FC236}">
                <a16:creationId xmlns:a16="http://schemas.microsoft.com/office/drawing/2014/main" id="{0326E457-81B7-44F5-A510-8059DFBFEE1F}"/>
              </a:ext>
            </a:extLst>
          </p:cNvPr>
          <p:cNvSpPr/>
          <p:nvPr/>
        </p:nvSpPr>
        <p:spPr>
          <a:xfrm>
            <a:off x="2411896" y="2186609"/>
            <a:ext cx="1974574" cy="543339"/>
          </a:xfrm>
          <a:prstGeom prst="ellipse">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 name="Oval 4">
            <a:extLst>
              <a:ext uri="{FF2B5EF4-FFF2-40B4-BE49-F238E27FC236}">
                <a16:creationId xmlns:a16="http://schemas.microsoft.com/office/drawing/2014/main" id="{3F566660-251F-43F4-B06D-2A50743AC83E}"/>
              </a:ext>
            </a:extLst>
          </p:cNvPr>
          <p:cNvSpPr/>
          <p:nvPr/>
        </p:nvSpPr>
        <p:spPr>
          <a:xfrm>
            <a:off x="7149548" y="2186609"/>
            <a:ext cx="1974574" cy="543339"/>
          </a:xfrm>
          <a:prstGeom prst="ellipse">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 name="Oval 5">
            <a:extLst>
              <a:ext uri="{FF2B5EF4-FFF2-40B4-BE49-F238E27FC236}">
                <a16:creationId xmlns:a16="http://schemas.microsoft.com/office/drawing/2014/main" id="{A1BAE2D9-7994-456B-AB33-9925AA4A68C4}"/>
              </a:ext>
            </a:extLst>
          </p:cNvPr>
          <p:cNvSpPr/>
          <p:nvPr/>
        </p:nvSpPr>
        <p:spPr>
          <a:xfrm>
            <a:off x="3776869" y="2984093"/>
            <a:ext cx="503583" cy="543339"/>
          </a:xfrm>
          <a:prstGeom prst="ellipse">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Oval 6">
            <a:extLst>
              <a:ext uri="{FF2B5EF4-FFF2-40B4-BE49-F238E27FC236}">
                <a16:creationId xmlns:a16="http://schemas.microsoft.com/office/drawing/2014/main" id="{3CE076AE-9F34-4336-9CB1-0383C8D430C2}"/>
              </a:ext>
            </a:extLst>
          </p:cNvPr>
          <p:cNvSpPr/>
          <p:nvPr/>
        </p:nvSpPr>
        <p:spPr>
          <a:xfrm>
            <a:off x="8620539" y="2984092"/>
            <a:ext cx="503583" cy="543339"/>
          </a:xfrm>
          <a:prstGeom prst="ellipse">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TextBox 7">
            <a:extLst>
              <a:ext uri="{FF2B5EF4-FFF2-40B4-BE49-F238E27FC236}">
                <a16:creationId xmlns:a16="http://schemas.microsoft.com/office/drawing/2014/main" id="{0E7030F5-8DAE-42E3-9BA3-4F162ABDAF32}"/>
              </a:ext>
            </a:extLst>
          </p:cNvPr>
          <p:cNvSpPr txBox="1"/>
          <p:nvPr/>
        </p:nvSpPr>
        <p:spPr>
          <a:xfrm>
            <a:off x="212035" y="4579062"/>
            <a:ext cx="9475304" cy="1908215"/>
          </a:xfrm>
          <a:prstGeom prst="rect">
            <a:avLst/>
          </a:prstGeom>
          <a:noFill/>
        </p:spPr>
        <p:txBody>
          <a:bodyPr wrap="square">
            <a:spAutoFit/>
          </a:bodyPr>
          <a:lstStyle/>
          <a:p>
            <a:pPr>
              <a:spcBef>
                <a:spcPts val="600"/>
              </a:spcBef>
            </a:pPr>
            <a:r>
              <a:rPr lang="en-GB" b="1" dirty="0">
                <a:effectLst/>
                <a:latin typeface="Calibri" panose="020F0502020204030204" pitchFamily="34" charset="0"/>
                <a:cs typeface="Calibri" panose="020F0502020204030204" pitchFamily="34" charset="0"/>
              </a:rPr>
              <a:t>Each time an incorrect guess is made, the score is decreased by 1.</a:t>
            </a:r>
          </a:p>
          <a:p>
            <a:pPr>
              <a:spcBef>
                <a:spcPts val="600"/>
              </a:spcBef>
            </a:pPr>
            <a:endParaRPr lang="en-GB" b="1" dirty="0">
              <a:latin typeface="Calibri" panose="020F0502020204030204" pitchFamily="34" charset="0"/>
              <a:cs typeface="Calibri" panose="020F0502020204030204" pitchFamily="34" charset="0"/>
            </a:endParaRPr>
          </a:p>
          <a:p>
            <a:pPr>
              <a:spcBef>
                <a:spcPts val="600"/>
              </a:spcBef>
            </a:pPr>
            <a:r>
              <a:rPr lang="en-GB" b="1" dirty="0">
                <a:effectLst/>
                <a:latin typeface="Calibri" panose="020F0502020204030204" pitchFamily="34" charset="0"/>
                <a:cs typeface="Calibri" panose="020F0502020204030204" pitchFamily="34" charset="0"/>
              </a:rPr>
              <a:t>However, if we keep clicking the score will decrease by 1. lets say that we guess incorrectly more than 20 times then the score will be a negative number. What we need is some logic that says if score is above zero then allow guessing. Else DOM manipulate ‘.message’ to you loose and set the score to zero.</a:t>
            </a:r>
          </a:p>
        </p:txBody>
      </p:sp>
    </p:spTree>
    <p:extLst>
      <p:ext uri="{BB962C8B-B14F-4D97-AF65-F5344CB8AC3E}">
        <p14:creationId xmlns:p14="http://schemas.microsoft.com/office/powerpoint/2010/main" val="303167142"/>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C04487A-AB63-4CB3-AFC7-1D37C671811E}"/>
              </a:ext>
            </a:extLst>
          </p:cNvPr>
          <p:cNvSpPr txBox="1"/>
          <p:nvPr/>
        </p:nvSpPr>
        <p:spPr>
          <a:xfrm>
            <a:off x="212036" y="120385"/>
            <a:ext cx="9591260" cy="6555641"/>
          </a:xfrm>
          <a:prstGeom prst="rect">
            <a:avLst/>
          </a:prstGeom>
          <a:noFill/>
        </p:spPr>
        <p:txBody>
          <a:bodyPr wrap="square">
            <a:spAutoFit/>
          </a:bodyPr>
          <a:lstStyle/>
          <a:p>
            <a:r>
              <a:rPr lang="en-GB" sz="1400" b="1" dirty="0">
                <a:solidFill>
                  <a:srgbClr val="569CD6"/>
                </a:solidFill>
                <a:effectLst/>
                <a:latin typeface="Consolas" panose="020B0609020204030204" pitchFamily="49" charset="0"/>
              </a:rPr>
              <a:t>const</a:t>
            </a:r>
            <a:r>
              <a:rPr lang="en-GB" sz="1400" b="1" dirty="0">
                <a:solidFill>
                  <a:srgbClr val="D4D4D4"/>
                </a:solidFill>
                <a:effectLst/>
                <a:latin typeface="Consolas" panose="020B0609020204030204" pitchFamily="49" charset="0"/>
              </a:rPr>
              <a:t> </a:t>
            </a:r>
            <a:r>
              <a:rPr lang="en-GB" sz="1400" b="1" dirty="0">
                <a:solidFill>
                  <a:srgbClr val="4FC1FF"/>
                </a:solidFill>
                <a:effectLst/>
                <a:latin typeface="Consolas" panose="020B0609020204030204" pitchFamily="49" charset="0"/>
              </a:rPr>
              <a:t>secretNumber</a:t>
            </a:r>
            <a:r>
              <a:rPr lang="en-GB" sz="1400" b="1" dirty="0">
                <a:solidFill>
                  <a:srgbClr val="D4D4D4"/>
                </a:solidFill>
                <a:effectLst/>
                <a:latin typeface="Consolas" panose="020B0609020204030204" pitchFamily="49" charset="0"/>
              </a:rPr>
              <a:t> = </a:t>
            </a:r>
            <a:r>
              <a:rPr lang="en-GB" sz="1400" b="1" dirty="0">
                <a:solidFill>
                  <a:srgbClr val="9CDCFE"/>
                </a:solidFill>
                <a:effectLst/>
                <a:latin typeface="Consolas" panose="020B0609020204030204" pitchFamily="49" charset="0"/>
              </a:rPr>
              <a:t>Math</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trunc</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Math</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random</a:t>
            </a:r>
            <a:r>
              <a:rPr lang="en-GB" sz="1400" b="1" dirty="0">
                <a:solidFill>
                  <a:srgbClr val="D4D4D4"/>
                </a:solidFill>
                <a:effectLst/>
                <a:latin typeface="Consolas" panose="020B0609020204030204" pitchFamily="49" charset="0"/>
              </a:rPr>
              <a:t>() * </a:t>
            </a:r>
            <a:r>
              <a:rPr lang="en-GB" sz="1400" b="1" dirty="0">
                <a:solidFill>
                  <a:srgbClr val="B5CEA8"/>
                </a:solidFill>
                <a:effectLst/>
                <a:latin typeface="Consolas" panose="020B0609020204030204" pitchFamily="49" charset="0"/>
              </a:rPr>
              <a:t>20</a:t>
            </a:r>
            <a:r>
              <a:rPr lang="en-GB" sz="1400" b="1" dirty="0">
                <a:solidFill>
                  <a:srgbClr val="D4D4D4"/>
                </a:solidFill>
                <a:effectLst/>
                <a:latin typeface="Consolas" panose="020B0609020204030204" pitchFamily="49" charset="0"/>
              </a:rPr>
              <a:t>) + </a:t>
            </a:r>
            <a:r>
              <a:rPr lang="en-GB" sz="1400" b="1" dirty="0">
                <a:solidFill>
                  <a:srgbClr val="B5CEA8"/>
                </a:solidFill>
                <a:effectLst/>
                <a:latin typeface="Consolas" panose="020B0609020204030204" pitchFamily="49" charset="0"/>
              </a:rPr>
              <a:t>1</a:t>
            </a:r>
            <a:r>
              <a:rPr lang="en-GB" sz="1400" b="1" dirty="0">
                <a:solidFill>
                  <a:srgbClr val="D4D4D4"/>
                </a:solidFill>
                <a:effectLst/>
                <a:latin typeface="Consolas" panose="020B0609020204030204" pitchFamily="49" charset="0"/>
              </a:rPr>
              <a:t>;</a:t>
            </a:r>
          </a:p>
          <a:p>
            <a:r>
              <a:rPr lang="en-GB" sz="1400" b="1" dirty="0">
                <a:solidFill>
                  <a:srgbClr val="569CD6"/>
                </a:solidFill>
                <a:effectLst/>
                <a:latin typeface="Consolas" panose="020B0609020204030204" pitchFamily="49" charset="0"/>
              </a:rPr>
              <a:t>let</a:t>
            </a:r>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 = </a:t>
            </a:r>
            <a:r>
              <a:rPr lang="en-GB" sz="1400" b="1" dirty="0">
                <a:solidFill>
                  <a:srgbClr val="B5CEA8"/>
                </a:solidFill>
                <a:effectLst/>
                <a:latin typeface="Consolas" panose="020B0609020204030204" pitchFamily="49" charset="0"/>
              </a:rPr>
              <a:t>20</a:t>
            </a:r>
            <a:r>
              <a:rPr lang="en-GB" sz="1400" b="1" dirty="0">
                <a:solidFill>
                  <a:srgbClr val="D4D4D4"/>
                </a:solidFill>
                <a:effectLst/>
                <a:latin typeface="Consolas" panose="020B0609020204030204" pitchFamily="49" charset="0"/>
              </a:rPr>
              <a:t>;</a:t>
            </a:r>
          </a:p>
          <a:p>
            <a:br>
              <a:rPr lang="en-GB" sz="1400" b="1" dirty="0">
                <a:solidFill>
                  <a:srgbClr val="D4D4D4"/>
                </a:solidFill>
                <a:effectLst/>
                <a:latin typeface="Consolas" panose="020B0609020204030204" pitchFamily="49" charset="0"/>
              </a:rPr>
            </a:br>
            <a:r>
              <a:rPr lang="en-GB" sz="1400" b="1" dirty="0">
                <a:solidFill>
                  <a:srgbClr val="9CDCFE"/>
                </a:solidFill>
                <a:effectLst/>
                <a:latin typeface="Consolas" panose="020B0609020204030204" pitchFamily="49" charset="0"/>
              </a:rPr>
              <a:t>document</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'.check'</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addEventListener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'click'</a:t>
            </a:r>
            <a:r>
              <a:rPr lang="en-GB" sz="1400" b="1" dirty="0">
                <a:solidFill>
                  <a:srgbClr val="D4D4D4"/>
                </a:solidFill>
                <a:effectLst/>
                <a:latin typeface="Consolas" panose="020B0609020204030204" pitchFamily="49" charset="0"/>
              </a:rPr>
              <a:t>, </a:t>
            </a:r>
            <a:r>
              <a:rPr lang="en-GB" sz="1400" b="1" dirty="0">
                <a:solidFill>
                  <a:srgbClr val="569CD6"/>
                </a:solidFill>
                <a:effectLst/>
                <a:latin typeface="Consolas" panose="020B0609020204030204" pitchFamily="49" charset="0"/>
              </a:rPr>
              <a:t>function</a:t>
            </a:r>
            <a:r>
              <a:rPr lang="en-GB" sz="1400" b="1" dirty="0">
                <a:solidFill>
                  <a:srgbClr val="D4D4D4"/>
                </a:solidFill>
                <a:effectLst/>
                <a:latin typeface="Consolas" panose="020B0609020204030204" pitchFamily="49" charset="0"/>
              </a:rPr>
              <a:t> () {</a:t>
            </a:r>
          </a:p>
          <a:p>
            <a:r>
              <a:rPr lang="en-GB" sz="1400" b="1" dirty="0">
                <a:solidFill>
                  <a:srgbClr val="D4D4D4"/>
                </a:solidFill>
                <a:effectLst/>
                <a:latin typeface="Consolas" panose="020B0609020204030204" pitchFamily="49" charset="0"/>
              </a:rPr>
              <a:t>  </a:t>
            </a:r>
            <a:r>
              <a:rPr lang="en-GB" sz="1400" b="1" dirty="0">
                <a:solidFill>
                  <a:srgbClr val="569CD6"/>
                </a:solidFill>
                <a:effectLst/>
                <a:latin typeface="Consolas" panose="020B0609020204030204" pitchFamily="49" charset="0"/>
              </a:rPr>
              <a:t>const</a:t>
            </a:r>
            <a:r>
              <a:rPr lang="en-GB" sz="1400" b="1" dirty="0">
                <a:solidFill>
                  <a:srgbClr val="D4D4D4"/>
                </a:solidFill>
                <a:effectLst/>
                <a:latin typeface="Consolas" panose="020B0609020204030204" pitchFamily="49" charset="0"/>
              </a:rPr>
              <a:t> </a:t>
            </a:r>
            <a:r>
              <a:rPr lang="en-GB" sz="1400" b="1" dirty="0">
                <a:solidFill>
                  <a:srgbClr val="4FC1FF"/>
                </a:solidFill>
                <a:effectLst/>
                <a:latin typeface="Consolas" panose="020B0609020204030204" pitchFamily="49" charset="0"/>
              </a:rPr>
              <a:t>guess</a:t>
            </a:r>
            <a:r>
              <a:rPr lang="en-GB" sz="1400" b="1" dirty="0">
                <a:solidFill>
                  <a:srgbClr val="D4D4D4"/>
                </a:solidFill>
                <a:effectLst/>
                <a:latin typeface="Consolas" panose="020B0609020204030204" pitchFamily="49" charset="0"/>
              </a:rPr>
              <a:t> = </a:t>
            </a:r>
            <a:r>
              <a:rPr lang="en-GB" sz="1400" b="1" dirty="0">
                <a:solidFill>
                  <a:srgbClr val="4EC9B0"/>
                </a:solidFill>
                <a:effectLst/>
                <a:latin typeface="Consolas" panose="020B0609020204030204" pitchFamily="49" charset="0"/>
              </a:rPr>
              <a:t>Number</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document</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'.guess'</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value</a:t>
            </a:r>
            <a:r>
              <a:rPr lang="en-GB" sz="1400" b="1" dirty="0">
                <a:solidFill>
                  <a:srgbClr val="D4D4D4"/>
                </a:solidFill>
                <a:effectLst/>
                <a:latin typeface="Consolas" panose="020B0609020204030204" pitchFamily="49" charset="0"/>
              </a:rPr>
              <a:t>);</a:t>
            </a:r>
          </a:p>
          <a:p>
            <a:br>
              <a:rPr lang="en-GB" sz="1400" b="1" dirty="0">
                <a:solidFill>
                  <a:srgbClr val="D4D4D4"/>
                </a:solidFill>
                <a:effectLst/>
                <a:latin typeface="Consolas" panose="020B0609020204030204" pitchFamily="49" charset="0"/>
              </a:rPr>
            </a:br>
            <a:r>
              <a:rPr lang="en-GB" sz="1400" b="1" dirty="0">
                <a:solidFill>
                  <a:srgbClr val="D4D4D4"/>
                </a:solidFill>
                <a:effectLst/>
                <a:latin typeface="Consolas" panose="020B0609020204030204" pitchFamily="49" charset="0"/>
              </a:rPr>
              <a:t>  </a:t>
            </a:r>
            <a:r>
              <a:rPr lang="en-GB" sz="1400" b="1" dirty="0">
                <a:solidFill>
                  <a:srgbClr val="C586C0"/>
                </a:solidFill>
                <a:effectLst/>
                <a:latin typeface="Consolas" panose="020B0609020204030204" pitchFamily="49" charset="0"/>
              </a:rPr>
              <a:t>if</a:t>
            </a:r>
            <a:r>
              <a:rPr lang="en-GB" sz="1400" b="1" dirty="0">
                <a:solidFill>
                  <a:srgbClr val="D4D4D4"/>
                </a:solidFill>
                <a:effectLst/>
                <a:latin typeface="Consolas" panose="020B0609020204030204" pitchFamily="49" charset="0"/>
              </a:rPr>
              <a:t> (!</a:t>
            </a:r>
            <a:r>
              <a:rPr lang="en-GB" sz="1400" b="1" dirty="0">
                <a:solidFill>
                  <a:srgbClr val="4FC1FF"/>
                </a:solidFill>
                <a:effectLst/>
                <a:latin typeface="Consolas" panose="020B0609020204030204" pitchFamily="49" charset="0"/>
              </a:rPr>
              <a:t>guess</a:t>
            </a:r>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document</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'.message'</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CE9178"/>
                </a:solidFill>
                <a:effectLst/>
                <a:latin typeface="Consolas" panose="020B0609020204030204" pitchFamily="49" charset="0"/>
              </a:rPr>
              <a:t>'⛔ No number!'</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 </a:t>
            </a:r>
            <a:r>
              <a:rPr lang="en-GB" sz="1400" b="1" dirty="0">
                <a:solidFill>
                  <a:srgbClr val="C586C0"/>
                </a:solidFill>
                <a:effectLst/>
                <a:latin typeface="Consolas" panose="020B0609020204030204" pitchFamily="49" charset="0"/>
              </a:rPr>
              <a:t>else</a:t>
            </a:r>
            <a:r>
              <a:rPr lang="en-GB" sz="1400" b="1" dirty="0">
                <a:solidFill>
                  <a:srgbClr val="D4D4D4"/>
                </a:solidFill>
                <a:effectLst/>
                <a:latin typeface="Consolas" panose="020B0609020204030204" pitchFamily="49" charset="0"/>
              </a:rPr>
              <a:t> </a:t>
            </a:r>
            <a:r>
              <a:rPr lang="en-GB" sz="1400" b="1" dirty="0">
                <a:solidFill>
                  <a:srgbClr val="C586C0"/>
                </a:solidFill>
                <a:effectLst/>
                <a:latin typeface="Consolas" panose="020B0609020204030204" pitchFamily="49" charset="0"/>
              </a:rPr>
              <a:t>if</a:t>
            </a:r>
            <a:r>
              <a:rPr lang="en-GB" sz="1400" b="1" dirty="0">
                <a:solidFill>
                  <a:srgbClr val="D4D4D4"/>
                </a:solidFill>
                <a:effectLst/>
                <a:latin typeface="Consolas" panose="020B0609020204030204" pitchFamily="49" charset="0"/>
              </a:rPr>
              <a:t> (</a:t>
            </a:r>
            <a:r>
              <a:rPr lang="en-GB" sz="1400" b="1" dirty="0">
                <a:solidFill>
                  <a:srgbClr val="4FC1FF"/>
                </a:solidFill>
                <a:effectLst/>
                <a:latin typeface="Consolas" panose="020B0609020204030204" pitchFamily="49" charset="0"/>
              </a:rPr>
              <a:t>guess</a:t>
            </a:r>
            <a:r>
              <a:rPr lang="en-GB" sz="1400" b="1" dirty="0">
                <a:solidFill>
                  <a:srgbClr val="D4D4D4"/>
                </a:solidFill>
                <a:effectLst/>
                <a:latin typeface="Consolas" panose="020B0609020204030204" pitchFamily="49" charset="0"/>
              </a:rPr>
              <a:t> === </a:t>
            </a:r>
            <a:r>
              <a:rPr lang="en-GB" sz="1400" b="1" dirty="0">
                <a:solidFill>
                  <a:srgbClr val="4FC1FF"/>
                </a:solidFill>
                <a:effectLst/>
                <a:latin typeface="Consolas" panose="020B0609020204030204" pitchFamily="49" charset="0"/>
              </a:rPr>
              <a:t>secretNumber</a:t>
            </a:r>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document</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'.message'</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CE9178"/>
                </a:solidFill>
                <a:effectLst/>
                <a:latin typeface="Consolas" panose="020B0609020204030204" pitchFamily="49" charset="0"/>
              </a:rPr>
              <a:t>'🏆 Correct number!'</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 </a:t>
            </a:r>
            <a:r>
              <a:rPr lang="en-GB" sz="1400" b="1" dirty="0">
                <a:solidFill>
                  <a:srgbClr val="C586C0"/>
                </a:solidFill>
                <a:effectLst/>
                <a:latin typeface="Consolas" panose="020B0609020204030204" pitchFamily="49" charset="0"/>
              </a:rPr>
              <a:t>else</a:t>
            </a:r>
            <a:r>
              <a:rPr lang="en-GB" sz="1400" b="1" dirty="0">
                <a:solidFill>
                  <a:srgbClr val="D4D4D4"/>
                </a:solidFill>
                <a:effectLst/>
                <a:latin typeface="Consolas" panose="020B0609020204030204" pitchFamily="49" charset="0"/>
              </a:rPr>
              <a:t> </a:t>
            </a:r>
            <a:r>
              <a:rPr lang="en-GB" sz="1400" b="1" dirty="0">
                <a:solidFill>
                  <a:srgbClr val="C586C0"/>
                </a:solidFill>
                <a:effectLst/>
                <a:latin typeface="Consolas" panose="020B0609020204030204" pitchFamily="49" charset="0"/>
              </a:rPr>
              <a:t>if</a:t>
            </a:r>
            <a:r>
              <a:rPr lang="en-GB" sz="1400" b="1" dirty="0">
                <a:solidFill>
                  <a:srgbClr val="D4D4D4"/>
                </a:solidFill>
                <a:effectLst/>
                <a:latin typeface="Consolas" panose="020B0609020204030204" pitchFamily="49" charset="0"/>
              </a:rPr>
              <a:t> (</a:t>
            </a:r>
            <a:r>
              <a:rPr lang="en-GB" sz="1400" b="1" dirty="0">
                <a:solidFill>
                  <a:srgbClr val="4FC1FF"/>
                </a:solidFill>
                <a:effectLst/>
                <a:latin typeface="Consolas" panose="020B0609020204030204" pitchFamily="49" charset="0"/>
              </a:rPr>
              <a:t>guess</a:t>
            </a:r>
            <a:r>
              <a:rPr lang="en-GB" sz="1400" b="1" dirty="0">
                <a:solidFill>
                  <a:srgbClr val="D4D4D4"/>
                </a:solidFill>
                <a:effectLst/>
                <a:latin typeface="Consolas" panose="020B0609020204030204" pitchFamily="49" charset="0"/>
              </a:rPr>
              <a:t> &gt; </a:t>
            </a:r>
            <a:r>
              <a:rPr lang="en-GB" sz="1400" b="1" dirty="0">
                <a:solidFill>
                  <a:srgbClr val="4FC1FF"/>
                </a:solidFill>
                <a:effectLst/>
                <a:latin typeface="Consolas" panose="020B0609020204030204" pitchFamily="49" charset="0"/>
              </a:rPr>
              <a:t>secretNumber</a:t>
            </a:r>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r>
              <a:rPr lang="en-GB" sz="1400" b="1" dirty="0">
                <a:solidFill>
                  <a:srgbClr val="C586C0"/>
                </a:solidFill>
                <a:effectLst/>
                <a:latin typeface="Consolas" panose="020B0609020204030204" pitchFamily="49" charset="0"/>
              </a:rPr>
              <a:t>if</a:t>
            </a:r>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 &gt; </a:t>
            </a:r>
            <a:r>
              <a:rPr lang="en-GB" sz="1400" b="1" dirty="0">
                <a:solidFill>
                  <a:srgbClr val="B5CEA8"/>
                </a:solidFill>
                <a:effectLst/>
                <a:latin typeface="Consolas" panose="020B0609020204030204" pitchFamily="49" charset="0"/>
              </a:rPr>
              <a:t>1</a:t>
            </a:r>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document</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'.message'</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CE9178"/>
                </a:solidFill>
                <a:effectLst/>
                <a:latin typeface="Consolas" panose="020B0609020204030204" pitchFamily="49" charset="0"/>
              </a:rPr>
              <a:t>'❌ Too high!'</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document</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9CDCFE"/>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 </a:t>
            </a:r>
            <a:r>
              <a:rPr lang="en-GB" sz="1400" b="1" dirty="0">
                <a:solidFill>
                  <a:srgbClr val="C586C0"/>
                </a:solidFill>
                <a:effectLst/>
                <a:latin typeface="Consolas" panose="020B0609020204030204" pitchFamily="49" charset="0"/>
              </a:rPr>
              <a:t>else</a:t>
            </a:r>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document</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'.message'</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CE9178"/>
                </a:solidFill>
                <a:effectLst/>
                <a:latin typeface="Consolas" panose="020B0609020204030204" pitchFamily="49" charset="0"/>
              </a:rPr>
              <a:t>'🔥You lost the Game!'</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document</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B5CEA8"/>
                </a:solidFill>
                <a:effectLst/>
                <a:latin typeface="Consolas" panose="020B0609020204030204" pitchFamily="49" charset="0"/>
              </a:rPr>
              <a:t>0</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 </a:t>
            </a:r>
            <a:r>
              <a:rPr lang="en-GB" sz="1400" b="1" dirty="0">
                <a:solidFill>
                  <a:srgbClr val="C586C0"/>
                </a:solidFill>
                <a:effectLst/>
                <a:latin typeface="Consolas" panose="020B0609020204030204" pitchFamily="49" charset="0"/>
              </a:rPr>
              <a:t>else</a:t>
            </a:r>
            <a:r>
              <a:rPr lang="en-GB" sz="1400" b="1" dirty="0">
                <a:solidFill>
                  <a:srgbClr val="D4D4D4"/>
                </a:solidFill>
                <a:effectLst/>
                <a:latin typeface="Consolas" panose="020B0609020204030204" pitchFamily="49" charset="0"/>
              </a:rPr>
              <a:t> </a:t>
            </a:r>
            <a:r>
              <a:rPr lang="en-GB" sz="1400" b="1" dirty="0">
                <a:solidFill>
                  <a:srgbClr val="C586C0"/>
                </a:solidFill>
                <a:effectLst/>
                <a:latin typeface="Consolas" panose="020B0609020204030204" pitchFamily="49" charset="0"/>
              </a:rPr>
              <a:t>if</a:t>
            </a:r>
            <a:r>
              <a:rPr lang="en-GB" sz="1400" b="1" dirty="0">
                <a:solidFill>
                  <a:srgbClr val="D4D4D4"/>
                </a:solidFill>
                <a:effectLst/>
                <a:latin typeface="Consolas" panose="020B0609020204030204" pitchFamily="49" charset="0"/>
              </a:rPr>
              <a:t> (</a:t>
            </a:r>
            <a:r>
              <a:rPr lang="en-GB" sz="1400" b="1" dirty="0">
                <a:solidFill>
                  <a:srgbClr val="4FC1FF"/>
                </a:solidFill>
                <a:effectLst/>
                <a:latin typeface="Consolas" panose="020B0609020204030204" pitchFamily="49" charset="0"/>
              </a:rPr>
              <a:t>guess</a:t>
            </a:r>
            <a:r>
              <a:rPr lang="en-GB" sz="1400" b="1" dirty="0">
                <a:solidFill>
                  <a:srgbClr val="D4D4D4"/>
                </a:solidFill>
                <a:effectLst/>
                <a:latin typeface="Consolas" panose="020B0609020204030204" pitchFamily="49" charset="0"/>
              </a:rPr>
              <a:t> &lt; </a:t>
            </a:r>
            <a:r>
              <a:rPr lang="en-GB" sz="1400" b="1" dirty="0">
                <a:solidFill>
                  <a:srgbClr val="4FC1FF"/>
                </a:solidFill>
                <a:effectLst/>
                <a:latin typeface="Consolas" panose="020B0609020204030204" pitchFamily="49" charset="0"/>
              </a:rPr>
              <a:t>secretNumber</a:t>
            </a:r>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r>
              <a:rPr lang="en-GB" sz="1400" b="1" dirty="0">
                <a:solidFill>
                  <a:srgbClr val="C586C0"/>
                </a:solidFill>
                <a:effectLst/>
                <a:latin typeface="Consolas" panose="020B0609020204030204" pitchFamily="49" charset="0"/>
              </a:rPr>
              <a:t>if</a:t>
            </a:r>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 &gt; </a:t>
            </a:r>
            <a:r>
              <a:rPr lang="en-GB" sz="1400" b="1" dirty="0">
                <a:solidFill>
                  <a:srgbClr val="B5CEA8"/>
                </a:solidFill>
                <a:effectLst/>
                <a:latin typeface="Consolas" panose="020B0609020204030204" pitchFamily="49" charset="0"/>
              </a:rPr>
              <a:t>1</a:t>
            </a:r>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document</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'.message'</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CE9178"/>
                </a:solidFill>
                <a:effectLst/>
                <a:latin typeface="Consolas" panose="020B0609020204030204" pitchFamily="49" charset="0"/>
              </a:rPr>
              <a:t>'❌ Too low!'</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document</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9CDCFE"/>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 </a:t>
            </a:r>
            <a:r>
              <a:rPr lang="en-GB" sz="1400" b="1" dirty="0">
                <a:solidFill>
                  <a:srgbClr val="C586C0"/>
                </a:solidFill>
                <a:effectLst/>
                <a:latin typeface="Consolas" panose="020B0609020204030204" pitchFamily="49" charset="0"/>
              </a:rPr>
              <a:t>else</a:t>
            </a:r>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document</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'.message'</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CE9178"/>
                </a:solidFill>
                <a:effectLst/>
                <a:latin typeface="Consolas" panose="020B0609020204030204" pitchFamily="49" charset="0"/>
              </a:rPr>
              <a:t>'🔥You lost the Game!'</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document</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B5CEA8"/>
                </a:solidFill>
                <a:effectLst/>
                <a:latin typeface="Consolas" panose="020B0609020204030204" pitchFamily="49" charset="0"/>
              </a:rPr>
              <a:t>0</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210580840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4531</TotalTime>
  <Words>23745</Words>
  <Application>Microsoft Office PowerPoint</Application>
  <PresentationFormat>A4 Paper (210x297 mm)</PresentationFormat>
  <Paragraphs>2696</Paragraphs>
  <Slides>175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175</vt:i4>
      </vt:variant>
    </vt:vector>
  </HeadingPairs>
  <TitlesOfParts>
    <vt:vector size="182" baseType="lpstr">
      <vt:lpstr>Arial</vt:lpstr>
      <vt:lpstr>Calibri</vt:lpstr>
      <vt:lpstr>Calibri Light</vt:lpstr>
      <vt:lpstr>Consolas</vt:lpstr>
      <vt:lpstr>Inter</vt:lpstr>
      <vt:lpstr>sf pro text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Elliott Farmer</dc:creator>
  <cp:lastModifiedBy>Elliott Farmer</cp:lastModifiedBy>
  <cp:revision>308</cp:revision>
  <dcterms:created xsi:type="dcterms:W3CDTF">2022-03-24T10:32:29Z</dcterms:created>
  <dcterms:modified xsi:type="dcterms:W3CDTF">2022-04-18T22:28:41Z</dcterms:modified>
</cp:coreProperties>
</file>

<file path=docProps/thumbnail.jpeg>
</file>